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8.xml" ContentType="application/vnd.openxmlformats-officedocument.drawingml.chart+xml"/>
  <Override PartName="/ppt/notesSlides/notesSlide43.xml" ContentType="application/vnd.openxmlformats-officedocument.presentationml.notesSlide+xml"/>
  <Override PartName="/ppt/charts/chart9.xml" ContentType="application/vnd.openxmlformats-officedocument.drawingml.chart+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notesMasterIdLst>
    <p:notesMasterId r:id="rId131"/>
  </p:notesMasterIdLst>
  <p:handoutMasterIdLst>
    <p:handoutMasterId r:id="rId132"/>
  </p:handoutMasterIdLst>
  <p:sldIdLst>
    <p:sldId id="423" r:id="rId2"/>
    <p:sldId id="424" r:id="rId3"/>
    <p:sldId id="577" r:id="rId4"/>
    <p:sldId id="544" r:id="rId5"/>
    <p:sldId id="710" r:id="rId6"/>
    <p:sldId id="711" r:id="rId7"/>
    <p:sldId id="712" r:id="rId8"/>
    <p:sldId id="579" r:id="rId9"/>
    <p:sldId id="541" r:id="rId10"/>
    <p:sldId id="542" r:id="rId11"/>
    <p:sldId id="580" r:id="rId12"/>
    <p:sldId id="700" r:id="rId13"/>
    <p:sldId id="610" r:id="rId14"/>
    <p:sldId id="611" r:id="rId15"/>
    <p:sldId id="612" r:id="rId16"/>
    <p:sldId id="613" r:id="rId17"/>
    <p:sldId id="614" r:id="rId18"/>
    <p:sldId id="615" r:id="rId19"/>
    <p:sldId id="616" r:id="rId20"/>
    <p:sldId id="617" r:id="rId21"/>
    <p:sldId id="618" r:id="rId22"/>
    <p:sldId id="619" r:id="rId23"/>
    <p:sldId id="620" r:id="rId24"/>
    <p:sldId id="621" r:id="rId25"/>
    <p:sldId id="622" r:id="rId26"/>
    <p:sldId id="623" r:id="rId27"/>
    <p:sldId id="624" r:id="rId28"/>
    <p:sldId id="625" r:id="rId29"/>
    <p:sldId id="626" r:id="rId30"/>
    <p:sldId id="627" r:id="rId31"/>
    <p:sldId id="628" r:id="rId32"/>
    <p:sldId id="629" r:id="rId33"/>
    <p:sldId id="550" r:id="rId34"/>
    <p:sldId id="630" r:id="rId35"/>
    <p:sldId id="631" r:id="rId36"/>
    <p:sldId id="632" r:id="rId37"/>
    <p:sldId id="633" r:id="rId38"/>
    <p:sldId id="634" r:id="rId39"/>
    <p:sldId id="635" r:id="rId40"/>
    <p:sldId id="636" r:id="rId41"/>
    <p:sldId id="637" r:id="rId42"/>
    <p:sldId id="638" r:id="rId43"/>
    <p:sldId id="639" r:id="rId44"/>
    <p:sldId id="640" r:id="rId45"/>
    <p:sldId id="641" r:id="rId46"/>
    <p:sldId id="642" r:id="rId47"/>
    <p:sldId id="643" r:id="rId48"/>
    <p:sldId id="644" r:id="rId49"/>
    <p:sldId id="645" r:id="rId50"/>
    <p:sldId id="646" r:id="rId51"/>
    <p:sldId id="647" r:id="rId52"/>
    <p:sldId id="648" r:id="rId53"/>
    <p:sldId id="649" r:id="rId54"/>
    <p:sldId id="650" r:id="rId55"/>
    <p:sldId id="651" r:id="rId56"/>
    <p:sldId id="652" r:id="rId57"/>
    <p:sldId id="653" r:id="rId58"/>
    <p:sldId id="654" r:id="rId59"/>
    <p:sldId id="655" r:id="rId60"/>
    <p:sldId id="656" r:id="rId61"/>
    <p:sldId id="657" r:id="rId62"/>
    <p:sldId id="658" r:id="rId63"/>
    <p:sldId id="659" r:id="rId64"/>
    <p:sldId id="660" r:id="rId65"/>
    <p:sldId id="661" r:id="rId66"/>
    <p:sldId id="662" r:id="rId67"/>
    <p:sldId id="663" r:id="rId68"/>
    <p:sldId id="664" r:id="rId69"/>
    <p:sldId id="665" r:id="rId70"/>
    <p:sldId id="666" r:id="rId71"/>
    <p:sldId id="667" r:id="rId72"/>
    <p:sldId id="668" r:id="rId73"/>
    <p:sldId id="669" r:id="rId74"/>
    <p:sldId id="670" r:id="rId75"/>
    <p:sldId id="671" r:id="rId76"/>
    <p:sldId id="672" r:id="rId77"/>
    <p:sldId id="673" r:id="rId78"/>
    <p:sldId id="674" r:id="rId79"/>
    <p:sldId id="675" r:id="rId80"/>
    <p:sldId id="676" r:id="rId81"/>
    <p:sldId id="677" r:id="rId82"/>
    <p:sldId id="678" r:id="rId83"/>
    <p:sldId id="679" r:id="rId84"/>
    <p:sldId id="522" r:id="rId85"/>
    <p:sldId id="680" r:id="rId86"/>
    <p:sldId id="681" r:id="rId87"/>
    <p:sldId id="682" r:id="rId88"/>
    <p:sldId id="683" r:id="rId89"/>
    <p:sldId id="684" r:id="rId90"/>
    <p:sldId id="685" r:id="rId91"/>
    <p:sldId id="686" r:id="rId92"/>
    <p:sldId id="687" r:id="rId93"/>
    <p:sldId id="688" r:id="rId94"/>
    <p:sldId id="714" r:id="rId95"/>
    <p:sldId id="552" r:id="rId96"/>
    <p:sldId id="594" r:id="rId97"/>
    <p:sldId id="595" r:id="rId98"/>
    <p:sldId id="689" r:id="rId99"/>
    <p:sldId id="690" r:id="rId100"/>
    <p:sldId id="691" r:id="rId101"/>
    <p:sldId id="692" r:id="rId102"/>
    <p:sldId id="693" r:id="rId103"/>
    <p:sldId id="694" r:id="rId104"/>
    <p:sldId id="695" r:id="rId105"/>
    <p:sldId id="696" r:id="rId106"/>
    <p:sldId id="697" r:id="rId107"/>
    <p:sldId id="698" r:id="rId108"/>
    <p:sldId id="699" r:id="rId109"/>
    <p:sldId id="713" r:id="rId110"/>
    <p:sldId id="596" r:id="rId111"/>
    <p:sldId id="701" r:id="rId112"/>
    <p:sldId id="702" r:id="rId113"/>
    <p:sldId id="703" r:id="rId114"/>
    <p:sldId id="704" r:id="rId115"/>
    <p:sldId id="705" r:id="rId116"/>
    <p:sldId id="706" r:id="rId117"/>
    <p:sldId id="707" r:id="rId118"/>
    <p:sldId id="708" r:id="rId119"/>
    <p:sldId id="709" r:id="rId120"/>
    <p:sldId id="597" r:id="rId121"/>
    <p:sldId id="598" r:id="rId122"/>
    <p:sldId id="587" r:id="rId123"/>
    <p:sldId id="588" r:id="rId124"/>
    <p:sldId id="599" r:id="rId125"/>
    <p:sldId id="600" r:id="rId126"/>
    <p:sldId id="601" r:id="rId127"/>
    <p:sldId id="602" r:id="rId128"/>
    <p:sldId id="578" r:id="rId129"/>
    <p:sldId id="572" r:id="rId130"/>
  </p:sldIdLst>
  <p:sldSz cx="9144000" cy="6858000" type="screen4x3"/>
  <p:notesSz cx="6985000" cy="9283700"/>
  <p:custDataLst>
    <p:tags r:id="rId133"/>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carl" initials="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8F4D"/>
    <a:srgbClr val="9F5C49"/>
    <a:srgbClr val="74A0DC"/>
    <a:srgbClr val="0060AA"/>
    <a:srgbClr val="DD3B3C"/>
    <a:srgbClr val="D7C5D9"/>
    <a:srgbClr val="704D74"/>
    <a:srgbClr val="CEB904"/>
    <a:srgbClr val="7C4800"/>
    <a:srgbClr val="363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81" autoAdjust="0"/>
    <p:restoredTop sz="87626" autoAdjust="0"/>
  </p:normalViewPr>
  <p:slideViewPr>
    <p:cSldViewPr snapToGrid="0">
      <p:cViewPr>
        <p:scale>
          <a:sx n="150" d="100"/>
          <a:sy n="150" d="100"/>
        </p:scale>
        <p:origin x="-2400" y="-426"/>
      </p:cViewPr>
      <p:guideLst>
        <p:guide orient="horz" pos="2160"/>
        <p:guide pos="2880"/>
      </p:guideLst>
    </p:cSldViewPr>
  </p:slideViewPr>
  <p:outlineViewPr>
    <p:cViewPr>
      <p:scale>
        <a:sx n="33" d="100"/>
        <a:sy n="33" d="100"/>
      </p:scale>
      <p:origin x="0" y="13680"/>
    </p:cViewPr>
  </p:outlineViewPr>
  <p:notesTextViewPr>
    <p:cViewPr>
      <p:scale>
        <a:sx n="1" d="1"/>
        <a:sy n="1" d="1"/>
      </p:scale>
      <p:origin x="0" y="456"/>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scatterChart>
        <c:scatterStyle val="lineMarker"/>
        <c:varyColors val="0"/>
        <c:ser>
          <c:idx val="0"/>
          <c:order val="0"/>
          <c:tx>
            <c:strRef>
              <c:f>Sheet1!$B$1</c:f>
              <c:strCache>
                <c:ptCount val="1"/>
                <c:pt idx="0">
                  <c:v>Prior Tree Height</c:v>
                </c:pt>
              </c:strCache>
            </c:strRef>
          </c:tx>
          <c:spPr>
            <a:ln w="28575">
              <a:noFill/>
            </a:ln>
          </c:spPr>
          <c:marker>
            <c:spPr>
              <a:solidFill>
                <a:srgbClr val="DD3B3C"/>
              </a:solidFill>
            </c:spPr>
          </c:marker>
          <c:xVal>
            <c:numRef>
              <c:f>Sheet1!$A$2:$A$30</c:f>
              <c:numCache>
                <c:formatCode>General</c:formatCode>
                <c:ptCount val="29"/>
                <c:pt idx="0">
                  <c:v>21</c:v>
                </c:pt>
                <c:pt idx="1">
                  <c:v>28</c:v>
                </c:pt>
                <c:pt idx="2">
                  <c:v>29</c:v>
                </c:pt>
                <c:pt idx="3">
                  <c:v>33</c:v>
                </c:pt>
                <c:pt idx="4">
                  <c:v>35</c:v>
                </c:pt>
                <c:pt idx="5">
                  <c:v>37</c:v>
                </c:pt>
                <c:pt idx="6">
                  <c:v>40</c:v>
                </c:pt>
                <c:pt idx="7">
                  <c:v>42</c:v>
                </c:pt>
                <c:pt idx="8">
                  <c:v>45</c:v>
                </c:pt>
                <c:pt idx="9">
                  <c:v>51</c:v>
                </c:pt>
                <c:pt idx="10">
                  <c:v>53</c:v>
                </c:pt>
                <c:pt idx="11">
                  <c:v>55</c:v>
                </c:pt>
                <c:pt idx="12">
                  <c:v>56</c:v>
                </c:pt>
                <c:pt idx="13">
                  <c:v>60</c:v>
                </c:pt>
                <c:pt idx="14">
                  <c:v>62</c:v>
                </c:pt>
                <c:pt idx="15">
                  <c:v>63</c:v>
                </c:pt>
                <c:pt idx="16">
                  <c:v>66</c:v>
                </c:pt>
                <c:pt idx="17">
                  <c:v>68</c:v>
                </c:pt>
                <c:pt idx="18">
                  <c:v>73</c:v>
                </c:pt>
                <c:pt idx="19">
                  <c:v>74</c:v>
                </c:pt>
                <c:pt idx="20">
                  <c:v>75</c:v>
                </c:pt>
                <c:pt idx="21">
                  <c:v>79</c:v>
                </c:pt>
                <c:pt idx="22">
                  <c:v>84</c:v>
                </c:pt>
                <c:pt idx="23">
                  <c:v>84</c:v>
                </c:pt>
                <c:pt idx="24">
                  <c:v>87</c:v>
                </c:pt>
                <c:pt idx="25">
                  <c:v>92</c:v>
                </c:pt>
                <c:pt idx="26">
                  <c:v>93</c:v>
                </c:pt>
                <c:pt idx="27">
                  <c:v>98</c:v>
                </c:pt>
                <c:pt idx="28">
                  <c:v>101</c:v>
                </c:pt>
              </c:numCache>
            </c:numRef>
          </c:xVal>
          <c:yVal>
            <c:numRef>
              <c:f>Sheet1!$B$2:$B$30</c:f>
              <c:numCache>
                <c:formatCode>General</c:formatCode>
                <c:ptCount val="29"/>
                <c:pt idx="0">
                  <c:v>6</c:v>
                </c:pt>
                <c:pt idx="1">
                  <c:v>3</c:v>
                </c:pt>
                <c:pt idx="2">
                  <c:v>11</c:v>
                </c:pt>
                <c:pt idx="3">
                  <c:v>7</c:v>
                </c:pt>
                <c:pt idx="4">
                  <c:v>18</c:v>
                </c:pt>
                <c:pt idx="5">
                  <c:v>12</c:v>
                </c:pt>
                <c:pt idx="6">
                  <c:v>15</c:v>
                </c:pt>
                <c:pt idx="7">
                  <c:v>9</c:v>
                </c:pt>
                <c:pt idx="8">
                  <c:v>8</c:v>
                </c:pt>
                <c:pt idx="9">
                  <c:v>20</c:v>
                </c:pt>
                <c:pt idx="10">
                  <c:v>24</c:v>
                </c:pt>
                <c:pt idx="11">
                  <c:v>28</c:v>
                </c:pt>
                <c:pt idx="12">
                  <c:v>14</c:v>
                </c:pt>
                <c:pt idx="13">
                  <c:v>22</c:v>
                </c:pt>
                <c:pt idx="14">
                  <c:v>21</c:v>
                </c:pt>
                <c:pt idx="15">
                  <c:v>25</c:v>
                </c:pt>
                <c:pt idx="16">
                  <c:v>27</c:v>
                </c:pt>
                <c:pt idx="17">
                  <c:v>20</c:v>
                </c:pt>
                <c:pt idx="18">
                  <c:v>24</c:v>
                </c:pt>
                <c:pt idx="19">
                  <c:v>28</c:v>
                </c:pt>
                <c:pt idx="20">
                  <c:v>18</c:v>
                </c:pt>
                <c:pt idx="21">
                  <c:v>20</c:v>
                </c:pt>
                <c:pt idx="22">
                  <c:v>33</c:v>
                </c:pt>
                <c:pt idx="23">
                  <c:v>20</c:v>
                </c:pt>
                <c:pt idx="24">
                  <c:v>30</c:v>
                </c:pt>
                <c:pt idx="25">
                  <c:v>27</c:v>
                </c:pt>
                <c:pt idx="26">
                  <c:v>30</c:v>
                </c:pt>
                <c:pt idx="27">
                  <c:v>34</c:v>
                </c:pt>
                <c:pt idx="28">
                  <c:v>32</c:v>
                </c:pt>
              </c:numCache>
            </c:numRef>
          </c:yVal>
          <c:smooth val="0"/>
        </c:ser>
        <c:dLbls>
          <c:showLegendKey val="0"/>
          <c:showVal val="0"/>
          <c:showCatName val="0"/>
          <c:showSerName val="0"/>
          <c:showPercent val="0"/>
          <c:showBubbleSize val="0"/>
        </c:dLbls>
        <c:axId val="173639360"/>
        <c:axId val="173642816"/>
      </c:scatterChart>
      <c:valAx>
        <c:axId val="173639360"/>
        <c:scaling>
          <c:orientation val="minMax"/>
        </c:scaling>
        <c:delete val="0"/>
        <c:axPos val="b"/>
        <c:numFmt formatCode="General" sourceLinked="1"/>
        <c:majorTickMark val="out"/>
        <c:minorTickMark val="none"/>
        <c:tickLblPos val="nextTo"/>
        <c:crossAx val="173642816"/>
        <c:crosses val="autoZero"/>
        <c:crossBetween val="midCat"/>
        <c:majorUnit val="20"/>
      </c:valAx>
      <c:valAx>
        <c:axId val="173642816"/>
        <c:scaling>
          <c:orientation val="minMax"/>
        </c:scaling>
        <c:delete val="0"/>
        <c:axPos val="l"/>
        <c:majorGridlines/>
        <c:numFmt formatCode="General" sourceLinked="1"/>
        <c:majorTickMark val="out"/>
        <c:minorTickMark val="none"/>
        <c:tickLblPos val="nextTo"/>
        <c:crossAx val="173639360"/>
        <c:crosses val="autoZero"/>
        <c:crossBetween val="midCat"/>
      </c:valAx>
    </c:plotArea>
    <c:legend>
      <c:legendPos val="r"/>
      <c:layout>
        <c:manualLayout>
          <c:xMode val="edge"/>
          <c:yMode val="edge"/>
          <c:x val="0.72604170014462688"/>
          <c:y val="0.45799566720826684"/>
          <c:w val="0.25355013659006909"/>
          <c:h val="7.3426446694163233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1"/>
          <c:order val="1"/>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2"/>
          <c:order val="2"/>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3"/>
          <c:order val="3"/>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80</c:v>
                </c:pt>
                <c:pt idx="1">
                  <c:v>50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80</c:v>
                </c:pt>
                <c:pt idx="1">
                  <c:v>50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80</c:v>
                </c:pt>
                <c:pt idx="1">
                  <c:v>50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80</c:v>
                </c:pt>
                <c:pt idx="1">
                  <c:v>50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5</c:v>
                </c:pt>
                <c:pt idx="1">
                  <c:v>80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5</c:v>
                </c:pt>
                <c:pt idx="1">
                  <c:v>80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5</c:v>
                </c:pt>
                <c:pt idx="1">
                  <c:v>80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5</c:v>
                </c:pt>
                <c:pt idx="1">
                  <c:v>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60</c:v>
                </c:pt>
                <c:pt idx="1">
                  <c:v>80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60</c:v>
                </c:pt>
                <c:pt idx="1">
                  <c:v>80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60</c:v>
                </c:pt>
                <c:pt idx="1">
                  <c:v>80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60</c:v>
                </c:pt>
                <c:pt idx="1">
                  <c:v>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c:spPr>
          </c:dPt>
          <c:dPt>
            <c:idx val="1"/>
            <c:bubble3D val="0"/>
            <c:spPr>
              <a:solidFill>
                <a:srgbClr val="D7C5D9"/>
              </a:solidFill>
            </c:spPr>
          </c:dPt>
          <c:cat>
            <c:strRef>
              <c:f>Sheet1!$A$2:$A$3</c:f>
              <c:strCache>
                <c:ptCount val="2"/>
                <c:pt idx="0">
                  <c:v>1st Qtr</c:v>
                </c:pt>
                <c:pt idx="1">
                  <c:v>2nd Qtr</c:v>
                </c:pt>
              </c:strCache>
            </c:strRef>
          </c:cat>
          <c:val>
            <c:numRef>
              <c:f>Sheet1!$B$2:$B$3</c:f>
              <c:numCache>
                <c:formatCode>General</c:formatCode>
                <c:ptCount val="2"/>
                <c:pt idx="0">
                  <c:v>20</c:v>
                </c:pt>
                <c:pt idx="1">
                  <c:v>20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20</c:v>
                </c:pt>
                <c:pt idx="1">
                  <c:v>20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20</c:v>
                </c:pt>
                <c:pt idx="1">
                  <c:v>20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20</c:v>
                </c:pt>
                <c:pt idx="1">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20</c:v>
                </c:pt>
                <c:pt idx="1">
                  <c:v>20</c:v>
                </c:pt>
                <c:pt idx="2">
                  <c:v>20</c:v>
                </c:pt>
                <c:pt idx="3">
                  <c:v>20</c:v>
                </c:pt>
              </c:numCache>
            </c:numRef>
          </c:val>
        </c:ser>
        <c:ser>
          <c:idx val="1"/>
          <c:order val="1"/>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20</c:v>
                </c:pt>
                <c:pt idx="1">
                  <c:v>20</c:v>
                </c:pt>
                <c:pt idx="2">
                  <c:v>20</c:v>
                </c:pt>
                <c:pt idx="3">
                  <c:v>20</c:v>
                </c:pt>
              </c:numCache>
            </c:numRef>
          </c:val>
        </c:ser>
        <c:ser>
          <c:idx val="2"/>
          <c:order val="2"/>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20</c:v>
                </c:pt>
                <c:pt idx="1">
                  <c:v>20</c:v>
                </c:pt>
                <c:pt idx="2">
                  <c:v>20</c:v>
                </c:pt>
                <c:pt idx="3">
                  <c:v>20</c:v>
                </c:pt>
              </c:numCache>
            </c:numRef>
          </c:val>
        </c:ser>
        <c:ser>
          <c:idx val="3"/>
          <c:order val="3"/>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20</c:v>
                </c:pt>
                <c:pt idx="1">
                  <c:v>20</c:v>
                </c:pt>
                <c:pt idx="2">
                  <c:v>20</c:v>
                </c:pt>
                <c:pt idx="3">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1"/>
          <c:order val="1"/>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2"/>
          <c:order val="2"/>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3"/>
          <c:order val="3"/>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80</c:v>
                </c:pt>
                <c:pt idx="1">
                  <c:v>50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80</c:v>
                </c:pt>
                <c:pt idx="1">
                  <c:v>50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80</c:v>
                </c:pt>
                <c:pt idx="1">
                  <c:v>50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80</c:v>
                </c:pt>
                <c:pt idx="1">
                  <c:v>50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5</c:v>
                </c:pt>
                <c:pt idx="1">
                  <c:v>80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5</c:v>
                </c:pt>
                <c:pt idx="1">
                  <c:v>80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5</c:v>
                </c:pt>
                <c:pt idx="1">
                  <c:v>80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5</c:v>
                </c:pt>
                <c:pt idx="1">
                  <c:v>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60</c:v>
                </c:pt>
                <c:pt idx="1">
                  <c:v>80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60</c:v>
                </c:pt>
                <c:pt idx="1">
                  <c:v>80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60</c:v>
                </c:pt>
                <c:pt idx="1">
                  <c:v>80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60</c:v>
                </c:pt>
                <c:pt idx="1">
                  <c:v>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0000"/>
              </a:solidFill>
            </c:spPr>
          </c:dPt>
          <c:dPt>
            <c:idx val="1"/>
            <c:bubble3D val="0"/>
            <c:spPr>
              <a:solidFill>
                <a:srgbClr val="FFC000"/>
              </a:solidFill>
            </c:spPr>
          </c:dPt>
          <c:dPt>
            <c:idx val="2"/>
            <c:bubble3D val="0"/>
            <c:spPr>
              <a:solidFill>
                <a:srgbClr val="92D050"/>
              </a:solidFill>
            </c:spPr>
          </c:dPt>
          <c:dPt>
            <c:idx val="3"/>
            <c:bubble3D val="0"/>
            <c:spPr>
              <a:solidFill>
                <a:srgbClr val="00B050"/>
              </a:solidFill>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10</c:v>
                </c:pt>
                <c:pt idx="1">
                  <c:v>20</c:v>
                </c:pt>
                <c:pt idx="2">
                  <c:v>30</c:v>
                </c:pt>
                <c:pt idx="3">
                  <c:v>40</c:v>
                </c:pt>
              </c:numCache>
            </c:numRef>
          </c:val>
        </c:ser>
        <c:ser>
          <c:idx val="1"/>
          <c:order val="1"/>
          <c:tx>
            <c:strRef>
              <c:f>Sheet1!$B$1</c:f>
              <c:strCache>
                <c:ptCount val="1"/>
                <c:pt idx="0">
                  <c:v>Sales</c:v>
                </c:pt>
              </c:strCache>
            </c:strRef>
          </c:tx>
          <c:spPr>
            <a:ln>
              <a:solidFill>
                <a:prstClr val="black"/>
              </a:solidFill>
            </a:ln>
          </c:spPr>
          <c:dPt>
            <c:idx val="0"/>
            <c:bubble3D val="0"/>
            <c:spPr>
              <a:solidFill>
                <a:srgbClr val="FF0088"/>
              </a:solidFill>
              <a:ln>
                <a:solidFill>
                  <a:prstClr val="black"/>
                </a:solidFill>
              </a:ln>
            </c:spPr>
          </c:dPt>
          <c:dPt>
            <c:idx val="1"/>
            <c:bubble3D val="0"/>
            <c:spPr>
              <a:solidFill>
                <a:srgbClr val="FEFF03"/>
              </a:solidFill>
              <a:ln>
                <a:solidFill>
                  <a:prstClr val="black"/>
                </a:solidFill>
              </a:ln>
            </c:spPr>
          </c:dPt>
          <c:dPt>
            <c:idx val="2"/>
            <c:bubble3D val="0"/>
            <c:spPr>
              <a:solidFill>
                <a:srgbClr val="84FE85"/>
              </a:solidFill>
              <a:ln>
                <a:solidFill>
                  <a:prstClr val="black"/>
                </a:solidFill>
              </a:ln>
            </c:spPr>
          </c:dPt>
          <c:dPt>
            <c:idx val="3"/>
            <c:bubble3D val="0"/>
            <c:spPr>
              <a:solidFill>
                <a:srgbClr val="8482FF"/>
              </a:solidFill>
              <a:ln>
                <a:solidFill>
                  <a:prstClr val="black"/>
                </a:solidFill>
              </a:ln>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10</c:v>
                </c:pt>
                <c:pt idx="1">
                  <c:v>20</c:v>
                </c:pt>
                <c:pt idx="2">
                  <c:v>30</c:v>
                </c:pt>
                <c:pt idx="3">
                  <c:v>40</c:v>
                </c:pt>
              </c:numCache>
            </c:numRef>
          </c:val>
        </c:ser>
        <c:dLbls>
          <c:showLegendKey val="0"/>
          <c:showVal val="0"/>
          <c:showCatName val="0"/>
          <c:showSerName val="0"/>
          <c:showPercent val="0"/>
          <c:showBubbleSize val="0"/>
          <c:showLeaderLines val="1"/>
        </c:dLbls>
        <c:firstSliceAng val="0"/>
      </c:pieChart>
      <c:spPr>
        <a:noFill/>
        <a:ln w="25344">
          <a:noFill/>
        </a:ln>
      </c:spPr>
    </c:plotArea>
    <c:plotVisOnly val="1"/>
    <c:dispBlanksAs val="zero"/>
    <c:showDLblsOverMax val="0"/>
  </c:chart>
  <c:txPr>
    <a:bodyPr/>
    <a:lstStyle/>
    <a:p>
      <a:pPr>
        <a:defRPr sz="1796"/>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c:spPr>
          </c:dPt>
          <c:dPt>
            <c:idx val="1"/>
            <c:bubble3D val="0"/>
            <c:spPr>
              <a:solidFill>
                <a:srgbClr val="D7C5D9"/>
              </a:solidFill>
            </c:spPr>
          </c:dPt>
          <c:cat>
            <c:strRef>
              <c:f>Sheet1!$A$2:$A$3</c:f>
              <c:strCache>
                <c:ptCount val="2"/>
                <c:pt idx="0">
                  <c:v>1st Qtr</c:v>
                </c:pt>
                <c:pt idx="1">
                  <c:v>2nd Qtr</c:v>
                </c:pt>
              </c:strCache>
            </c:strRef>
          </c:cat>
          <c:val>
            <c:numRef>
              <c:f>Sheet1!$B$2:$B$3</c:f>
              <c:numCache>
                <c:formatCode>General</c:formatCode>
                <c:ptCount val="2"/>
                <c:pt idx="0">
                  <c:v>20</c:v>
                </c:pt>
                <c:pt idx="1">
                  <c:v>20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20</c:v>
                </c:pt>
                <c:pt idx="1">
                  <c:v>20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20</c:v>
                </c:pt>
                <c:pt idx="1">
                  <c:v>20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20</c:v>
                </c:pt>
                <c:pt idx="1">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20</c:v>
                </c:pt>
                <c:pt idx="1">
                  <c:v>20</c:v>
                </c:pt>
                <c:pt idx="2">
                  <c:v>20</c:v>
                </c:pt>
                <c:pt idx="3">
                  <c:v>20</c:v>
                </c:pt>
              </c:numCache>
            </c:numRef>
          </c:val>
        </c:ser>
        <c:ser>
          <c:idx val="1"/>
          <c:order val="1"/>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20</c:v>
                </c:pt>
                <c:pt idx="1">
                  <c:v>20</c:v>
                </c:pt>
                <c:pt idx="2">
                  <c:v>20</c:v>
                </c:pt>
                <c:pt idx="3">
                  <c:v>20</c:v>
                </c:pt>
              </c:numCache>
            </c:numRef>
          </c:val>
        </c:ser>
        <c:ser>
          <c:idx val="2"/>
          <c:order val="2"/>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20</c:v>
                </c:pt>
                <c:pt idx="1">
                  <c:v>20</c:v>
                </c:pt>
                <c:pt idx="2">
                  <c:v>20</c:v>
                </c:pt>
                <c:pt idx="3">
                  <c:v>20</c:v>
                </c:pt>
              </c:numCache>
            </c:numRef>
          </c:val>
        </c:ser>
        <c:ser>
          <c:idx val="3"/>
          <c:order val="3"/>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20</c:v>
                </c:pt>
                <c:pt idx="1">
                  <c:v>20</c:v>
                </c:pt>
                <c:pt idx="2">
                  <c:v>20</c:v>
                </c:pt>
                <c:pt idx="3">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1"/>
          <c:order val="1"/>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2"/>
          <c:order val="2"/>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3"/>
          <c:order val="3"/>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80</c:v>
                </c:pt>
                <c:pt idx="1">
                  <c:v>50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80</c:v>
                </c:pt>
                <c:pt idx="1">
                  <c:v>50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80</c:v>
                </c:pt>
                <c:pt idx="1">
                  <c:v>50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80</c:v>
                </c:pt>
                <c:pt idx="1">
                  <c:v>50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5</c:v>
                </c:pt>
                <c:pt idx="1">
                  <c:v>80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5</c:v>
                </c:pt>
                <c:pt idx="1">
                  <c:v>80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5</c:v>
                </c:pt>
                <c:pt idx="1">
                  <c:v>80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5</c:v>
                </c:pt>
                <c:pt idx="1">
                  <c:v>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60</c:v>
                </c:pt>
                <c:pt idx="1">
                  <c:v>80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60</c:v>
                </c:pt>
                <c:pt idx="1">
                  <c:v>80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60</c:v>
                </c:pt>
                <c:pt idx="1">
                  <c:v>80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60</c:v>
                </c:pt>
                <c:pt idx="1">
                  <c:v>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c:spPr>
          </c:dPt>
          <c:dPt>
            <c:idx val="1"/>
            <c:bubble3D val="0"/>
            <c:spPr>
              <a:solidFill>
                <a:srgbClr val="D7C5D9"/>
              </a:solidFill>
            </c:spPr>
          </c:dPt>
          <c:cat>
            <c:strRef>
              <c:f>Sheet1!$A$2:$A$3</c:f>
              <c:strCache>
                <c:ptCount val="2"/>
                <c:pt idx="0">
                  <c:v>1st Qtr</c:v>
                </c:pt>
                <c:pt idx="1">
                  <c:v>2nd Qtr</c:v>
                </c:pt>
              </c:strCache>
            </c:strRef>
          </c:cat>
          <c:val>
            <c:numRef>
              <c:f>Sheet1!$B$2:$B$3</c:f>
              <c:numCache>
                <c:formatCode>General</c:formatCode>
                <c:ptCount val="2"/>
                <c:pt idx="0">
                  <c:v>20</c:v>
                </c:pt>
                <c:pt idx="1">
                  <c:v>20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20</c:v>
                </c:pt>
                <c:pt idx="1">
                  <c:v>20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20</c:v>
                </c:pt>
                <c:pt idx="1">
                  <c:v>20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20</c:v>
                </c:pt>
                <c:pt idx="1">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20</c:v>
                </c:pt>
                <c:pt idx="1">
                  <c:v>20</c:v>
                </c:pt>
                <c:pt idx="2">
                  <c:v>20</c:v>
                </c:pt>
                <c:pt idx="3">
                  <c:v>20</c:v>
                </c:pt>
              </c:numCache>
            </c:numRef>
          </c:val>
        </c:ser>
        <c:ser>
          <c:idx val="1"/>
          <c:order val="1"/>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20</c:v>
                </c:pt>
                <c:pt idx="1">
                  <c:v>20</c:v>
                </c:pt>
                <c:pt idx="2">
                  <c:v>20</c:v>
                </c:pt>
                <c:pt idx="3">
                  <c:v>20</c:v>
                </c:pt>
              </c:numCache>
            </c:numRef>
          </c:val>
        </c:ser>
        <c:ser>
          <c:idx val="2"/>
          <c:order val="2"/>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20</c:v>
                </c:pt>
                <c:pt idx="1">
                  <c:v>20</c:v>
                </c:pt>
                <c:pt idx="2">
                  <c:v>20</c:v>
                </c:pt>
                <c:pt idx="3">
                  <c:v>20</c:v>
                </c:pt>
              </c:numCache>
            </c:numRef>
          </c:val>
        </c:ser>
        <c:ser>
          <c:idx val="3"/>
          <c:order val="3"/>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20</c:v>
                </c:pt>
                <c:pt idx="1">
                  <c:v>20</c:v>
                </c:pt>
                <c:pt idx="2">
                  <c:v>20</c:v>
                </c:pt>
                <c:pt idx="3">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1">
                  <c:v>40</c:v>
                </c:pt>
                <c:pt idx="2">
                  <c:v>30</c:v>
                </c:pt>
                <c:pt idx="3">
                  <c:v>20</c:v>
                </c:pt>
              </c:numCache>
            </c:numRef>
          </c:val>
        </c:ser>
        <c:ser>
          <c:idx val="1"/>
          <c:order val="1"/>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1">
                  <c:v>40</c:v>
                </c:pt>
                <c:pt idx="2">
                  <c:v>30</c:v>
                </c:pt>
                <c:pt idx="3">
                  <c:v>20</c:v>
                </c:pt>
              </c:numCache>
            </c:numRef>
          </c:val>
        </c:ser>
        <c:ser>
          <c:idx val="2"/>
          <c:order val="2"/>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1">
                  <c:v>40</c:v>
                </c:pt>
                <c:pt idx="2">
                  <c:v>30</c:v>
                </c:pt>
                <c:pt idx="3">
                  <c:v>20</c:v>
                </c:pt>
              </c:numCache>
            </c:numRef>
          </c:val>
        </c:ser>
        <c:ser>
          <c:idx val="3"/>
          <c:order val="3"/>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1">
                  <c:v>40</c:v>
                </c:pt>
                <c:pt idx="2">
                  <c:v>30</c:v>
                </c:pt>
                <c:pt idx="3">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90</c:v>
                </c:pt>
                <c:pt idx="1">
                  <c:v>40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90</c:v>
                </c:pt>
                <c:pt idx="1">
                  <c:v>40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90</c:v>
                </c:pt>
                <c:pt idx="1">
                  <c:v>40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90</c:v>
                </c:pt>
                <c:pt idx="1">
                  <c:v>40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00B050"/>
            </a:solidFill>
          </c:spPr>
          <c:dPt>
            <c:idx val="0"/>
            <c:bubble3D val="0"/>
            <c:spPr>
              <a:solidFill>
                <a:srgbClr val="FF0000"/>
              </a:solidFill>
            </c:spPr>
          </c:dPt>
          <c:dPt>
            <c:idx val="1"/>
            <c:bubble3D val="0"/>
            <c:spPr>
              <a:solidFill>
                <a:srgbClr val="FFC000"/>
              </a:solidFill>
            </c:spPr>
          </c:dPt>
          <c:dPt>
            <c:idx val="2"/>
            <c:bubble3D val="0"/>
            <c:spPr>
              <a:solidFill>
                <a:srgbClr val="92D050"/>
              </a:solidFill>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1"/>
          <c:order val="1"/>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2"/>
          <c:order val="2"/>
          <c:tx>
            <c:strRef>
              <c:f>Sheet1!$B$1</c:f>
              <c:strCache>
                <c:ptCount val="1"/>
                <c:pt idx="0">
                  <c:v>Sales</c:v>
                </c:pt>
              </c:strCache>
            </c:strRef>
          </c:tx>
          <c:spPr>
            <a:ln>
              <a:solidFill>
                <a:prstClr val="black"/>
              </a:solidFill>
            </a:ln>
          </c:spPr>
          <c:dPt>
            <c:idx val="0"/>
            <c:bubble3D val="0"/>
            <c:spPr>
              <a:solidFill>
                <a:srgbClr val="FF0088"/>
              </a:solidFill>
              <a:ln>
                <a:solidFill>
                  <a:prstClr val="black"/>
                </a:solidFill>
              </a:ln>
            </c:spPr>
          </c:dPt>
          <c:dPt>
            <c:idx val="1"/>
            <c:bubble3D val="0"/>
            <c:spPr>
              <a:solidFill>
                <a:srgbClr val="FEFF03"/>
              </a:solidFill>
              <a:ln>
                <a:solidFill>
                  <a:prstClr val="black"/>
                </a:solidFill>
              </a:ln>
            </c:spPr>
          </c:dPt>
          <c:dPt>
            <c:idx val="2"/>
            <c:bubble3D val="0"/>
            <c:spPr>
              <a:solidFill>
                <a:srgbClr val="84FE85"/>
              </a:solidFill>
              <a:ln>
                <a:solidFill>
                  <a:prstClr val="black"/>
                </a:solidFill>
              </a:ln>
            </c:spPr>
          </c:dPt>
          <c:dPt>
            <c:idx val="3"/>
            <c:bubble3D val="0"/>
            <c:spPr>
              <a:solidFill>
                <a:srgbClr val="8482FF"/>
              </a:solidFill>
              <a:ln>
                <a:solidFill>
                  <a:prstClr val="black"/>
                </a:solidFill>
              </a:ln>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3"/>
          <c:order val="3"/>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dLbls>
          <c:showLegendKey val="0"/>
          <c:showVal val="0"/>
          <c:showCatName val="0"/>
          <c:showSerName val="0"/>
          <c:showPercent val="0"/>
          <c:showBubbleSize val="0"/>
          <c:showLeaderLines val="1"/>
        </c:dLbls>
        <c:firstSliceAng val="0"/>
      </c:pieChart>
      <c:spPr>
        <a:noFill/>
        <a:ln w="25371">
          <a:noFill/>
        </a:ln>
      </c:spPr>
    </c:plotArea>
    <c:plotVisOnly val="1"/>
    <c:dispBlanksAs val="zero"/>
    <c:showDLblsOverMax val="0"/>
  </c:chart>
  <c:txPr>
    <a:bodyPr/>
    <a:lstStyle/>
    <a:p>
      <a:pPr>
        <a:defRPr sz="1798"/>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10</c:v>
                </c:pt>
                <c:pt idx="1">
                  <c:v>80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10</c:v>
                </c:pt>
                <c:pt idx="1">
                  <c:v>80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10</c:v>
                </c:pt>
                <c:pt idx="1">
                  <c:v>80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10</c:v>
                </c:pt>
                <c:pt idx="1">
                  <c:v>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40</c:v>
                </c:pt>
                <c:pt idx="1">
                  <c:v>80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40</c:v>
                </c:pt>
                <c:pt idx="1">
                  <c:v>80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40</c:v>
                </c:pt>
                <c:pt idx="1">
                  <c:v>80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40</c:v>
                </c:pt>
                <c:pt idx="1">
                  <c:v>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c:spPr>
          </c:dPt>
          <c:dPt>
            <c:idx val="1"/>
            <c:bubble3D val="0"/>
            <c:spPr>
              <a:solidFill>
                <a:srgbClr val="D7C5D9"/>
              </a:solidFill>
            </c:spPr>
          </c:dPt>
          <c:cat>
            <c:strRef>
              <c:f>Sheet1!$A$2:$A$3</c:f>
              <c:strCache>
                <c:ptCount val="2"/>
                <c:pt idx="0">
                  <c:v>1st Qtr</c:v>
                </c:pt>
                <c:pt idx="1">
                  <c:v>2nd Qtr</c:v>
                </c:pt>
              </c:strCache>
            </c:strRef>
          </c:cat>
          <c:val>
            <c:numRef>
              <c:f>Sheet1!$B$2:$B$3</c:f>
              <c:numCache>
                <c:formatCode>General</c:formatCode>
                <c:ptCount val="2"/>
                <c:pt idx="0">
                  <c:v>0</c:v>
                </c:pt>
                <c:pt idx="1">
                  <c:v>20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0</c:v>
                </c:pt>
                <c:pt idx="1">
                  <c:v>20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0</c:v>
                </c:pt>
                <c:pt idx="1">
                  <c:v>20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0</c:v>
                </c:pt>
                <c:pt idx="1">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30</c:v>
                </c:pt>
                <c:pt idx="1">
                  <c:v>10</c:v>
                </c:pt>
                <c:pt idx="2">
                  <c:v>20</c:v>
                </c:pt>
                <c:pt idx="3">
                  <c:v>20</c:v>
                </c:pt>
              </c:numCache>
            </c:numRef>
          </c:val>
        </c:ser>
        <c:ser>
          <c:idx val="1"/>
          <c:order val="1"/>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30</c:v>
                </c:pt>
                <c:pt idx="1">
                  <c:v>10</c:v>
                </c:pt>
                <c:pt idx="2">
                  <c:v>20</c:v>
                </c:pt>
                <c:pt idx="3">
                  <c:v>20</c:v>
                </c:pt>
              </c:numCache>
            </c:numRef>
          </c:val>
        </c:ser>
        <c:ser>
          <c:idx val="2"/>
          <c:order val="2"/>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30</c:v>
                </c:pt>
                <c:pt idx="1">
                  <c:v>10</c:v>
                </c:pt>
                <c:pt idx="2">
                  <c:v>20</c:v>
                </c:pt>
                <c:pt idx="3">
                  <c:v>20</c:v>
                </c:pt>
              </c:numCache>
            </c:numRef>
          </c:val>
        </c:ser>
        <c:ser>
          <c:idx val="3"/>
          <c:order val="3"/>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30</c:v>
                </c:pt>
                <c:pt idx="1">
                  <c:v>10</c:v>
                </c:pt>
                <c:pt idx="2">
                  <c:v>20</c:v>
                </c:pt>
                <c:pt idx="3">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1">
                  <c:v>40</c:v>
                </c:pt>
                <c:pt idx="2">
                  <c:v>30</c:v>
                </c:pt>
                <c:pt idx="3">
                  <c:v>20</c:v>
                </c:pt>
              </c:numCache>
            </c:numRef>
          </c:val>
        </c:ser>
        <c:ser>
          <c:idx val="1"/>
          <c:order val="1"/>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1">
                  <c:v>40</c:v>
                </c:pt>
                <c:pt idx="2">
                  <c:v>30</c:v>
                </c:pt>
                <c:pt idx="3">
                  <c:v>20</c:v>
                </c:pt>
              </c:numCache>
            </c:numRef>
          </c:val>
        </c:ser>
        <c:ser>
          <c:idx val="2"/>
          <c:order val="2"/>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1">
                  <c:v>40</c:v>
                </c:pt>
                <c:pt idx="2">
                  <c:v>30</c:v>
                </c:pt>
                <c:pt idx="3">
                  <c:v>20</c:v>
                </c:pt>
              </c:numCache>
            </c:numRef>
          </c:val>
        </c:ser>
        <c:ser>
          <c:idx val="3"/>
          <c:order val="3"/>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1">
                  <c:v>40</c:v>
                </c:pt>
                <c:pt idx="2">
                  <c:v>30</c:v>
                </c:pt>
                <c:pt idx="3">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90</c:v>
                </c:pt>
                <c:pt idx="1">
                  <c:v>40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90</c:v>
                </c:pt>
                <c:pt idx="1">
                  <c:v>40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90</c:v>
                </c:pt>
                <c:pt idx="1">
                  <c:v>40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90</c:v>
                </c:pt>
                <c:pt idx="1">
                  <c:v>40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10</c:v>
                </c:pt>
                <c:pt idx="1">
                  <c:v>80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10</c:v>
                </c:pt>
                <c:pt idx="1">
                  <c:v>80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10</c:v>
                </c:pt>
                <c:pt idx="1">
                  <c:v>80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10</c:v>
                </c:pt>
                <c:pt idx="1">
                  <c:v>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40</c:v>
                </c:pt>
                <c:pt idx="1">
                  <c:v>80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40</c:v>
                </c:pt>
                <c:pt idx="1">
                  <c:v>80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40</c:v>
                </c:pt>
                <c:pt idx="1">
                  <c:v>80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40</c:v>
                </c:pt>
                <c:pt idx="1">
                  <c:v>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c:spPr>
          </c:dPt>
          <c:dPt>
            <c:idx val="1"/>
            <c:bubble3D val="0"/>
            <c:spPr>
              <a:solidFill>
                <a:srgbClr val="D7C5D9"/>
              </a:solidFill>
            </c:spPr>
          </c:dPt>
          <c:cat>
            <c:strRef>
              <c:f>Sheet1!$A$2:$A$3</c:f>
              <c:strCache>
                <c:ptCount val="2"/>
                <c:pt idx="0">
                  <c:v>1st Qtr</c:v>
                </c:pt>
                <c:pt idx="1">
                  <c:v>2nd Qtr</c:v>
                </c:pt>
              </c:strCache>
            </c:strRef>
          </c:cat>
          <c:val>
            <c:numRef>
              <c:f>Sheet1!$B$2:$B$3</c:f>
              <c:numCache>
                <c:formatCode>General</c:formatCode>
                <c:ptCount val="2"/>
                <c:pt idx="0">
                  <c:v>0</c:v>
                </c:pt>
                <c:pt idx="1">
                  <c:v>20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0</c:v>
                </c:pt>
                <c:pt idx="1">
                  <c:v>20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0</c:v>
                </c:pt>
                <c:pt idx="1">
                  <c:v>20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0</c:v>
                </c:pt>
                <c:pt idx="1">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30</c:v>
                </c:pt>
                <c:pt idx="1">
                  <c:v>10</c:v>
                </c:pt>
                <c:pt idx="2">
                  <c:v>20</c:v>
                </c:pt>
                <c:pt idx="3">
                  <c:v>20</c:v>
                </c:pt>
              </c:numCache>
            </c:numRef>
          </c:val>
        </c:ser>
        <c:ser>
          <c:idx val="1"/>
          <c:order val="1"/>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30</c:v>
                </c:pt>
                <c:pt idx="1">
                  <c:v>10</c:v>
                </c:pt>
                <c:pt idx="2">
                  <c:v>20</c:v>
                </c:pt>
                <c:pt idx="3">
                  <c:v>20</c:v>
                </c:pt>
              </c:numCache>
            </c:numRef>
          </c:val>
        </c:ser>
        <c:ser>
          <c:idx val="2"/>
          <c:order val="2"/>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30</c:v>
                </c:pt>
                <c:pt idx="1">
                  <c:v>10</c:v>
                </c:pt>
                <c:pt idx="2">
                  <c:v>20</c:v>
                </c:pt>
                <c:pt idx="3">
                  <c:v>20</c:v>
                </c:pt>
              </c:numCache>
            </c:numRef>
          </c:val>
        </c:ser>
        <c:ser>
          <c:idx val="3"/>
          <c:order val="3"/>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30</c:v>
                </c:pt>
                <c:pt idx="1">
                  <c:v>10</c:v>
                </c:pt>
                <c:pt idx="2">
                  <c:v>20</c:v>
                </c:pt>
                <c:pt idx="3">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0000"/>
              </a:solidFill>
            </c:spPr>
          </c:dPt>
          <c:dPt>
            <c:idx val="1"/>
            <c:bubble3D val="0"/>
            <c:spPr>
              <a:solidFill>
                <a:srgbClr val="FFC000"/>
              </a:solidFill>
            </c:spPr>
          </c:dPt>
          <c:dPt>
            <c:idx val="2"/>
            <c:bubble3D val="0"/>
            <c:spPr>
              <a:solidFill>
                <a:srgbClr val="92D050"/>
              </a:solidFill>
            </c:spPr>
          </c:dPt>
          <c:dPt>
            <c:idx val="3"/>
            <c:bubble3D val="0"/>
            <c:spPr>
              <a:solidFill>
                <a:srgbClr val="00B050"/>
              </a:solidFill>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100</c:v>
                </c:pt>
                <c:pt idx="1">
                  <c:v>80</c:v>
                </c:pt>
                <c:pt idx="2">
                  <c:v>10</c:v>
                </c:pt>
                <c:pt idx="3">
                  <c:v>5</c:v>
                </c:pt>
              </c:numCache>
            </c:numRef>
          </c:val>
        </c:ser>
        <c:ser>
          <c:idx val="1"/>
          <c:order val="1"/>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100</c:v>
                </c:pt>
                <c:pt idx="1">
                  <c:v>80</c:v>
                </c:pt>
                <c:pt idx="2">
                  <c:v>10</c:v>
                </c:pt>
                <c:pt idx="3">
                  <c:v>5</c:v>
                </c:pt>
              </c:numCache>
            </c:numRef>
          </c:val>
        </c:ser>
        <c:ser>
          <c:idx val="2"/>
          <c:order val="2"/>
          <c:tx>
            <c:strRef>
              <c:f>Sheet1!$B$1</c:f>
              <c:strCache>
                <c:ptCount val="1"/>
                <c:pt idx="0">
                  <c:v>Sales</c:v>
                </c:pt>
              </c:strCache>
            </c:strRef>
          </c:tx>
          <c:spPr>
            <a:ln>
              <a:solidFill>
                <a:prstClr val="black"/>
              </a:solidFill>
            </a:ln>
          </c:spPr>
          <c:dPt>
            <c:idx val="0"/>
            <c:bubble3D val="0"/>
            <c:spPr>
              <a:solidFill>
                <a:srgbClr val="FF0088"/>
              </a:solidFill>
              <a:ln>
                <a:solidFill>
                  <a:prstClr val="black"/>
                </a:solidFill>
              </a:ln>
            </c:spPr>
          </c:dPt>
          <c:dPt>
            <c:idx val="1"/>
            <c:bubble3D val="0"/>
            <c:spPr>
              <a:solidFill>
                <a:srgbClr val="FEFF03"/>
              </a:solidFill>
              <a:ln>
                <a:solidFill>
                  <a:prstClr val="black"/>
                </a:solidFill>
              </a:ln>
            </c:spPr>
          </c:dPt>
          <c:dPt>
            <c:idx val="2"/>
            <c:bubble3D val="0"/>
            <c:spPr>
              <a:solidFill>
                <a:srgbClr val="84FE85"/>
              </a:solidFill>
              <a:ln>
                <a:solidFill>
                  <a:prstClr val="black"/>
                </a:solidFill>
              </a:ln>
            </c:spPr>
          </c:dPt>
          <c:dPt>
            <c:idx val="3"/>
            <c:bubble3D val="0"/>
            <c:spPr>
              <a:solidFill>
                <a:srgbClr val="8482FF"/>
              </a:solidFill>
              <a:ln>
                <a:solidFill>
                  <a:prstClr val="black"/>
                </a:solidFill>
              </a:ln>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100</c:v>
                </c:pt>
                <c:pt idx="1">
                  <c:v>80</c:v>
                </c:pt>
                <c:pt idx="2">
                  <c:v>10</c:v>
                </c:pt>
                <c:pt idx="3">
                  <c:v>5</c:v>
                </c:pt>
              </c:numCache>
            </c:numRef>
          </c:val>
        </c:ser>
        <c:ser>
          <c:idx val="3"/>
          <c:order val="3"/>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100</c:v>
                </c:pt>
                <c:pt idx="1">
                  <c:v>80</c:v>
                </c:pt>
                <c:pt idx="2">
                  <c:v>10</c:v>
                </c:pt>
                <c:pt idx="3">
                  <c:v>5</c:v>
                </c:pt>
              </c:numCache>
            </c:numRef>
          </c:val>
        </c:ser>
        <c:dLbls>
          <c:showLegendKey val="0"/>
          <c:showVal val="0"/>
          <c:showCatName val="0"/>
          <c:showSerName val="0"/>
          <c:showPercent val="0"/>
          <c:showBubbleSize val="0"/>
          <c:showLeaderLines val="1"/>
        </c:dLbls>
        <c:firstSliceAng val="0"/>
      </c:pieChart>
      <c:spPr>
        <a:noFill/>
        <a:ln w="25371">
          <a:noFill/>
        </a:ln>
      </c:spPr>
    </c:plotArea>
    <c:plotVisOnly val="1"/>
    <c:dispBlanksAs val="zero"/>
    <c:showDLblsOverMax val="0"/>
  </c:chart>
  <c:txPr>
    <a:bodyPr/>
    <a:lstStyle/>
    <a:p>
      <a:pPr>
        <a:defRPr sz="1798"/>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1">
                  <c:v>40</c:v>
                </c:pt>
                <c:pt idx="2">
                  <c:v>30</c:v>
                </c:pt>
                <c:pt idx="3">
                  <c:v>20</c:v>
                </c:pt>
              </c:numCache>
            </c:numRef>
          </c:val>
        </c:ser>
        <c:ser>
          <c:idx val="1"/>
          <c:order val="1"/>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1">
                  <c:v>40</c:v>
                </c:pt>
                <c:pt idx="2">
                  <c:v>30</c:v>
                </c:pt>
                <c:pt idx="3">
                  <c:v>20</c:v>
                </c:pt>
              </c:numCache>
            </c:numRef>
          </c:val>
        </c:ser>
        <c:ser>
          <c:idx val="2"/>
          <c:order val="2"/>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1">
                  <c:v>40</c:v>
                </c:pt>
                <c:pt idx="2">
                  <c:v>30</c:v>
                </c:pt>
                <c:pt idx="3">
                  <c:v>20</c:v>
                </c:pt>
              </c:numCache>
            </c:numRef>
          </c:val>
        </c:ser>
        <c:ser>
          <c:idx val="3"/>
          <c:order val="3"/>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1">
                  <c:v>40</c:v>
                </c:pt>
                <c:pt idx="2">
                  <c:v>30</c:v>
                </c:pt>
                <c:pt idx="3">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90</c:v>
                </c:pt>
                <c:pt idx="1">
                  <c:v>40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90</c:v>
                </c:pt>
                <c:pt idx="1">
                  <c:v>40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90</c:v>
                </c:pt>
                <c:pt idx="1">
                  <c:v>40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90</c:v>
                </c:pt>
                <c:pt idx="1">
                  <c:v>40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10</c:v>
                </c:pt>
                <c:pt idx="1">
                  <c:v>80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10</c:v>
                </c:pt>
                <c:pt idx="1">
                  <c:v>80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10</c:v>
                </c:pt>
                <c:pt idx="1">
                  <c:v>80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10</c:v>
                </c:pt>
                <c:pt idx="1">
                  <c:v>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40</c:v>
                </c:pt>
                <c:pt idx="1">
                  <c:v>80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40</c:v>
                </c:pt>
                <c:pt idx="1">
                  <c:v>80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40</c:v>
                </c:pt>
                <c:pt idx="1">
                  <c:v>80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40</c:v>
                </c:pt>
                <c:pt idx="1">
                  <c:v>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c:spPr>
          </c:dPt>
          <c:dPt>
            <c:idx val="1"/>
            <c:bubble3D val="0"/>
            <c:spPr>
              <a:solidFill>
                <a:srgbClr val="D7C5D9"/>
              </a:solidFill>
            </c:spPr>
          </c:dPt>
          <c:cat>
            <c:strRef>
              <c:f>Sheet1!$A$2:$A$3</c:f>
              <c:strCache>
                <c:ptCount val="2"/>
                <c:pt idx="0">
                  <c:v>1st Qtr</c:v>
                </c:pt>
                <c:pt idx="1">
                  <c:v>2nd Qtr</c:v>
                </c:pt>
              </c:strCache>
            </c:strRef>
          </c:cat>
          <c:val>
            <c:numRef>
              <c:f>Sheet1!$B$2:$B$3</c:f>
              <c:numCache>
                <c:formatCode>General</c:formatCode>
                <c:ptCount val="2"/>
                <c:pt idx="0">
                  <c:v>0</c:v>
                </c:pt>
                <c:pt idx="1">
                  <c:v>20</c:v>
                </c:pt>
              </c:numCache>
            </c:numRef>
          </c:val>
        </c:ser>
        <c:ser>
          <c:idx val="1"/>
          <c:order val="1"/>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0</c:v>
                </c:pt>
                <c:pt idx="1">
                  <c:v>20</c:v>
                </c:pt>
              </c:numCache>
            </c:numRef>
          </c:val>
        </c:ser>
        <c:ser>
          <c:idx val="2"/>
          <c:order val="2"/>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0</c:v>
                </c:pt>
                <c:pt idx="1">
                  <c:v>20</c:v>
                </c:pt>
              </c:numCache>
            </c:numRef>
          </c:val>
        </c:ser>
        <c:ser>
          <c:idx val="3"/>
          <c:order val="3"/>
          <c:tx>
            <c:strRef>
              <c:f>Sheet1!$B$1</c:f>
              <c:strCache>
                <c:ptCount val="1"/>
                <c:pt idx="0">
                  <c:v>Sales</c:v>
                </c:pt>
              </c:strCache>
            </c:strRef>
          </c:tx>
          <c:cat>
            <c:strRef>
              <c:f>Sheet1!$A$2:$A$3</c:f>
              <c:strCache>
                <c:ptCount val="2"/>
                <c:pt idx="0">
                  <c:v>1st Qtr</c:v>
                </c:pt>
                <c:pt idx="1">
                  <c:v>2nd Qtr</c:v>
                </c:pt>
              </c:strCache>
            </c:strRef>
          </c:cat>
          <c:val>
            <c:numRef>
              <c:f>Sheet1!$B$2:$B$3</c:f>
              <c:numCache>
                <c:formatCode>General</c:formatCode>
                <c:ptCount val="2"/>
                <c:pt idx="0">
                  <c:v>0</c:v>
                </c:pt>
                <c:pt idx="1">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30</c:v>
                </c:pt>
                <c:pt idx="1">
                  <c:v>10</c:v>
                </c:pt>
                <c:pt idx="2">
                  <c:v>20</c:v>
                </c:pt>
                <c:pt idx="3">
                  <c:v>20</c:v>
                </c:pt>
              </c:numCache>
            </c:numRef>
          </c:val>
        </c:ser>
        <c:ser>
          <c:idx val="1"/>
          <c:order val="1"/>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30</c:v>
                </c:pt>
                <c:pt idx="1">
                  <c:v>10</c:v>
                </c:pt>
                <c:pt idx="2">
                  <c:v>20</c:v>
                </c:pt>
                <c:pt idx="3">
                  <c:v>20</c:v>
                </c:pt>
              </c:numCache>
            </c:numRef>
          </c:val>
        </c:ser>
        <c:ser>
          <c:idx val="2"/>
          <c:order val="2"/>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30</c:v>
                </c:pt>
                <c:pt idx="1">
                  <c:v>10</c:v>
                </c:pt>
                <c:pt idx="2">
                  <c:v>20</c:v>
                </c:pt>
                <c:pt idx="3">
                  <c:v>20</c:v>
                </c:pt>
              </c:numCache>
            </c:numRef>
          </c:val>
        </c:ser>
        <c:ser>
          <c:idx val="3"/>
          <c:order val="3"/>
          <c:tx>
            <c:strRef>
              <c:f>Sheet1!$B$1</c:f>
              <c:strCache>
                <c:ptCount val="1"/>
                <c:pt idx="0">
                  <c:v>Sales</c:v>
                </c:pt>
              </c:strCache>
            </c:strRef>
          </c:tx>
          <c:cat>
            <c:strRef>
              <c:f>Sheet1!$A$2:$A$6</c:f>
              <c:strCache>
                <c:ptCount val="4"/>
                <c:pt idx="0">
                  <c:v>1st Qtr</c:v>
                </c:pt>
                <c:pt idx="1">
                  <c:v>2nd Qtr</c:v>
                </c:pt>
                <c:pt idx="2">
                  <c:v>3rd Qtr</c:v>
                </c:pt>
                <c:pt idx="3">
                  <c:v>4th Qtr</c:v>
                </c:pt>
              </c:strCache>
            </c:strRef>
          </c:cat>
          <c:val>
            <c:numRef>
              <c:f>Sheet1!$B$2:$B$6</c:f>
              <c:numCache>
                <c:formatCode>General</c:formatCode>
                <c:ptCount val="5"/>
                <c:pt idx="0">
                  <c:v>30</c:v>
                </c:pt>
                <c:pt idx="1">
                  <c:v>10</c:v>
                </c:pt>
                <c:pt idx="2">
                  <c:v>20</c:v>
                </c:pt>
                <c:pt idx="3">
                  <c:v>20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Sheet1!$B$1</c:f>
              <c:strCache>
                <c:ptCount val="1"/>
                <c:pt idx="0">
                  <c:v>Sales</c:v>
                </c:pt>
              </c:strCache>
            </c:strRef>
          </c:tx>
          <c:spPr>
            <a:solidFill>
              <a:schemeClr val="bg1">
                <a:lumMod val="75000"/>
              </a:schemeClr>
            </a:solidFill>
          </c:spPr>
          <c:cat>
            <c:strRef>
              <c:f>Sheet1!$A$2:$A$5</c:f>
              <c:strCache>
                <c:ptCount val="4"/>
                <c:pt idx="0">
                  <c:v>1st Qtr</c:v>
                </c:pt>
                <c:pt idx="1">
                  <c:v>2nd Qtr</c:v>
                </c:pt>
                <c:pt idx="2">
                  <c:v>3rd Qtr</c:v>
                </c:pt>
                <c:pt idx="3">
                  <c:v>4th Qtr</c:v>
                </c:pt>
              </c:strCache>
            </c:strRef>
          </c:cat>
          <c:val>
            <c:numRef>
              <c:f>Sheet1!$B$2:$B$5</c:f>
              <c:numCache>
                <c:formatCode>General</c:formatCode>
                <c:ptCount val="4"/>
                <c:pt idx="0">
                  <c:v>10</c:v>
                </c:pt>
                <c:pt idx="1">
                  <c:v>20</c:v>
                </c:pt>
                <c:pt idx="2">
                  <c:v>30</c:v>
                </c:pt>
                <c:pt idx="3">
                  <c:v>40</c:v>
                </c:pt>
              </c:numCache>
            </c:numRef>
          </c:val>
        </c:ser>
        <c:ser>
          <c:idx val="1"/>
          <c:order val="1"/>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10</c:v>
                </c:pt>
                <c:pt idx="1">
                  <c:v>20</c:v>
                </c:pt>
                <c:pt idx="2">
                  <c:v>30</c:v>
                </c:pt>
                <c:pt idx="3">
                  <c:v>40</c:v>
                </c:pt>
              </c:numCache>
            </c:numRef>
          </c:val>
        </c:ser>
        <c:dLbls>
          <c:showLegendKey val="0"/>
          <c:showVal val="0"/>
          <c:showCatName val="0"/>
          <c:showSerName val="0"/>
          <c:showPercent val="0"/>
          <c:showBubbleSize val="0"/>
          <c:showLeaderLines val="1"/>
        </c:dLbls>
        <c:firstSliceAng val="0"/>
      </c:pieChart>
      <c:spPr>
        <a:noFill/>
        <a:ln w="25371">
          <a:noFill/>
        </a:ln>
      </c:spPr>
    </c:plotArea>
    <c:plotVisOnly val="1"/>
    <c:dispBlanksAs val="zero"/>
    <c:showDLblsOverMax val="0"/>
  </c:chart>
  <c:txPr>
    <a:bodyPr/>
    <a:lstStyle/>
    <a:p>
      <a:pPr>
        <a:defRPr sz="1798"/>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Sheet1!$B$1</c:f>
              <c:strCache>
                <c:ptCount val="1"/>
                <c:pt idx="0">
                  <c:v>Sales</c:v>
                </c:pt>
              </c:strCache>
            </c:strRef>
          </c:tx>
          <c:spPr>
            <a:solidFill>
              <a:prstClr val="white">
                <a:lumMod val="75000"/>
              </a:prstClr>
            </a:solidFill>
          </c:spPr>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1"/>
          <c:order val="1"/>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2"/>
          <c:order val="2"/>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ser>
          <c:idx val="3"/>
          <c:order val="3"/>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40</c:v>
                </c:pt>
                <c:pt idx="2">
                  <c:v>50</c:v>
                </c:pt>
                <c:pt idx="3">
                  <c:v>15</c:v>
                </c:pt>
              </c:numCache>
            </c:numRef>
          </c:val>
        </c:ser>
        <c:dLbls>
          <c:showLegendKey val="0"/>
          <c:showVal val="0"/>
          <c:showCatName val="0"/>
          <c:showSerName val="0"/>
          <c:showPercent val="0"/>
          <c:showBubbleSize val="0"/>
          <c:showLeaderLines val="1"/>
        </c:dLbls>
        <c:firstSliceAng val="0"/>
      </c:pieChart>
      <c:spPr>
        <a:noFill/>
        <a:ln w="25371">
          <a:noFill/>
        </a:ln>
      </c:spPr>
    </c:plotArea>
    <c:plotVisOnly val="1"/>
    <c:dispBlanksAs val="zero"/>
    <c:showDLblsOverMax val="0"/>
  </c:chart>
  <c:txPr>
    <a:bodyPr/>
    <a:lstStyle/>
    <a:p>
      <a:pPr>
        <a:defRPr sz="1798"/>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Sheet1!$B$1</c:f>
              <c:strCache>
                <c:ptCount val="1"/>
                <c:pt idx="0">
                  <c:v>Sales</c:v>
                </c:pt>
              </c:strCache>
            </c:strRef>
          </c:tx>
          <c:spPr>
            <a:solidFill>
              <a:prstClr val="white">
                <a:lumMod val="75000"/>
              </a:prstClr>
            </a:solidFill>
          </c:spPr>
          <c:cat>
            <c:strRef>
              <c:f>Sheet1!$A$2:$A$5</c:f>
              <c:strCache>
                <c:ptCount val="4"/>
                <c:pt idx="0">
                  <c:v>1st Qtr</c:v>
                </c:pt>
                <c:pt idx="1">
                  <c:v>2nd Qtr</c:v>
                </c:pt>
                <c:pt idx="2">
                  <c:v>3rd Qtr</c:v>
                </c:pt>
                <c:pt idx="3">
                  <c:v>4th Qtr</c:v>
                </c:pt>
              </c:strCache>
            </c:strRef>
          </c:cat>
          <c:val>
            <c:numRef>
              <c:f>Sheet1!$B$2:$B$5</c:f>
              <c:numCache>
                <c:formatCode>General</c:formatCode>
                <c:ptCount val="4"/>
                <c:pt idx="0">
                  <c:v>100</c:v>
                </c:pt>
                <c:pt idx="1">
                  <c:v>80</c:v>
                </c:pt>
                <c:pt idx="2">
                  <c:v>10</c:v>
                </c:pt>
                <c:pt idx="3">
                  <c:v>5</c:v>
                </c:pt>
              </c:numCache>
            </c:numRef>
          </c:val>
        </c:ser>
        <c:ser>
          <c:idx val="1"/>
          <c:order val="1"/>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100</c:v>
                </c:pt>
                <c:pt idx="1">
                  <c:v>80</c:v>
                </c:pt>
                <c:pt idx="2">
                  <c:v>10</c:v>
                </c:pt>
                <c:pt idx="3">
                  <c:v>5</c:v>
                </c:pt>
              </c:numCache>
            </c:numRef>
          </c:val>
        </c:ser>
        <c:ser>
          <c:idx val="2"/>
          <c:order val="2"/>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100</c:v>
                </c:pt>
                <c:pt idx="1">
                  <c:v>80</c:v>
                </c:pt>
                <c:pt idx="2">
                  <c:v>10</c:v>
                </c:pt>
                <c:pt idx="3">
                  <c:v>5</c:v>
                </c:pt>
              </c:numCache>
            </c:numRef>
          </c:val>
        </c:ser>
        <c:ser>
          <c:idx val="3"/>
          <c:order val="3"/>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100</c:v>
                </c:pt>
                <c:pt idx="1">
                  <c:v>80</c:v>
                </c:pt>
                <c:pt idx="2">
                  <c:v>10</c:v>
                </c:pt>
                <c:pt idx="3">
                  <c:v>5</c:v>
                </c:pt>
              </c:numCache>
            </c:numRef>
          </c:val>
        </c:ser>
        <c:dLbls>
          <c:showLegendKey val="0"/>
          <c:showVal val="0"/>
          <c:showCatName val="0"/>
          <c:showSerName val="0"/>
          <c:showPercent val="0"/>
          <c:showBubbleSize val="0"/>
          <c:showLeaderLines val="1"/>
        </c:dLbls>
        <c:firstSliceAng val="0"/>
      </c:pieChart>
      <c:spPr>
        <a:noFill/>
        <a:ln w="25371">
          <a:noFill/>
        </a:ln>
      </c:spPr>
    </c:plotArea>
    <c:plotVisOnly val="1"/>
    <c:dispBlanksAs val="zero"/>
    <c:showDLblsOverMax val="0"/>
  </c:chart>
  <c:txPr>
    <a:bodyPr/>
    <a:lstStyle/>
    <a:p>
      <a:pPr>
        <a:defRPr sz="1798"/>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7.0494536397236324E-2"/>
          <c:y val="4.2294921468149824E-2"/>
          <c:w val="0.62352322031174678"/>
          <c:h val="0.85214514852310452"/>
        </c:manualLayout>
      </c:layout>
      <c:scatterChart>
        <c:scatterStyle val="lineMarker"/>
        <c:varyColors val="0"/>
        <c:ser>
          <c:idx val="0"/>
          <c:order val="0"/>
          <c:tx>
            <c:strRef>
              <c:f>Sheet1!$B$1</c:f>
              <c:strCache>
                <c:ptCount val="1"/>
                <c:pt idx="0">
                  <c:v>Tree Diameter</c:v>
                </c:pt>
              </c:strCache>
            </c:strRef>
          </c:tx>
          <c:spPr>
            <a:ln w="28575">
              <a:noFill/>
            </a:ln>
          </c:spPr>
          <c:marker>
            <c:spPr>
              <a:solidFill>
                <a:schemeClr val="tx2">
                  <a:lumMod val="75000"/>
                </a:schemeClr>
              </a:solidFill>
              <a:ln>
                <a:noFill/>
              </a:ln>
            </c:spPr>
          </c:marker>
          <c:xVal>
            <c:numRef>
              <c:f>Sheet1!$A$2:$A$30</c:f>
              <c:numCache>
                <c:formatCode>General</c:formatCode>
                <c:ptCount val="29"/>
                <c:pt idx="0">
                  <c:v>11.08933472515977</c:v>
                </c:pt>
                <c:pt idx="1">
                  <c:v>11.288925792487548</c:v>
                </c:pt>
                <c:pt idx="2">
                  <c:v>12.440304297803324</c:v>
                </c:pt>
                <c:pt idx="3">
                  <c:v>13.414763805953028</c:v>
                </c:pt>
                <c:pt idx="4">
                  <c:v>13.733047659373749</c:v>
                </c:pt>
                <c:pt idx="5">
                  <c:v>14.062324464195317</c:v>
                </c:pt>
                <c:pt idx="6">
                  <c:v>16.649917776561189</c:v>
                </c:pt>
                <c:pt idx="7">
                  <c:v>17.026913058176518</c:v>
                </c:pt>
                <c:pt idx="8">
                  <c:v>18.265467593461068</c:v>
                </c:pt>
                <c:pt idx="9">
                  <c:v>18.36199614444579</c:v>
                </c:pt>
                <c:pt idx="10">
                  <c:v>22.738455900365523</c:v>
                </c:pt>
                <c:pt idx="11">
                  <c:v>23.542349230400049</c:v>
                </c:pt>
                <c:pt idx="12">
                  <c:v>27.038422472716519</c:v>
                </c:pt>
                <c:pt idx="13">
                  <c:v>29.735753596204628</c:v>
                </c:pt>
                <c:pt idx="14">
                  <c:v>29.837441372213824</c:v>
                </c:pt>
                <c:pt idx="15">
                  <c:v>30.675584119019831</c:v>
                </c:pt>
                <c:pt idx="16">
                  <c:v>31.575967133420818</c:v>
                </c:pt>
                <c:pt idx="17">
                  <c:v>32.259422409938914</c:v>
                </c:pt>
                <c:pt idx="18">
                  <c:v>34.659299253820294</c:v>
                </c:pt>
                <c:pt idx="19">
                  <c:v>39.577078552839296</c:v>
                </c:pt>
                <c:pt idx="20">
                  <c:v>43.403726007255074</c:v>
                </c:pt>
                <c:pt idx="21">
                  <c:v>48.690808626289353</c:v>
                </c:pt>
                <c:pt idx="22">
                  <c:v>49.023625817803484</c:v>
                </c:pt>
                <c:pt idx="23">
                  <c:v>51.404822063539427</c:v>
                </c:pt>
                <c:pt idx="24">
                  <c:v>52.383611169365857</c:v>
                </c:pt>
                <c:pt idx="25">
                  <c:v>63.600973298790052</c:v>
                </c:pt>
                <c:pt idx="26">
                  <c:v>66.755841565617402</c:v>
                </c:pt>
                <c:pt idx="27">
                  <c:v>68.341302245848496</c:v>
                </c:pt>
                <c:pt idx="28">
                  <c:v>69.980270976418154</c:v>
                </c:pt>
              </c:numCache>
            </c:numRef>
          </c:xVal>
          <c:yVal>
            <c:numRef>
              <c:f>Sheet1!$B$2:$B$30</c:f>
              <c:numCache>
                <c:formatCode>General</c:formatCode>
                <c:ptCount val="29"/>
                <c:pt idx="0">
                  <c:v>24</c:v>
                </c:pt>
                <c:pt idx="1">
                  <c:v>20</c:v>
                </c:pt>
                <c:pt idx="2">
                  <c:v>8</c:v>
                </c:pt>
                <c:pt idx="3">
                  <c:v>14</c:v>
                </c:pt>
                <c:pt idx="4">
                  <c:v>12</c:v>
                </c:pt>
                <c:pt idx="5">
                  <c:v>21</c:v>
                </c:pt>
                <c:pt idx="6">
                  <c:v>18</c:v>
                </c:pt>
                <c:pt idx="7">
                  <c:v>24</c:v>
                </c:pt>
                <c:pt idx="8">
                  <c:v>28</c:v>
                </c:pt>
                <c:pt idx="9">
                  <c:v>20</c:v>
                </c:pt>
                <c:pt idx="10">
                  <c:v>30</c:v>
                </c:pt>
                <c:pt idx="11">
                  <c:v>28</c:v>
                </c:pt>
                <c:pt idx="12">
                  <c:v>18</c:v>
                </c:pt>
                <c:pt idx="13">
                  <c:v>9</c:v>
                </c:pt>
                <c:pt idx="14">
                  <c:v>25</c:v>
                </c:pt>
                <c:pt idx="15">
                  <c:v>27</c:v>
                </c:pt>
                <c:pt idx="16">
                  <c:v>15</c:v>
                </c:pt>
                <c:pt idx="17">
                  <c:v>27</c:v>
                </c:pt>
                <c:pt idx="18">
                  <c:v>20</c:v>
                </c:pt>
                <c:pt idx="19">
                  <c:v>33</c:v>
                </c:pt>
                <c:pt idx="20">
                  <c:v>8</c:v>
                </c:pt>
                <c:pt idx="21">
                  <c:v>17</c:v>
                </c:pt>
                <c:pt idx="22">
                  <c:v>11</c:v>
                </c:pt>
                <c:pt idx="23">
                  <c:v>30</c:v>
                </c:pt>
                <c:pt idx="24">
                  <c:v>7</c:v>
                </c:pt>
                <c:pt idx="25">
                  <c:v>22</c:v>
                </c:pt>
                <c:pt idx="26">
                  <c:v>20</c:v>
                </c:pt>
                <c:pt idx="27">
                  <c:v>34</c:v>
                </c:pt>
                <c:pt idx="28">
                  <c:v>6</c:v>
                </c:pt>
              </c:numCache>
            </c:numRef>
          </c:yVal>
          <c:smooth val="0"/>
        </c:ser>
        <c:dLbls>
          <c:showLegendKey val="0"/>
          <c:showVal val="0"/>
          <c:showCatName val="0"/>
          <c:showSerName val="0"/>
          <c:showPercent val="0"/>
          <c:showBubbleSize val="0"/>
        </c:dLbls>
        <c:axId val="199787648"/>
        <c:axId val="199788224"/>
      </c:scatterChart>
      <c:valAx>
        <c:axId val="199787648"/>
        <c:scaling>
          <c:orientation val="minMax"/>
        </c:scaling>
        <c:delete val="0"/>
        <c:axPos val="b"/>
        <c:numFmt formatCode="General" sourceLinked="1"/>
        <c:majorTickMark val="out"/>
        <c:minorTickMark val="none"/>
        <c:tickLblPos val="nextTo"/>
        <c:crossAx val="199788224"/>
        <c:crosses val="autoZero"/>
        <c:crossBetween val="midCat"/>
        <c:majorUnit val="20"/>
      </c:valAx>
      <c:valAx>
        <c:axId val="199788224"/>
        <c:scaling>
          <c:orientation val="minMax"/>
        </c:scaling>
        <c:delete val="0"/>
        <c:axPos val="l"/>
        <c:majorGridlines/>
        <c:numFmt formatCode="General" sourceLinked="1"/>
        <c:majorTickMark val="out"/>
        <c:minorTickMark val="none"/>
        <c:tickLblPos val="nextTo"/>
        <c:crossAx val="199787648"/>
        <c:crosses val="autoZero"/>
        <c:crossBetween val="midCat"/>
      </c:valAx>
    </c:plotArea>
    <c:legend>
      <c:legendPos val="r"/>
      <c:layout>
        <c:manualLayout>
          <c:xMode val="edge"/>
          <c:yMode val="edge"/>
          <c:x val="0.72604170014462732"/>
          <c:y val="0.45799566720826707"/>
          <c:w val="0.25355013659006909"/>
          <c:h val="7.3426446694163233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7.0494536397236324E-2"/>
          <c:y val="4.2294921468149824E-2"/>
          <c:w val="0.62352322031174678"/>
          <c:h val="0.85214514852310452"/>
        </c:manualLayout>
      </c:layout>
      <c:scatterChart>
        <c:scatterStyle val="lineMarker"/>
        <c:varyColors val="0"/>
        <c:ser>
          <c:idx val="0"/>
          <c:order val="0"/>
          <c:tx>
            <c:strRef>
              <c:f>Sheet1!$B$1</c:f>
              <c:strCache>
                <c:ptCount val="1"/>
                <c:pt idx="0">
                  <c:v>Tree Diameter</c:v>
                </c:pt>
              </c:strCache>
            </c:strRef>
          </c:tx>
          <c:spPr>
            <a:ln w="28575">
              <a:noFill/>
            </a:ln>
          </c:spPr>
          <c:marker>
            <c:spPr>
              <a:solidFill>
                <a:schemeClr val="tx2">
                  <a:lumMod val="75000"/>
                </a:schemeClr>
              </a:solidFill>
              <a:ln>
                <a:noFill/>
              </a:ln>
            </c:spPr>
          </c:marker>
          <c:xVal>
            <c:numRef>
              <c:f>Sheet1!$A$2:$A$30</c:f>
              <c:numCache>
                <c:formatCode>General</c:formatCode>
                <c:ptCount val="29"/>
                <c:pt idx="0">
                  <c:v>11.08933472515977</c:v>
                </c:pt>
                <c:pt idx="1">
                  <c:v>11.288925792487548</c:v>
                </c:pt>
                <c:pt idx="2">
                  <c:v>12.440304297803324</c:v>
                </c:pt>
                <c:pt idx="3">
                  <c:v>13.414763805953028</c:v>
                </c:pt>
                <c:pt idx="4">
                  <c:v>13.733047659373749</c:v>
                </c:pt>
                <c:pt idx="5">
                  <c:v>14.062324464195317</c:v>
                </c:pt>
                <c:pt idx="6">
                  <c:v>16.649917776561189</c:v>
                </c:pt>
                <c:pt idx="7">
                  <c:v>17.026913058176518</c:v>
                </c:pt>
                <c:pt idx="8">
                  <c:v>18.265467593461068</c:v>
                </c:pt>
                <c:pt idx="9">
                  <c:v>18.36199614444579</c:v>
                </c:pt>
                <c:pt idx="10">
                  <c:v>22.738455900365523</c:v>
                </c:pt>
                <c:pt idx="11">
                  <c:v>23.542349230400049</c:v>
                </c:pt>
                <c:pt idx="12">
                  <c:v>27.038422472716519</c:v>
                </c:pt>
                <c:pt idx="13">
                  <c:v>29.735753596204628</c:v>
                </c:pt>
                <c:pt idx="14">
                  <c:v>29.837441372213824</c:v>
                </c:pt>
                <c:pt idx="15">
                  <c:v>30.675584119019831</c:v>
                </c:pt>
                <c:pt idx="16">
                  <c:v>31.575967133420818</c:v>
                </c:pt>
                <c:pt idx="17">
                  <c:v>32.259422409938914</c:v>
                </c:pt>
                <c:pt idx="18">
                  <c:v>34.659299253820294</c:v>
                </c:pt>
                <c:pt idx="19">
                  <c:v>39.577078552839296</c:v>
                </c:pt>
                <c:pt idx="20">
                  <c:v>43.403726007255074</c:v>
                </c:pt>
                <c:pt idx="21">
                  <c:v>48.690808626289353</c:v>
                </c:pt>
                <c:pt idx="22">
                  <c:v>49.023625817803484</c:v>
                </c:pt>
                <c:pt idx="23">
                  <c:v>51.404822063539427</c:v>
                </c:pt>
                <c:pt idx="24">
                  <c:v>52.383611169365857</c:v>
                </c:pt>
                <c:pt idx="25">
                  <c:v>63.600973298790052</c:v>
                </c:pt>
                <c:pt idx="26">
                  <c:v>66.755841565617402</c:v>
                </c:pt>
                <c:pt idx="27">
                  <c:v>68.341302245848496</c:v>
                </c:pt>
                <c:pt idx="28">
                  <c:v>69.980270976418154</c:v>
                </c:pt>
              </c:numCache>
            </c:numRef>
          </c:xVal>
          <c:yVal>
            <c:numRef>
              <c:f>Sheet1!$B$2:$B$30</c:f>
              <c:numCache>
                <c:formatCode>General</c:formatCode>
                <c:ptCount val="29"/>
                <c:pt idx="0">
                  <c:v>4</c:v>
                </c:pt>
                <c:pt idx="1">
                  <c:v>13</c:v>
                </c:pt>
                <c:pt idx="2">
                  <c:v>5</c:v>
                </c:pt>
                <c:pt idx="3">
                  <c:v>14</c:v>
                </c:pt>
                <c:pt idx="4">
                  <c:v>12</c:v>
                </c:pt>
                <c:pt idx="5">
                  <c:v>10</c:v>
                </c:pt>
                <c:pt idx="6">
                  <c:v>18</c:v>
                </c:pt>
                <c:pt idx="7">
                  <c:v>12</c:v>
                </c:pt>
                <c:pt idx="8">
                  <c:v>11</c:v>
                </c:pt>
                <c:pt idx="9">
                  <c:v>20</c:v>
                </c:pt>
                <c:pt idx="10">
                  <c:v>17</c:v>
                </c:pt>
                <c:pt idx="11">
                  <c:v>21</c:v>
                </c:pt>
                <c:pt idx="12">
                  <c:v>18</c:v>
                </c:pt>
                <c:pt idx="13">
                  <c:v>9</c:v>
                </c:pt>
                <c:pt idx="14">
                  <c:v>25</c:v>
                </c:pt>
                <c:pt idx="15">
                  <c:v>27</c:v>
                </c:pt>
                <c:pt idx="16">
                  <c:v>15</c:v>
                </c:pt>
                <c:pt idx="17">
                  <c:v>27</c:v>
                </c:pt>
                <c:pt idx="18">
                  <c:v>20</c:v>
                </c:pt>
                <c:pt idx="19">
                  <c:v>33</c:v>
                </c:pt>
                <c:pt idx="20">
                  <c:v>29</c:v>
                </c:pt>
                <c:pt idx="21">
                  <c:v>28</c:v>
                </c:pt>
                <c:pt idx="22">
                  <c:v>27</c:v>
                </c:pt>
                <c:pt idx="23">
                  <c:v>30</c:v>
                </c:pt>
                <c:pt idx="24">
                  <c:v>22</c:v>
                </c:pt>
                <c:pt idx="25">
                  <c:v>25</c:v>
                </c:pt>
                <c:pt idx="26">
                  <c:v>26</c:v>
                </c:pt>
                <c:pt idx="27">
                  <c:v>34</c:v>
                </c:pt>
                <c:pt idx="28">
                  <c:v>34</c:v>
                </c:pt>
              </c:numCache>
            </c:numRef>
          </c:yVal>
          <c:smooth val="0"/>
        </c:ser>
        <c:dLbls>
          <c:showLegendKey val="0"/>
          <c:showVal val="0"/>
          <c:showCatName val="0"/>
          <c:showSerName val="0"/>
          <c:showPercent val="0"/>
          <c:showBubbleSize val="0"/>
        </c:dLbls>
        <c:axId val="191914560"/>
        <c:axId val="191915136"/>
      </c:scatterChart>
      <c:valAx>
        <c:axId val="191914560"/>
        <c:scaling>
          <c:orientation val="minMax"/>
        </c:scaling>
        <c:delete val="0"/>
        <c:axPos val="b"/>
        <c:numFmt formatCode="General" sourceLinked="1"/>
        <c:majorTickMark val="out"/>
        <c:minorTickMark val="none"/>
        <c:tickLblPos val="nextTo"/>
        <c:crossAx val="191915136"/>
        <c:crosses val="autoZero"/>
        <c:crossBetween val="midCat"/>
        <c:majorUnit val="20"/>
      </c:valAx>
      <c:valAx>
        <c:axId val="191915136"/>
        <c:scaling>
          <c:orientation val="minMax"/>
        </c:scaling>
        <c:delete val="0"/>
        <c:axPos val="l"/>
        <c:majorGridlines/>
        <c:numFmt formatCode="General" sourceLinked="1"/>
        <c:majorTickMark val="out"/>
        <c:minorTickMark val="none"/>
        <c:tickLblPos val="nextTo"/>
        <c:crossAx val="191914560"/>
        <c:crosses val="autoZero"/>
        <c:crossBetween val="midCat"/>
      </c:valAx>
    </c:plotArea>
    <c:legend>
      <c:legendPos val="r"/>
      <c:layout>
        <c:manualLayout>
          <c:xMode val="edge"/>
          <c:yMode val="edge"/>
          <c:x val="0.7260417001446271"/>
          <c:y val="0.45799566720826695"/>
          <c:w val="0.25355013659006909"/>
          <c:h val="7.3426446694163233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CD6D24-398A-4844-975C-D63BDC0BDD8E}" type="doc">
      <dgm:prSet loTypeId="urn:microsoft.com/office/officeart/2005/8/layout/cycle3" loCatId="cycle" qsTypeId="urn:microsoft.com/office/officeart/2005/8/quickstyle/simple4" qsCatId="simple" csTypeId="urn:microsoft.com/office/officeart/2005/8/colors/colorful1#12" csCatId="colorful" phldr="1"/>
      <dgm:spPr/>
      <dgm:t>
        <a:bodyPr/>
        <a:lstStyle/>
        <a:p>
          <a:endParaRPr lang="en-US"/>
        </a:p>
      </dgm:t>
    </dgm:pt>
    <dgm:pt modelId="{1E957A0E-22BF-41F7-954E-48C368007511}">
      <dgm:prSet phldrT="[Text]" custT="1"/>
      <dgm:spPr/>
      <dgm:t>
        <a:bodyPr/>
        <a:lstStyle/>
        <a:p>
          <a:r>
            <a:rPr lang="en-US" sz="2400" dirty="0" smtClean="0"/>
            <a:t>Objective</a:t>
          </a:r>
          <a:endParaRPr lang="en-US" sz="2400" dirty="0"/>
        </a:p>
      </dgm:t>
    </dgm:pt>
    <dgm:pt modelId="{A35D569F-8560-401B-8F79-8797087971C3}" type="parTrans" cxnId="{C1F55A26-50A9-4222-BABD-E04A630FAF08}">
      <dgm:prSet/>
      <dgm:spPr/>
      <dgm:t>
        <a:bodyPr/>
        <a:lstStyle/>
        <a:p>
          <a:endParaRPr lang="en-US"/>
        </a:p>
      </dgm:t>
    </dgm:pt>
    <dgm:pt modelId="{0515AB71-773D-464A-ACA0-7FEC624E9856}" type="sibTrans" cxnId="{C1F55A26-50A9-4222-BABD-E04A630FAF08}">
      <dgm:prSet/>
      <dgm:spPr/>
      <dgm:t>
        <a:bodyPr/>
        <a:lstStyle/>
        <a:p>
          <a:endParaRPr lang="en-US" sz="2000"/>
        </a:p>
      </dgm:t>
    </dgm:pt>
    <dgm:pt modelId="{BE4EC0E2-41BA-4286-BC7B-42A5CA1B1B17}">
      <dgm:prSet phldrT="[Text]" custT="1"/>
      <dgm:spPr/>
      <dgm:t>
        <a:bodyPr/>
        <a:lstStyle/>
        <a:p>
          <a:r>
            <a:rPr lang="en-US" sz="2400" dirty="0" smtClean="0"/>
            <a:t>Model Co-Build</a:t>
          </a:r>
          <a:endParaRPr lang="en-US" sz="2400" dirty="0"/>
        </a:p>
      </dgm:t>
    </dgm:pt>
    <dgm:pt modelId="{2C95273A-1FA8-4568-8C82-264F375E3CB7}" type="parTrans" cxnId="{FD1D4BF2-FADE-4ED8-8F66-3B0371F65CE3}">
      <dgm:prSet/>
      <dgm:spPr/>
      <dgm:t>
        <a:bodyPr/>
        <a:lstStyle/>
        <a:p>
          <a:endParaRPr lang="en-US"/>
        </a:p>
      </dgm:t>
    </dgm:pt>
    <dgm:pt modelId="{D9F50A76-E36C-444E-9EF1-4C270B0B84AE}" type="sibTrans" cxnId="{FD1D4BF2-FADE-4ED8-8F66-3B0371F65CE3}">
      <dgm:prSet/>
      <dgm:spPr/>
      <dgm:t>
        <a:bodyPr/>
        <a:lstStyle/>
        <a:p>
          <a:endParaRPr lang="en-US"/>
        </a:p>
      </dgm:t>
    </dgm:pt>
    <dgm:pt modelId="{776A925F-E7F1-4A75-B838-48EABC48CBA5}">
      <dgm:prSet phldrT="[Text]" custT="1"/>
      <dgm:spPr/>
      <dgm:t>
        <a:bodyPr/>
        <a:lstStyle/>
        <a:p>
          <a:r>
            <a:rPr lang="en-US" sz="2400" dirty="0" smtClean="0"/>
            <a:t>Output</a:t>
          </a:r>
          <a:endParaRPr lang="en-US" sz="2400" dirty="0"/>
        </a:p>
      </dgm:t>
    </dgm:pt>
    <dgm:pt modelId="{2E99EFA1-D9F3-41D8-8390-FE437E14DE0C}" type="parTrans" cxnId="{321D723A-B33F-468C-A7A4-D4AA84DC3520}">
      <dgm:prSet/>
      <dgm:spPr/>
      <dgm:t>
        <a:bodyPr/>
        <a:lstStyle/>
        <a:p>
          <a:endParaRPr lang="en-US"/>
        </a:p>
      </dgm:t>
    </dgm:pt>
    <dgm:pt modelId="{20C4CD3F-44B9-4199-8CFC-FAAF3C7CA14E}" type="sibTrans" cxnId="{321D723A-B33F-468C-A7A4-D4AA84DC3520}">
      <dgm:prSet/>
      <dgm:spPr/>
      <dgm:t>
        <a:bodyPr/>
        <a:lstStyle/>
        <a:p>
          <a:endParaRPr lang="en-US"/>
        </a:p>
      </dgm:t>
    </dgm:pt>
    <dgm:pt modelId="{56173DFF-CEB8-4451-B080-4BB2725D5D68}">
      <dgm:prSet phldrT="[Text]" custT="1"/>
      <dgm:spPr/>
      <dgm:t>
        <a:bodyPr/>
        <a:lstStyle/>
        <a:p>
          <a:r>
            <a:rPr lang="en-US" sz="2400" dirty="0" smtClean="0"/>
            <a:t>Stakeholder Feedback</a:t>
          </a:r>
        </a:p>
      </dgm:t>
    </dgm:pt>
    <dgm:pt modelId="{2B1687D5-15B0-445A-ACDD-8D1B283EE3D1}" type="parTrans" cxnId="{13375484-CDF8-43B4-B43D-03FC7FD30A96}">
      <dgm:prSet/>
      <dgm:spPr/>
      <dgm:t>
        <a:bodyPr/>
        <a:lstStyle/>
        <a:p>
          <a:endParaRPr lang="en-US"/>
        </a:p>
      </dgm:t>
    </dgm:pt>
    <dgm:pt modelId="{4C14BEEC-6222-4C3D-AD42-1160ADB78EC4}" type="sibTrans" cxnId="{13375484-CDF8-43B4-B43D-03FC7FD30A96}">
      <dgm:prSet/>
      <dgm:spPr/>
      <dgm:t>
        <a:bodyPr/>
        <a:lstStyle/>
        <a:p>
          <a:endParaRPr lang="en-US"/>
        </a:p>
      </dgm:t>
    </dgm:pt>
    <dgm:pt modelId="{05FC0672-0DA8-48CD-BD1F-C00E6256C3F0}">
      <dgm:prSet phldrT="[Text]" custT="1"/>
      <dgm:spPr/>
      <dgm:t>
        <a:bodyPr/>
        <a:lstStyle/>
        <a:p>
          <a:r>
            <a:rPr lang="en-US" sz="1800" dirty="0" smtClean="0"/>
            <a:t>Valid and fair comparisons of teachers serving different student populations</a:t>
          </a:r>
          <a:endParaRPr lang="en-US" sz="1800" dirty="0"/>
        </a:p>
      </dgm:t>
    </dgm:pt>
    <dgm:pt modelId="{F4C83771-0C1A-4B06-A1B5-67744A05275C}" type="parTrans" cxnId="{856A0980-B698-4387-93F1-4D258F2DCB68}">
      <dgm:prSet/>
      <dgm:spPr/>
      <dgm:t>
        <a:bodyPr/>
        <a:lstStyle/>
        <a:p>
          <a:endParaRPr lang="en-US"/>
        </a:p>
      </dgm:t>
    </dgm:pt>
    <dgm:pt modelId="{0AADEBE5-12A6-45D3-9161-77433B0FE236}" type="sibTrans" cxnId="{856A0980-B698-4387-93F1-4D258F2DCB68}">
      <dgm:prSet/>
      <dgm:spPr/>
      <dgm:t>
        <a:bodyPr/>
        <a:lstStyle/>
        <a:p>
          <a:endParaRPr lang="en-US"/>
        </a:p>
      </dgm:t>
    </dgm:pt>
    <dgm:pt modelId="{483C4A5C-683B-4A0D-9D4E-E19B7449B17D}">
      <dgm:prSet phldrT="[Text]" custT="1"/>
      <dgm:spPr/>
      <dgm:t>
        <a:bodyPr anchor="b"/>
        <a:lstStyle/>
        <a:p>
          <a:r>
            <a:rPr lang="en-US" sz="1800" dirty="0" smtClean="0"/>
            <a:t>Productivity estimates (contribution to student academic growth)</a:t>
          </a:r>
          <a:endParaRPr lang="en-US" sz="1800" dirty="0"/>
        </a:p>
      </dgm:t>
    </dgm:pt>
    <dgm:pt modelId="{E7F9F965-4E41-4F0E-B1F3-9814C399CE85}" type="parTrans" cxnId="{1E9A36A4-763C-440E-8A8A-389DD604DA50}">
      <dgm:prSet/>
      <dgm:spPr/>
      <dgm:t>
        <a:bodyPr/>
        <a:lstStyle/>
        <a:p>
          <a:endParaRPr lang="en-US"/>
        </a:p>
      </dgm:t>
    </dgm:pt>
    <dgm:pt modelId="{81C90688-A5AC-45D8-89E4-198D8618F6C4}" type="sibTrans" cxnId="{1E9A36A4-763C-440E-8A8A-389DD604DA50}">
      <dgm:prSet/>
      <dgm:spPr/>
      <dgm:t>
        <a:bodyPr/>
        <a:lstStyle/>
        <a:p>
          <a:endParaRPr lang="en-US"/>
        </a:p>
      </dgm:t>
    </dgm:pt>
    <dgm:pt modelId="{E9A365D5-3E1C-4F8A-9916-EAD5640E3169}">
      <dgm:prSet phldrT="[Text]" custT="1"/>
      <dgm:spPr/>
      <dgm:t>
        <a:bodyPr anchor="b"/>
        <a:lstStyle/>
        <a:p>
          <a:r>
            <a:rPr lang="en-US" sz="1800" dirty="0" smtClean="0"/>
            <a:t>New objectives</a:t>
          </a:r>
          <a:endParaRPr lang="en-US" sz="1800" dirty="0"/>
        </a:p>
      </dgm:t>
    </dgm:pt>
    <dgm:pt modelId="{D9826517-D4A5-4004-844C-AAD5FB90BEEE}" type="parTrans" cxnId="{907ECA7C-579B-4804-B693-E205C9D94121}">
      <dgm:prSet/>
      <dgm:spPr/>
      <dgm:t>
        <a:bodyPr/>
        <a:lstStyle/>
        <a:p>
          <a:endParaRPr lang="en-US"/>
        </a:p>
      </dgm:t>
    </dgm:pt>
    <dgm:pt modelId="{59AC9FE1-8E98-4B83-AF06-31595FC5D520}" type="sibTrans" cxnId="{907ECA7C-579B-4804-B693-E205C9D94121}">
      <dgm:prSet/>
      <dgm:spPr/>
      <dgm:t>
        <a:bodyPr/>
        <a:lstStyle/>
        <a:p>
          <a:endParaRPr lang="en-US"/>
        </a:p>
      </dgm:t>
    </dgm:pt>
    <dgm:pt modelId="{4CB7EE80-53F0-4455-8F58-31A76D0D9E2B}">
      <dgm:prSet phldrT="[Text]" custT="1"/>
      <dgm:spPr/>
      <dgm:t>
        <a:bodyPr anchor="b"/>
        <a:lstStyle/>
        <a:p>
          <a:r>
            <a:rPr lang="en-US" sz="1800" dirty="0" smtClean="0"/>
            <a:t>Model refinement</a:t>
          </a:r>
          <a:endParaRPr lang="en-US" sz="1800" dirty="0"/>
        </a:p>
      </dgm:t>
    </dgm:pt>
    <dgm:pt modelId="{F2EEA3F6-3E9F-4598-8131-2AE350296B6D}" type="parTrans" cxnId="{1C7D493E-3FD8-4AF0-9FA3-6B047C0C11C5}">
      <dgm:prSet/>
      <dgm:spPr/>
      <dgm:t>
        <a:bodyPr/>
        <a:lstStyle/>
        <a:p>
          <a:endParaRPr lang="en-US"/>
        </a:p>
      </dgm:t>
    </dgm:pt>
    <dgm:pt modelId="{7D5DB9BB-D66F-496F-A640-819F136BAD16}" type="sibTrans" cxnId="{1C7D493E-3FD8-4AF0-9FA3-6B047C0C11C5}">
      <dgm:prSet/>
      <dgm:spPr/>
      <dgm:t>
        <a:bodyPr/>
        <a:lstStyle/>
        <a:p>
          <a:endParaRPr lang="en-US"/>
        </a:p>
      </dgm:t>
    </dgm:pt>
    <dgm:pt modelId="{4A172D10-B5F8-4F45-936E-44A29FE88F07}">
      <dgm:prSet phldrT="[Text]" custT="1"/>
      <dgm:spPr/>
      <dgm:t>
        <a:bodyPr/>
        <a:lstStyle/>
        <a:p>
          <a:r>
            <a:rPr lang="en-US" sz="1800" dirty="0" smtClean="0"/>
            <a:t>Full disclosure: no black-box</a:t>
          </a:r>
          <a:endParaRPr lang="en-US" sz="1800" dirty="0"/>
        </a:p>
      </dgm:t>
    </dgm:pt>
    <dgm:pt modelId="{D862816A-1E90-419F-A387-FB2EE8650F8C}" type="parTrans" cxnId="{A72EBBA7-CEEE-4217-835D-736033860F5D}">
      <dgm:prSet/>
      <dgm:spPr/>
      <dgm:t>
        <a:bodyPr/>
        <a:lstStyle/>
        <a:p>
          <a:endParaRPr lang="en-US"/>
        </a:p>
      </dgm:t>
    </dgm:pt>
    <dgm:pt modelId="{8D64F79A-E1EE-4091-886C-DF3995F45B60}" type="sibTrans" cxnId="{A72EBBA7-CEEE-4217-835D-736033860F5D}">
      <dgm:prSet/>
      <dgm:spPr/>
      <dgm:t>
        <a:bodyPr/>
        <a:lstStyle/>
        <a:p>
          <a:endParaRPr lang="en-US"/>
        </a:p>
      </dgm:t>
    </dgm:pt>
    <dgm:pt modelId="{8533EB8A-747F-41D9-82F4-E967AC85C322}">
      <dgm:prSet phldrT="[Text]" custT="1"/>
      <dgm:spPr/>
      <dgm:t>
        <a:bodyPr/>
        <a:lstStyle/>
        <a:p>
          <a:r>
            <a:rPr lang="en-US" sz="1800" dirty="0" smtClean="0"/>
            <a:t>Model informed by technical and consequential validity</a:t>
          </a:r>
          <a:endParaRPr lang="en-US" sz="1800" dirty="0"/>
        </a:p>
      </dgm:t>
    </dgm:pt>
    <dgm:pt modelId="{3427A167-073A-409F-9520-9BF9489911EB}" type="parTrans" cxnId="{EB153B8B-5828-41D0-B0C9-065F9CF1C944}">
      <dgm:prSet/>
      <dgm:spPr/>
      <dgm:t>
        <a:bodyPr/>
        <a:lstStyle/>
        <a:p>
          <a:endParaRPr lang="en-US"/>
        </a:p>
      </dgm:t>
    </dgm:pt>
    <dgm:pt modelId="{74520EC5-4E9D-4638-8667-A9895B12F509}" type="sibTrans" cxnId="{EB153B8B-5828-41D0-B0C9-065F9CF1C944}">
      <dgm:prSet/>
      <dgm:spPr/>
      <dgm:t>
        <a:bodyPr/>
        <a:lstStyle/>
        <a:p>
          <a:endParaRPr lang="en-US"/>
        </a:p>
      </dgm:t>
    </dgm:pt>
    <dgm:pt modelId="{C8CD2D07-CC2E-4405-BAC3-C684E8FAEC87}">
      <dgm:prSet phldrT="[Text]" custT="1"/>
      <dgm:spPr/>
      <dgm:t>
        <a:bodyPr anchor="b"/>
        <a:lstStyle/>
        <a:p>
          <a:r>
            <a:rPr lang="en-US" sz="1800" dirty="0" smtClean="0"/>
            <a:t>Data formatting</a:t>
          </a:r>
          <a:endParaRPr lang="en-US" sz="1800" dirty="0"/>
        </a:p>
      </dgm:t>
    </dgm:pt>
    <dgm:pt modelId="{CC43E10F-2A4B-4363-B397-C350C86B8CC0}" type="parTrans" cxnId="{B93C3291-819F-4701-ABFD-32C7BA112AAD}">
      <dgm:prSet/>
      <dgm:spPr/>
      <dgm:t>
        <a:bodyPr/>
        <a:lstStyle/>
        <a:p>
          <a:endParaRPr lang="en-US"/>
        </a:p>
      </dgm:t>
    </dgm:pt>
    <dgm:pt modelId="{0F2F145E-BF2C-46EC-97F9-D2B82A51F06C}" type="sibTrans" cxnId="{B93C3291-819F-4701-ABFD-32C7BA112AAD}">
      <dgm:prSet/>
      <dgm:spPr/>
      <dgm:t>
        <a:bodyPr/>
        <a:lstStyle/>
        <a:p>
          <a:endParaRPr lang="en-US"/>
        </a:p>
      </dgm:t>
    </dgm:pt>
    <dgm:pt modelId="{66304DDE-5AC9-4754-9DCB-284B2D054E65}" type="pres">
      <dgm:prSet presAssocID="{D5CD6D24-398A-4844-975C-D63BDC0BDD8E}" presName="Name0" presStyleCnt="0">
        <dgm:presLayoutVars>
          <dgm:dir/>
          <dgm:resizeHandles val="exact"/>
        </dgm:presLayoutVars>
      </dgm:prSet>
      <dgm:spPr/>
      <dgm:t>
        <a:bodyPr/>
        <a:lstStyle/>
        <a:p>
          <a:endParaRPr lang="en-US"/>
        </a:p>
      </dgm:t>
    </dgm:pt>
    <dgm:pt modelId="{8A73A8CA-CC6D-47BF-ACCB-DEB79B1FB241}" type="pres">
      <dgm:prSet presAssocID="{D5CD6D24-398A-4844-975C-D63BDC0BDD8E}" presName="cycle" presStyleCnt="0"/>
      <dgm:spPr/>
    </dgm:pt>
    <dgm:pt modelId="{52E634A3-2281-4AF3-9084-7838E083DA22}" type="pres">
      <dgm:prSet presAssocID="{1E957A0E-22BF-41F7-954E-48C368007511}" presName="nodeFirstNode" presStyleLbl="node1" presStyleIdx="0" presStyleCnt="4">
        <dgm:presLayoutVars>
          <dgm:bulletEnabled val="1"/>
        </dgm:presLayoutVars>
      </dgm:prSet>
      <dgm:spPr/>
      <dgm:t>
        <a:bodyPr/>
        <a:lstStyle/>
        <a:p>
          <a:endParaRPr lang="en-US"/>
        </a:p>
      </dgm:t>
    </dgm:pt>
    <dgm:pt modelId="{646A8BCE-B185-4CAE-9D0D-B586DD84AB2E}" type="pres">
      <dgm:prSet presAssocID="{0515AB71-773D-464A-ACA0-7FEC624E9856}" presName="sibTransFirstNode" presStyleLbl="bgShp" presStyleIdx="0" presStyleCnt="1"/>
      <dgm:spPr/>
      <dgm:t>
        <a:bodyPr/>
        <a:lstStyle/>
        <a:p>
          <a:endParaRPr lang="en-US"/>
        </a:p>
      </dgm:t>
    </dgm:pt>
    <dgm:pt modelId="{5C1D27BB-FD1B-4690-95F6-78A265B9EDBA}" type="pres">
      <dgm:prSet presAssocID="{BE4EC0E2-41BA-4286-BC7B-42A5CA1B1B17}" presName="nodeFollowingNodes" presStyleLbl="node1" presStyleIdx="1" presStyleCnt="4">
        <dgm:presLayoutVars>
          <dgm:bulletEnabled val="1"/>
        </dgm:presLayoutVars>
      </dgm:prSet>
      <dgm:spPr/>
      <dgm:t>
        <a:bodyPr/>
        <a:lstStyle/>
        <a:p>
          <a:endParaRPr lang="en-US"/>
        </a:p>
      </dgm:t>
    </dgm:pt>
    <dgm:pt modelId="{D0C8AC12-A888-41D7-8D9B-3C92E76A91DE}" type="pres">
      <dgm:prSet presAssocID="{776A925F-E7F1-4A75-B838-48EABC48CBA5}" presName="nodeFollowingNodes" presStyleLbl="node1" presStyleIdx="2" presStyleCnt="4">
        <dgm:presLayoutVars>
          <dgm:bulletEnabled val="1"/>
        </dgm:presLayoutVars>
      </dgm:prSet>
      <dgm:spPr/>
      <dgm:t>
        <a:bodyPr/>
        <a:lstStyle/>
        <a:p>
          <a:endParaRPr lang="en-US"/>
        </a:p>
      </dgm:t>
    </dgm:pt>
    <dgm:pt modelId="{E2C2E04A-4875-4415-9AFA-004B74173E95}" type="pres">
      <dgm:prSet presAssocID="{56173DFF-CEB8-4451-B080-4BB2725D5D68}" presName="nodeFollowingNodes" presStyleLbl="node1" presStyleIdx="3" presStyleCnt="4">
        <dgm:presLayoutVars>
          <dgm:bulletEnabled val="1"/>
        </dgm:presLayoutVars>
      </dgm:prSet>
      <dgm:spPr/>
      <dgm:t>
        <a:bodyPr/>
        <a:lstStyle/>
        <a:p>
          <a:endParaRPr lang="en-US"/>
        </a:p>
      </dgm:t>
    </dgm:pt>
  </dgm:ptLst>
  <dgm:cxnLst>
    <dgm:cxn modelId="{81426B24-8EE7-4AC0-83AD-BD4365A45F4E}" type="presOf" srcId="{0515AB71-773D-464A-ACA0-7FEC624E9856}" destId="{646A8BCE-B185-4CAE-9D0D-B586DD84AB2E}" srcOrd="0" destOrd="0" presId="urn:microsoft.com/office/officeart/2005/8/layout/cycle3"/>
    <dgm:cxn modelId="{1E9A36A4-763C-440E-8A8A-389DD604DA50}" srcId="{776A925F-E7F1-4A75-B838-48EABC48CBA5}" destId="{483C4A5C-683B-4A0D-9D4E-E19B7449B17D}" srcOrd="0" destOrd="0" parTransId="{E7F9F965-4E41-4F0E-B1F3-9814C399CE85}" sibTransId="{81C90688-A5AC-45D8-89E4-198D8618F6C4}"/>
    <dgm:cxn modelId="{4BA340D3-4B89-4221-8CBF-4089CEA7031D}" type="presOf" srcId="{776A925F-E7F1-4A75-B838-48EABC48CBA5}" destId="{D0C8AC12-A888-41D7-8D9B-3C92E76A91DE}" srcOrd="0" destOrd="0" presId="urn:microsoft.com/office/officeart/2005/8/layout/cycle3"/>
    <dgm:cxn modelId="{C90C57C2-2912-4D74-9DA9-E0702C72520F}" type="presOf" srcId="{4CB7EE80-53F0-4455-8F58-31A76D0D9E2B}" destId="{E2C2E04A-4875-4415-9AFA-004B74173E95}" srcOrd="0" destOrd="1" presId="urn:microsoft.com/office/officeart/2005/8/layout/cycle3"/>
    <dgm:cxn modelId="{B93C3291-819F-4701-ABFD-32C7BA112AAD}" srcId="{776A925F-E7F1-4A75-B838-48EABC48CBA5}" destId="{C8CD2D07-CC2E-4405-BAC3-C684E8FAEC87}" srcOrd="1" destOrd="0" parTransId="{CC43E10F-2A4B-4363-B397-C350C86B8CC0}" sibTransId="{0F2F145E-BF2C-46EC-97F9-D2B82A51F06C}"/>
    <dgm:cxn modelId="{F10F98A1-B1CF-4F10-9F7F-EC4A549E4B38}" type="presOf" srcId="{4A172D10-B5F8-4F45-936E-44A29FE88F07}" destId="{5C1D27BB-FD1B-4690-95F6-78A265B9EDBA}" srcOrd="0" destOrd="1" presId="urn:microsoft.com/office/officeart/2005/8/layout/cycle3"/>
    <dgm:cxn modelId="{02D34EF2-B7A5-4D26-926E-9FD4B724EA41}" type="presOf" srcId="{8533EB8A-747F-41D9-82F4-E967AC85C322}" destId="{5C1D27BB-FD1B-4690-95F6-78A265B9EDBA}" srcOrd="0" destOrd="2" presId="urn:microsoft.com/office/officeart/2005/8/layout/cycle3"/>
    <dgm:cxn modelId="{871F93BE-F6F4-43C4-B68F-A649E50A2BE7}" type="presOf" srcId="{D5CD6D24-398A-4844-975C-D63BDC0BDD8E}" destId="{66304DDE-5AC9-4754-9DCB-284B2D054E65}" srcOrd="0" destOrd="0" presId="urn:microsoft.com/office/officeart/2005/8/layout/cycle3"/>
    <dgm:cxn modelId="{D7BC1E8E-7AC8-4343-934A-CD493A9BF605}" type="presOf" srcId="{BE4EC0E2-41BA-4286-BC7B-42A5CA1B1B17}" destId="{5C1D27BB-FD1B-4690-95F6-78A265B9EDBA}" srcOrd="0" destOrd="0" presId="urn:microsoft.com/office/officeart/2005/8/layout/cycle3"/>
    <dgm:cxn modelId="{A72EBBA7-CEEE-4217-835D-736033860F5D}" srcId="{BE4EC0E2-41BA-4286-BC7B-42A5CA1B1B17}" destId="{4A172D10-B5F8-4F45-936E-44A29FE88F07}" srcOrd="0" destOrd="0" parTransId="{D862816A-1E90-419F-A387-FB2EE8650F8C}" sibTransId="{8D64F79A-E1EE-4091-886C-DF3995F45B60}"/>
    <dgm:cxn modelId="{907ECA7C-579B-4804-B693-E205C9D94121}" srcId="{56173DFF-CEB8-4451-B080-4BB2725D5D68}" destId="{E9A365D5-3E1C-4F8A-9916-EAD5640E3169}" srcOrd="1" destOrd="0" parTransId="{D9826517-D4A5-4004-844C-AAD5FB90BEEE}" sibTransId="{59AC9FE1-8E98-4B83-AF06-31595FC5D520}"/>
    <dgm:cxn modelId="{321D723A-B33F-468C-A7A4-D4AA84DC3520}" srcId="{D5CD6D24-398A-4844-975C-D63BDC0BDD8E}" destId="{776A925F-E7F1-4A75-B838-48EABC48CBA5}" srcOrd="2" destOrd="0" parTransId="{2E99EFA1-D9F3-41D8-8390-FE437E14DE0C}" sibTransId="{20C4CD3F-44B9-4199-8CFC-FAAF3C7CA14E}"/>
    <dgm:cxn modelId="{1C7D493E-3FD8-4AF0-9FA3-6B047C0C11C5}" srcId="{56173DFF-CEB8-4451-B080-4BB2725D5D68}" destId="{4CB7EE80-53F0-4455-8F58-31A76D0D9E2B}" srcOrd="0" destOrd="0" parTransId="{F2EEA3F6-3E9F-4598-8131-2AE350296B6D}" sibTransId="{7D5DB9BB-D66F-496F-A640-819F136BAD16}"/>
    <dgm:cxn modelId="{0AC415DE-ED76-483E-943B-A420CA181D62}" type="presOf" srcId="{1E957A0E-22BF-41F7-954E-48C368007511}" destId="{52E634A3-2281-4AF3-9084-7838E083DA22}" srcOrd="0" destOrd="0" presId="urn:microsoft.com/office/officeart/2005/8/layout/cycle3"/>
    <dgm:cxn modelId="{C1F55A26-50A9-4222-BABD-E04A630FAF08}" srcId="{D5CD6D24-398A-4844-975C-D63BDC0BDD8E}" destId="{1E957A0E-22BF-41F7-954E-48C368007511}" srcOrd="0" destOrd="0" parTransId="{A35D569F-8560-401B-8F79-8797087971C3}" sibTransId="{0515AB71-773D-464A-ACA0-7FEC624E9856}"/>
    <dgm:cxn modelId="{A076A75D-8D4E-4F75-9974-FD8EAEB769F2}" type="presOf" srcId="{56173DFF-CEB8-4451-B080-4BB2725D5D68}" destId="{E2C2E04A-4875-4415-9AFA-004B74173E95}" srcOrd="0" destOrd="0" presId="urn:microsoft.com/office/officeart/2005/8/layout/cycle3"/>
    <dgm:cxn modelId="{46202EF9-D114-4490-B60C-807826F1FF20}" type="presOf" srcId="{C8CD2D07-CC2E-4405-BAC3-C684E8FAEC87}" destId="{D0C8AC12-A888-41D7-8D9B-3C92E76A91DE}" srcOrd="0" destOrd="2" presId="urn:microsoft.com/office/officeart/2005/8/layout/cycle3"/>
    <dgm:cxn modelId="{856A0980-B698-4387-93F1-4D258F2DCB68}" srcId="{1E957A0E-22BF-41F7-954E-48C368007511}" destId="{05FC0672-0DA8-48CD-BD1F-C00E6256C3F0}" srcOrd="0" destOrd="0" parTransId="{F4C83771-0C1A-4B06-A1B5-67744A05275C}" sibTransId="{0AADEBE5-12A6-45D3-9161-77433B0FE236}"/>
    <dgm:cxn modelId="{EB153B8B-5828-41D0-B0C9-065F9CF1C944}" srcId="{BE4EC0E2-41BA-4286-BC7B-42A5CA1B1B17}" destId="{8533EB8A-747F-41D9-82F4-E967AC85C322}" srcOrd="1" destOrd="0" parTransId="{3427A167-073A-409F-9520-9BF9489911EB}" sibTransId="{74520EC5-4E9D-4638-8667-A9895B12F509}"/>
    <dgm:cxn modelId="{13375484-CDF8-43B4-B43D-03FC7FD30A96}" srcId="{D5CD6D24-398A-4844-975C-D63BDC0BDD8E}" destId="{56173DFF-CEB8-4451-B080-4BB2725D5D68}" srcOrd="3" destOrd="0" parTransId="{2B1687D5-15B0-445A-ACDD-8D1B283EE3D1}" sibTransId="{4C14BEEC-6222-4C3D-AD42-1160ADB78EC4}"/>
    <dgm:cxn modelId="{FD1D4BF2-FADE-4ED8-8F66-3B0371F65CE3}" srcId="{D5CD6D24-398A-4844-975C-D63BDC0BDD8E}" destId="{BE4EC0E2-41BA-4286-BC7B-42A5CA1B1B17}" srcOrd="1" destOrd="0" parTransId="{2C95273A-1FA8-4568-8C82-264F375E3CB7}" sibTransId="{D9F50A76-E36C-444E-9EF1-4C270B0B84AE}"/>
    <dgm:cxn modelId="{1BA17083-4219-4113-916D-2B07FACB74F2}" type="presOf" srcId="{05FC0672-0DA8-48CD-BD1F-C00E6256C3F0}" destId="{52E634A3-2281-4AF3-9084-7838E083DA22}" srcOrd="0" destOrd="1" presId="urn:microsoft.com/office/officeart/2005/8/layout/cycle3"/>
    <dgm:cxn modelId="{C1FE0436-C0F7-4145-8076-7F2237B54955}" type="presOf" srcId="{E9A365D5-3E1C-4F8A-9916-EAD5640E3169}" destId="{E2C2E04A-4875-4415-9AFA-004B74173E95}" srcOrd="0" destOrd="2" presId="urn:microsoft.com/office/officeart/2005/8/layout/cycle3"/>
    <dgm:cxn modelId="{F9E52319-D223-45BC-B60B-61067672E2A2}" type="presOf" srcId="{483C4A5C-683B-4A0D-9D4E-E19B7449B17D}" destId="{D0C8AC12-A888-41D7-8D9B-3C92E76A91DE}" srcOrd="0" destOrd="1" presId="urn:microsoft.com/office/officeart/2005/8/layout/cycle3"/>
    <dgm:cxn modelId="{CD365A91-6A54-4EB6-96FF-06ADA73A862F}" type="presParOf" srcId="{66304DDE-5AC9-4754-9DCB-284B2D054E65}" destId="{8A73A8CA-CC6D-47BF-ACCB-DEB79B1FB241}" srcOrd="0" destOrd="0" presId="urn:microsoft.com/office/officeart/2005/8/layout/cycle3"/>
    <dgm:cxn modelId="{B07B036A-26E4-4367-A6A8-A45B6B6DCF8A}" type="presParOf" srcId="{8A73A8CA-CC6D-47BF-ACCB-DEB79B1FB241}" destId="{52E634A3-2281-4AF3-9084-7838E083DA22}" srcOrd="0" destOrd="0" presId="urn:microsoft.com/office/officeart/2005/8/layout/cycle3"/>
    <dgm:cxn modelId="{572683F0-44AF-4373-814F-34252BE271AA}" type="presParOf" srcId="{8A73A8CA-CC6D-47BF-ACCB-DEB79B1FB241}" destId="{646A8BCE-B185-4CAE-9D0D-B586DD84AB2E}" srcOrd="1" destOrd="0" presId="urn:microsoft.com/office/officeart/2005/8/layout/cycle3"/>
    <dgm:cxn modelId="{34B0DE02-A226-4F5D-B7DC-C42B4220A873}" type="presParOf" srcId="{8A73A8CA-CC6D-47BF-ACCB-DEB79B1FB241}" destId="{5C1D27BB-FD1B-4690-95F6-78A265B9EDBA}" srcOrd="2" destOrd="0" presId="urn:microsoft.com/office/officeart/2005/8/layout/cycle3"/>
    <dgm:cxn modelId="{BC956239-05B1-43B4-BEED-C09BC429E7B3}" type="presParOf" srcId="{8A73A8CA-CC6D-47BF-ACCB-DEB79B1FB241}" destId="{D0C8AC12-A888-41D7-8D9B-3C92E76A91DE}" srcOrd="3" destOrd="0" presId="urn:microsoft.com/office/officeart/2005/8/layout/cycle3"/>
    <dgm:cxn modelId="{9874F755-F368-4387-A2C2-9FB1C19AE8E3}" type="presParOf" srcId="{8A73A8CA-CC6D-47BF-ACCB-DEB79B1FB241}" destId="{E2C2E04A-4875-4415-9AFA-004B74173E95}"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2F1185-5A83-4262-8410-AAB7A841A1A0}" type="doc">
      <dgm:prSet loTypeId="urn:microsoft.com/office/officeart/2005/8/layout/list1" loCatId="list" qsTypeId="urn:microsoft.com/office/officeart/2005/8/quickstyle/simple1" qsCatId="simple" csTypeId="urn:microsoft.com/office/officeart/2005/8/colors/colorful1#1" csCatId="colorful" phldr="1"/>
      <dgm:spPr/>
      <dgm:t>
        <a:bodyPr/>
        <a:lstStyle/>
        <a:p>
          <a:endParaRPr lang="en-US"/>
        </a:p>
      </dgm:t>
    </dgm:pt>
    <dgm:pt modelId="{D5EC240F-3D24-4FFD-817D-3639FFA43878}">
      <dgm:prSet phldrT="[Text]"/>
      <dgm:spPr/>
      <dgm:t>
        <a:bodyPr/>
        <a:lstStyle/>
        <a:p>
          <a:r>
            <a:rPr lang="en-US" dirty="0" smtClean="0"/>
            <a:t>Check 1: Is this factor outside the gardener’s influence?</a:t>
          </a:r>
          <a:endParaRPr lang="en-US" dirty="0"/>
        </a:p>
      </dgm:t>
    </dgm:pt>
    <dgm:pt modelId="{D25D0AB6-3799-450C-A872-E7FAAD9D0258}" type="parTrans" cxnId="{7ABB2C7F-4338-49BD-850C-ACD6D229DA74}">
      <dgm:prSet/>
      <dgm:spPr/>
      <dgm:t>
        <a:bodyPr/>
        <a:lstStyle/>
        <a:p>
          <a:endParaRPr lang="en-US"/>
        </a:p>
      </dgm:t>
    </dgm:pt>
    <dgm:pt modelId="{C11B0ADF-1924-4E73-9B0F-1F3C5B056B83}" type="sibTrans" cxnId="{7ABB2C7F-4338-49BD-850C-ACD6D229DA74}">
      <dgm:prSet/>
      <dgm:spPr/>
      <dgm:t>
        <a:bodyPr/>
        <a:lstStyle/>
        <a:p>
          <a:endParaRPr lang="en-US"/>
        </a:p>
      </dgm:t>
    </dgm:pt>
    <dgm:pt modelId="{19B7E7D2-7BE4-4908-B10B-19B99C40FA8F}">
      <dgm:prSet phldrT="[Text]"/>
      <dgm:spPr/>
      <dgm:t>
        <a:bodyPr/>
        <a:lstStyle/>
        <a:p>
          <a:r>
            <a:rPr lang="en-US" dirty="0" smtClean="0"/>
            <a:t>Check 2: Do we have reliable data?</a:t>
          </a:r>
          <a:endParaRPr lang="en-US" dirty="0"/>
        </a:p>
      </dgm:t>
    </dgm:pt>
    <dgm:pt modelId="{34C77963-E3B7-4094-92A1-6A6B8F246417}" type="parTrans" cxnId="{FD836575-4562-4719-B831-60AF228EE43F}">
      <dgm:prSet/>
      <dgm:spPr/>
      <dgm:t>
        <a:bodyPr/>
        <a:lstStyle/>
        <a:p>
          <a:endParaRPr lang="en-US"/>
        </a:p>
      </dgm:t>
    </dgm:pt>
    <dgm:pt modelId="{B455929E-16F3-4771-93E6-24FAA1905ECF}" type="sibTrans" cxnId="{FD836575-4562-4719-B831-60AF228EE43F}">
      <dgm:prSet/>
      <dgm:spPr/>
      <dgm:t>
        <a:bodyPr/>
        <a:lstStyle/>
        <a:p>
          <a:endParaRPr lang="en-US"/>
        </a:p>
      </dgm:t>
    </dgm:pt>
    <dgm:pt modelId="{13DEDBD3-3904-4B4B-9CD4-87560AC29E2D}">
      <dgm:prSet phldrT="[Text]"/>
      <dgm:spPr/>
      <dgm:t>
        <a:bodyPr/>
        <a:lstStyle/>
        <a:p>
          <a:r>
            <a:rPr lang="en-US" dirty="0" smtClean="0"/>
            <a:t>Check 3: If not, can we pick up the effect by proxy?</a:t>
          </a:r>
          <a:endParaRPr lang="en-US" dirty="0"/>
        </a:p>
      </dgm:t>
    </dgm:pt>
    <dgm:pt modelId="{64E271C0-9DB0-4F7F-BD27-0DDACD55918A}" type="parTrans" cxnId="{BCE72C36-4854-4701-9AF5-91E1BD09347F}">
      <dgm:prSet/>
      <dgm:spPr/>
      <dgm:t>
        <a:bodyPr/>
        <a:lstStyle/>
        <a:p>
          <a:endParaRPr lang="en-US"/>
        </a:p>
      </dgm:t>
    </dgm:pt>
    <dgm:pt modelId="{48F13432-895F-40AC-95B0-31F12F94A589}" type="sibTrans" cxnId="{BCE72C36-4854-4701-9AF5-91E1BD09347F}">
      <dgm:prSet/>
      <dgm:spPr/>
      <dgm:t>
        <a:bodyPr/>
        <a:lstStyle/>
        <a:p>
          <a:endParaRPr lang="en-US"/>
        </a:p>
      </dgm:t>
    </dgm:pt>
    <dgm:pt modelId="{4D5D1874-FEC3-4D41-B3C9-5D92648CCD3D}">
      <dgm:prSet phldrT="[Text]"/>
      <dgm:spPr/>
      <dgm:t>
        <a:bodyPr/>
        <a:lstStyle/>
        <a:p>
          <a:r>
            <a:rPr lang="en-US" dirty="0" smtClean="0"/>
            <a:t>Check 4: Does it increase the predictive power of the model?</a:t>
          </a:r>
          <a:endParaRPr lang="en-US" dirty="0"/>
        </a:p>
      </dgm:t>
    </dgm:pt>
    <dgm:pt modelId="{8E8128A5-7E63-46CA-8744-06991193D171}" type="parTrans" cxnId="{73871327-9ACC-4BD7-A6C5-61965F5EC925}">
      <dgm:prSet/>
      <dgm:spPr/>
      <dgm:t>
        <a:bodyPr/>
        <a:lstStyle/>
        <a:p>
          <a:endParaRPr lang="en-US"/>
        </a:p>
      </dgm:t>
    </dgm:pt>
    <dgm:pt modelId="{AB450CF9-537C-4C7B-B24A-9C7F3AE3BAE0}" type="sibTrans" cxnId="{73871327-9ACC-4BD7-A6C5-61965F5EC925}">
      <dgm:prSet/>
      <dgm:spPr/>
      <dgm:t>
        <a:bodyPr/>
        <a:lstStyle/>
        <a:p>
          <a:endParaRPr lang="en-US"/>
        </a:p>
      </dgm:t>
    </dgm:pt>
    <dgm:pt modelId="{34D736BD-7046-4436-91D2-DE92C2B6529F}">
      <dgm:prSet/>
      <dgm:spPr/>
      <dgm:t>
        <a:bodyPr/>
        <a:lstStyle/>
        <a:p>
          <a:endParaRPr lang="en-US" dirty="0"/>
        </a:p>
      </dgm:t>
    </dgm:pt>
    <dgm:pt modelId="{C2547891-92E6-4078-AF40-E41D855EF426}" type="parTrans" cxnId="{607C27FA-BA87-4E86-82C1-7AD9D905A542}">
      <dgm:prSet/>
      <dgm:spPr/>
      <dgm:t>
        <a:bodyPr/>
        <a:lstStyle/>
        <a:p>
          <a:endParaRPr lang="en-US"/>
        </a:p>
      </dgm:t>
    </dgm:pt>
    <dgm:pt modelId="{BE56C9D8-FC8F-45C8-BC07-43317A2F995E}" type="sibTrans" cxnId="{607C27FA-BA87-4E86-82C1-7AD9D905A542}">
      <dgm:prSet/>
      <dgm:spPr/>
      <dgm:t>
        <a:bodyPr/>
        <a:lstStyle/>
        <a:p>
          <a:endParaRPr lang="en-US"/>
        </a:p>
      </dgm:t>
    </dgm:pt>
    <dgm:pt modelId="{C74F83F6-050B-43FB-ACAC-6D1F90AE16A6}">
      <dgm:prSet/>
      <dgm:spPr/>
      <dgm:t>
        <a:bodyPr/>
        <a:lstStyle/>
        <a:p>
          <a:endParaRPr lang="en-US" dirty="0"/>
        </a:p>
      </dgm:t>
    </dgm:pt>
    <dgm:pt modelId="{BCC54592-C882-4250-8205-57A453195AAF}" type="parTrans" cxnId="{91822676-4FD0-4669-AD2F-3081EF9CFFFB}">
      <dgm:prSet/>
      <dgm:spPr/>
      <dgm:t>
        <a:bodyPr/>
        <a:lstStyle/>
        <a:p>
          <a:endParaRPr lang="en-US"/>
        </a:p>
      </dgm:t>
    </dgm:pt>
    <dgm:pt modelId="{9010CF2E-11BD-40BD-B699-56902B868475}" type="sibTrans" cxnId="{91822676-4FD0-4669-AD2F-3081EF9CFFFB}">
      <dgm:prSet/>
      <dgm:spPr/>
      <dgm:t>
        <a:bodyPr/>
        <a:lstStyle/>
        <a:p>
          <a:endParaRPr lang="en-US"/>
        </a:p>
      </dgm:t>
    </dgm:pt>
    <dgm:pt modelId="{28344161-4B6E-4D9A-9669-DD165C6A72CB}" type="pres">
      <dgm:prSet presAssocID="{D72F1185-5A83-4262-8410-AAB7A841A1A0}" presName="linear" presStyleCnt="0">
        <dgm:presLayoutVars>
          <dgm:dir/>
          <dgm:animLvl val="lvl"/>
          <dgm:resizeHandles val="exact"/>
        </dgm:presLayoutVars>
      </dgm:prSet>
      <dgm:spPr/>
      <dgm:t>
        <a:bodyPr/>
        <a:lstStyle/>
        <a:p>
          <a:endParaRPr lang="en-US"/>
        </a:p>
      </dgm:t>
    </dgm:pt>
    <dgm:pt modelId="{93CE36B1-8D8E-47F9-BC5F-62E3DA137CA4}" type="pres">
      <dgm:prSet presAssocID="{D5EC240F-3D24-4FFD-817D-3639FFA43878}" presName="parentLin" presStyleCnt="0"/>
      <dgm:spPr/>
      <dgm:t>
        <a:bodyPr/>
        <a:lstStyle/>
        <a:p>
          <a:endParaRPr lang="en-US"/>
        </a:p>
      </dgm:t>
    </dgm:pt>
    <dgm:pt modelId="{7B6B358D-A81A-4046-9707-AC6EA5F37163}" type="pres">
      <dgm:prSet presAssocID="{D5EC240F-3D24-4FFD-817D-3639FFA43878}" presName="parentLeftMargin" presStyleLbl="node1" presStyleIdx="0" presStyleCnt="4"/>
      <dgm:spPr/>
      <dgm:t>
        <a:bodyPr/>
        <a:lstStyle/>
        <a:p>
          <a:endParaRPr lang="en-US"/>
        </a:p>
      </dgm:t>
    </dgm:pt>
    <dgm:pt modelId="{56D6FDC3-3587-43AC-94EB-7D78178F16F8}" type="pres">
      <dgm:prSet presAssocID="{D5EC240F-3D24-4FFD-817D-3639FFA43878}" presName="parentText" presStyleLbl="node1" presStyleIdx="0" presStyleCnt="4">
        <dgm:presLayoutVars>
          <dgm:chMax val="0"/>
          <dgm:bulletEnabled val="1"/>
        </dgm:presLayoutVars>
      </dgm:prSet>
      <dgm:spPr/>
      <dgm:t>
        <a:bodyPr/>
        <a:lstStyle/>
        <a:p>
          <a:endParaRPr lang="en-US"/>
        </a:p>
      </dgm:t>
    </dgm:pt>
    <dgm:pt modelId="{D46725BF-354C-4C5C-A549-0F9B484BBE61}" type="pres">
      <dgm:prSet presAssocID="{D5EC240F-3D24-4FFD-817D-3639FFA43878}" presName="negativeSpace" presStyleCnt="0"/>
      <dgm:spPr/>
      <dgm:t>
        <a:bodyPr/>
        <a:lstStyle/>
        <a:p>
          <a:endParaRPr lang="en-US"/>
        </a:p>
      </dgm:t>
    </dgm:pt>
    <dgm:pt modelId="{F1997E12-3518-4B33-855D-D44919AFC2C4}" type="pres">
      <dgm:prSet presAssocID="{D5EC240F-3D24-4FFD-817D-3639FFA43878}" presName="childText" presStyleLbl="conFgAcc1" presStyleIdx="0" presStyleCnt="4">
        <dgm:presLayoutVars>
          <dgm:bulletEnabled val="1"/>
        </dgm:presLayoutVars>
      </dgm:prSet>
      <dgm:spPr/>
      <dgm:t>
        <a:bodyPr/>
        <a:lstStyle/>
        <a:p>
          <a:endParaRPr lang="en-US"/>
        </a:p>
      </dgm:t>
    </dgm:pt>
    <dgm:pt modelId="{CCFF7511-0E0D-4264-9D97-BE59097D92B2}" type="pres">
      <dgm:prSet presAssocID="{C11B0ADF-1924-4E73-9B0F-1F3C5B056B83}" presName="spaceBetweenRectangles" presStyleCnt="0"/>
      <dgm:spPr/>
      <dgm:t>
        <a:bodyPr/>
        <a:lstStyle/>
        <a:p>
          <a:endParaRPr lang="en-US"/>
        </a:p>
      </dgm:t>
    </dgm:pt>
    <dgm:pt modelId="{FA4D66D5-266D-4C18-931D-6A3C79AE0C0E}" type="pres">
      <dgm:prSet presAssocID="{19B7E7D2-7BE4-4908-B10B-19B99C40FA8F}" presName="parentLin" presStyleCnt="0"/>
      <dgm:spPr/>
      <dgm:t>
        <a:bodyPr/>
        <a:lstStyle/>
        <a:p>
          <a:endParaRPr lang="en-US"/>
        </a:p>
      </dgm:t>
    </dgm:pt>
    <dgm:pt modelId="{3B2CBF6C-C3F3-4D1A-8F13-41664079105B}" type="pres">
      <dgm:prSet presAssocID="{19B7E7D2-7BE4-4908-B10B-19B99C40FA8F}" presName="parentLeftMargin" presStyleLbl="node1" presStyleIdx="0" presStyleCnt="4"/>
      <dgm:spPr/>
      <dgm:t>
        <a:bodyPr/>
        <a:lstStyle/>
        <a:p>
          <a:endParaRPr lang="en-US"/>
        </a:p>
      </dgm:t>
    </dgm:pt>
    <dgm:pt modelId="{8AF4E71A-7143-49A5-95C3-44F7DF68B17A}" type="pres">
      <dgm:prSet presAssocID="{19B7E7D2-7BE4-4908-B10B-19B99C40FA8F}" presName="parentText" presStyleLbl="node1" presStyleIdx="1" presStyleCnt="4">
        <dgm:presLayoutVars>
          <dgm:chMax val="0"/>
          <dgm:bulletEnabled val="1"/>
        </dgm:presLayoutVars>
      </dgm:prSet>
      <dgm:spPr/>
      <dgm:t>
        <a:bodyPr/>
        <a:lstStyle/>
        <a:p>
          <a:endParaRPr lang="en-US"/>
        </a:p>
      </dgm:t>
    </dgm:pt>
    <dgm:pt modelId="{24BBBBC8-A5BD-4A1D-AC2E-E0CDCF516454}" type="pres">
      <dgm:prSet presAssocID="{19B7E7D2-7BE4-4908-B10B-19B99C40FA8F}" presName="negativeSpace" presStyleCnt="0"/>
      <dgm:spPr/>
      <dgm:t>
        <a:bodyPr/>
        <a:lstStyle/>
        <a:p>
          <a:endParaRPr lang="en-US"/>
        </a:p>
      </dgm:t>
    </dgm:pt>
    <dgm:pt modelId="{3AC4CDCC-E92E-4141-A463-49FDB79FEF8B}" type="pres">
      <dgm:prSet presAssocID="{19B7E7D2-7BE4-4908-B10B-19B99C40FA8F}" presName="childText" presStyleLbl="conFgAcc1" presStyleIdx="1" presStyleCnt="4">
        <dgm:presLayoutVars>
          <dgm:bulletEnabled val="1"/>
        </dgm:presLayoutVars>
      </dgm:prSet>
      <dgm:spPr/>
      <dgm:t>
        <a:bodyPr/>
        <a:lstStyle/>
        <a:p>
          <a:endParaRPr lang="en-US"/>
        </a:p>
      </dgm:t>
    </dgm:pt>
    <dgm:pt modelId="{AFDCDCE9-E065-4B99-87A9-D8AD9BCE8518}" type="pres">
      <dgm:prSet presAssocID="{B455929E-16F3-4771-93E6-24FAA1905ECF}" presName="spaceBetweenRectangles" presStyleCnt="0"/>
      <dgm:spPr/>
      <dgm:t>
        <a:bodyPr/>
        <a:lstStyle/>
        <a:p>
          <a:endParaRPr lang="en-US"/>
        </a:p>
      </dgm:t>
    </dgm:pt>
    <dgm:pt modelId="{BC56CADB-7617-4A10-B6E1-5FC2FA11811E}" type="pres">
      <dgm:prSet presAssocID="{13DEDBD3-3904-4B4B-9CD4-87560AC29E2D}" presName="parentLin" presStyleCnt="0"/>
      <dgm:spPr/>
      <dgm:t>
        <a:bodyPr/>
        <a:lstStyle/>
        <a:p>
          <a:endParaRPr lang="en-US"/>
        </a:p>
      </dgm:t>
    </dgm:pt>
    <dgm:pt modelId="{4DA9DB14-6AE4-45F8-A892-4A0D2211C107}" type="pres">
      <dgm:prSet presAssocID="{13DEDBD3-3904-4B4B-9CD4-87560AC29E2D}" presName="parentLeftMargin" presStyleLbl="node1" presStyleIdx="1" presStyleCnt="4"/>
      <dgm:spPr/>
      <dgm:t>
        <a:bodyPr/>
        <a:lstStyle/>
        <a:p>
          <a:endParaRPr lang="en-US"/>
        </a:p>
      </dgm:t>
    </dgm:pt>
    <dgm:pt modelId="{C863C330-C5BF-4B31-B775-A485F40EE36F}" type="pres">
      <dgm:prSet presAssocID="{13DEDBD3-3904-4B4B-9CD4-87560AC29E2D}" presName="parentText" presStyleLbl="node1" presStyleIdx="2" presStyleCnt="4">
        <dgm:presLayoutVars>
          <dgm:chMax val="0"/>
          <dgm:bulletEnabled val="1"/>
        </dgm:presLayoutVars>
      </dgm:prSet>
      <dgm:spPr/>
      <dgm:t>
        <a:bodyPr/>
        <a:lstStyle/>
        <a:p>
          <a:endParaRPr lang="en-US"/>
        </a:p>
      </dgm:t>
    </dgm:pt>
    <dgm:pt modelId="{4A48C49E-8843-4BA7-8F5B-1659582B75D5}" type="pres">
      <dgm:prSet presAssocID="{13DEDBD3-3904-4B4B-9CD4-87560AC29E2D}" presName="negativeSpace" presStyleCnt="0"/>
      <dgm:spPr/>
      <dgm:t>
        <a:bodyPr/>
        <a:lstStyle/>
        <a:p>
          <a:endParaRPr lang="en-US"/>
        </a:p>
      </dgm:t>
    </dgm:pt>
    <dgm:pt modelId="{C809B187-64BE-49E0-B07F-645D829482DE}" type="pres">
      <dgm:prSet presAssocID="{13DEDBD3-3904-4B4B-9CD4-87560AC29E2D}" presName="childText" presStyleLbl="conFgAcc1" presStyleIdx="2" presStyleCnt="4">
        <dgm:presLayoutVars>
          <dgm:bulletEnabled val="1"/>
        </dgm:presLayoutVars>
      </dgm:prSet>
      <dgm:spPr/>
      <dgm:t>
        <a:bodyPr/>
        <a:lstStyle/>
        <a:p>
          <a:endParaRPr lang="en-US"/>
        </a:p>
      </dgm:t>
    </dgm:pt>
    <dgm:pt modelId="{1B21FD1E-FFC5-40B1-81BE-551D42BEC2DD}" type="pres">
      <dgm:prSet presAssocID="{48F13432-895F-40AC-95B0-31F12F94A589}" presName="spaceBetweenRectangles" presStyleCnt="0"/>
      <dgm:spPr/>
      <dgm:t>
        <a:bodyPr/>
        <a:lstStyle/>
        <a:p>
          <a:endParaRPr lang="en-US"/>
        </a:p>
      </dgm:t>
    </dgm:pt>
    <dgm:pt modelId="{04B29F90-6E11-4EA9-80D5-41DD2906267B}" type="pres">
      <dgm:prSet presAssocID="{4D5D1874-FEC3-4D41-B3C9-5D92648CCD3D}" presName="parentLin" presStyleCnt="0"/>
      <dgm:spPr/>
      <dgm:t>
        <a:bodyPr/>
        <a:lstStyle/>
        <a:p>
          <a:endParaRPr lang="en-US"/>
        </a:p>
      </dgm:t>
    </dgm:pt>
    <dgm:pt modelId="{FEFC2965-288C-4543-ADB4-B07AFF8B1778}" type="pres">
      <dgm:prSet presAssocID="{4D5D1874-FEC3-4D41-B3C9-5D92648CCD3D}" presName="parentLeftMargin" presStyleLbl="node1" presStyleIdx="2" presStyleCnt="4"/>
      <dgm:spPr/>
      <dgm:t>
        <a:bodyPr/>
        <a:lstStyle/>
        <a:p>
          <a:endParaRPr lang="en-US"/>
        </a:p>
      </dgm:t>
    </dgm:pt>
    <dgm:pt modelId="{CDF24F9C-401B-4D01-A8CC-9530C89AA220}" type="pres">
      <dgm:prSet presAssocID="{4D5D1874-FEC3-4D41-B3C9-5D92648CCD3D}" presName="parentText" presStyleLbl="node1" presStyleIdx="3" presStyleCnt="4">
        <dgm:presLayoutVars>
          <dgm:chMax val="0"/>
          <dgm:bulletEnabled val="1"/>
        </dgm:presLayoutVars>
      </dgm:prSet>
      <dgm:spPr/>
      <dgm:t>
        <a:bodyPr/>
        <a:lstStyle/>
        <a:p>
          <a:endParaRPr lang="en-US"/>
        </a:p>
      </dgm:t>
    </dgm:pt>
    <dgm:pt modelId="{51B8CB14-0434-47EA-9579-FF7653561515}" type="pres">
      <dgm:prSet presAssocID="{4D5D1874-FEC3-4D41-B3C9-5D92648CCD3D}" presName="negativeSpace" presStyleCnt="0"/>
      <dgm:spPr/>
      <dgm:t>
        <a:bodyPr/>
        <a:lstStyle/>
        <a:p>
          <a:endParaRPr lang="en-US"/>
        </a:p>
      </dgm:t>
    </dgm:pt>
    <dgm:pt modelId="{A0015E5D-F527-4E12-8CB5-A19B69390247}" type="pres">
      <dgm:prSet presAssocID="{4D5D1874-FEC3-4D41-B3C9-5D92648CCD3D}" presName="childText" presStyleLbl="conFgAcc1" presStyleIdx="3" presStyleCnt="4">
        <dgm:presLayoutVars>
          <dgm:bulletEnabled val="1"/>
        </dgm:presLayoutVars>
      </dgm:prSet>
      <dgm:spPr/>
      <dgm:t>
        <a:bodyPr/>
        <a:lstStyle/>
        <a:p>
          <a:endParaRPr lang="en-US"/>
        </a:p>
      </dgm:t>
    </dgm:pt>
  </dgm:ptLst>
  <dgm:cxnLst>
    <dgm:cxn modelId="{EB9E10FB-6B06-4243-83B5-10BCE6784AEC}" type="presOf" srcId="{4D5D1874-FEC3-4D41-B3C9-5D92648CCD3D}" destId="{FEFC2965-288C-4543-ADB4-B07AFF8B1778}" srcOrd="0" destOrd="0" presId="urn:microsoft.com/office/officeart/2005/8/layout/list1"/>
    <dgm:cxn modelId="{91822676-4FD0-4669-AD2F-3081EF9CFFFB}" srcId="{19B7E7D2-7BE4-4908-B10B-19B99C40FA8F}" destId="{C74F83F6-050B-43FB-ACAC-6D1F90AE16A6}" srcOrd="0" destOrd="0" parTransId="{BCC54592-C882-4250-8205-57A453195AAF}" sibTransId="{9010CF2E-11BD-40BD-B699-56902B868475}"/>
    <dgm:cxn modelId="{FD836575-4562-4719-B831-60AF228EE43F}" srcId="{D72F1185-5A83-4262-8410-AAB7A841A1A0}" destId="{19B7E7D2-7BE4-4908-B10B-19B99C40FA8F}" srcOrd="1" destOrd="0" parTransId="{34C77963-E3B7-4094-92A1-6A6B8F246417}" sibTransId="{B455929E-16F3-4771-93E6-24FAA1905ECF}"/>
    <dgm:cxn modelId="{0EAF46F6-205A-4E7D-A6F0-8A84147E4069}" type="presOf" srcId="{13DEDBD3-3904-4B4B-9CD4-87560AC29E2D}" destId="{C863C330-C5BF-4B31-B775-A485F40EE36F}" srcOrd="1" destOrd="0" presId="urn:microsoft.com/office/officeart/2005/8/layout/list1"/>
    <dgm:cxn modelId="{2FA577DB-A651-4629-955F-70DAE9E02A8D}" type="presOf" srcId="{4D5D1874-FEC3-4D41-B3C9-5D92648CCD3D}" destId="{CDF24F9C-401B-4D01-A8CC-9530C89AA220}" srcOrd="1" destOrd="0" presId="urn:microsoft.com/office/officeart/2005/8/layout/list1"/>
    <dgm:cxn modelId="{73871327-9ACC-4BD7-A6C5-61965F5EC925}" srcId="{D72F1185-5A83-4262-8410-AAB7A841A1A0}" destId="{4D5D1874-FEC3-4D41-B3C9-5D92648CCD3D}" srcOrd="3" destOrd="0" parTransId="{8E8128A5-7E63-46CA-8744-06991193D171}" sibTransId="{AB450CF9-537C-4C7B-B24A-9C7F3AE3BAE0}"/>
    <dgm:cxn modelId="{633B3DB1-FE38-4969-9711-B48FAEC45582}" type="presOf" srcId="{D72F1185-5A83-4262-8410-AAB7A841A1A0}" destId="{28344161-4B6E-4D9A-9669-DD165C6A72CB}" srcOrd="0" destOrd="0" presId="urn:microsoft.com/office/officeart/2005/8/layout/list1"/>
    <dgm:cxn modelId="{BDC5E3D1-DC1A-4725-8C43-6830B64FB517}" type="presOf" srcId="{D5EC240F-3D24-4FFD-817D-3639FFA43878}" destId="{56D6FDC3-3587-43AC-94EB-7D78178F16F8}" srcOrd="1" destOrd="0" presId="urn:microsoft.com/office/officeart/2005/8/layout/list1"/>
    <dgm:cxn modelId="{4EA599CF-0FAB-4889-BC39-5913E8352099}" type="presOf" srcId="{19B7E7D2-7BE4-4908-B10B-19B99C40FA8F}" destId="{3B2CBF6C-C3F3-4D1A-8F13-41664079105B}" srcOrd="0" destOrd="0" presId="urn:microsoft.com/office/officeart/2005/8/layout/list1"/>
    <dgm:cxn modelId="{7ABB2C7F-4338-49BD-850C-ACD6D229DA74}" srcId="{D72F1185-5A83-4262-8410-AAB7A841A1A0}" destId="{D5EC240F-3D24-4FFD-817D-3639FFA43878}" srcOrd="0" destOrd="0" parTransId="{D25D0AB6-3799-450C-A872-E7FAAD9D0258}" sibTransId="{C11B0ADF-1924-4E73-9B0F-1F3C5B056B83}"/>
    <dgm:cxn modelId="{3FE92BF5-1660-4AC3-AB60-55B9DD403EB6}" type="presOf" srcId="{13DEDBD3-3904-4B4B-9CD4-87560AC29E2D}" destId="{4DA9DB14-6AE4-45F8-A892-4A0D2211C107}" srcOrd="0" destOrd="0" presId="urn:microsoft.com/office/officeart/2005/8/layout/list1"/>
    <dgm:cxn modelId="{607C27FA-BA87-4E86-82C1-7AD9D905A542}" srcId="{D5EC240F-3D24-4FFD-817D-3639FFA43878}" destId="{34D736BD-7046-4436-91D2-DE92C2B6529F}" srcOrd="0" destOrd="0" parTransId="{C2547891-92E6-4078-AF40-E41D855EF426}" sibTransId="{BE56C9D8-FC8F-45C8-BC07-43317A2F995E}"/>
    <dgm:cxn modelId="{970BE30F-726F-4278-8399-AB1F665B0F79}" type="presOf" srcId="{19B7E7D2-7BE4-4908-B10B-19B99C40FA8F}" destId="{8AF4E71A-7143-49A5-95C3-44F7DF68B17A}" srcOrd="1" destOrd="0" presId="urn:microsoft.com/office/officeart/2005/8/layout/list1"/>
    <dgm:cxn modelId="{BCE72C36-4854-4701-9AF5-91E1BD09347F}" srcId="{D72F1185-5A83-4262-8410-AAB7A841A1A0}" destId="{13DEDBD3-3904-4B4B-9CD4-87560AC29E2D}" srcOrd="2" destOrd="0" parTransId="{64E271C0-9DB0-4F7F-BD27-0DDACD55918A}" sibTransId="{48F13432-895F-40AC-95B0-31F12F94A589}"/>
    <dgm:cxn modelId="{DE8945C7-7B9E-47D7-91F0-554006F6B0B6}" type="presOf" srcId="{C74F83F6-050B-43FB-ACAC-6D1F90AE16A6}" destId="{3AC4CDCC-E92E-4141-A463-49FDB79FEF8B}" srcOrd="0" destOrd="0" presId="urn:microsoft.com/office/officeart/2005/8/layout/list1"/>
    <dgm:cxn modelId="{7A0ACDB3-3907-4297-82F3-020C199E4139}" type="presOf" srcId="{D5EC240F-3D24-4FFD-817D-3639FFA43878}" destId="{7B6B358D-A81A-4046-9707-AC6EA5F37163}" srcOrd="0" destOrd="0" presId="urn:microsoft.com/office/officeart/2005/8/layout/list1"/>
    <dgm:cxn modelId="{B2DECCA6-5A6D-44B1-89AF-FE102530CEBB}" type="presOf" srcId="{34D736BD-7046-4436-91D2-DE92C2B6529F}" destId="{F1997E12-3518-4B33-855D-D44919AFC2C4}" srcOrd="0" destOrd="0" presId="urn:microsoft.com/office/officeart/2005/8/layout/list1"/>
    <dgm:cxn modelId="{B8B84216-6738-47D4-A51C-CA6B40F4D85B}" type="presParOf" srcId="{28344161-4B6E-4D9A-9669-DD165C6A72CB}" destId="{93CE36B1-8D8E-47F9-BC5F-62E3DA137CA4}" srcOrd="0" destOrd="0" presId="urn:microsoft.com/office/officeart/2005/8/layout/list1"/>
    <dgm:cxn modelId="{A9A57EDC-9F6F-4EB6-8F48-3BD53A3130D7}" type="presParOf" srcId="{93CE36B1-8D8E-47F9-BC5F-62E3DA137CA4}" destId="{7B6B358D-A81A-4046-9707-AC6EA5F37163}" srcOrd="0" destOrd="0" presId="urn:microsoft.com/office/officeart/2005/8/layout/list1"/>
    <dgm:cxn modelId="{01E1C13B-4661-4A81-9790-873308D7648E}" type="presParOf" srcId="{93CE36B1-8D8E-47F9-BC5F-62E3DA137CA4}" destId="{56D6FDC3-3587-43AC-94EB-7D78178F16F8}" srcOrd="1" destOrd="0" presId="urn:microsoft.com/office/officeart/2005/8/layout/list1"/>
    <dgm:cxn modelId="{CC1E897C-7BC1-4C8D-9728-EC51422B87C8}" type="presParOf" srcId="{28344161-4B6E-4D9A-9669-DD165C6A72CB}" destId="{D46725BF-354C-4C5C-A549-0F9B484BBE61}" srcOrd="1" destOrd="0" presId="urn:microsoft.com/office/officeart/2005/8/layout/list1"/>
    <dgm:cxn modelId="{3B4A0A70-F483-43F8-AAEC-FF3A95CAB483}" type="presParOf" srcId="{28344161-4B6E-4D9A-9669-DD165C6A72CB}" destId="{F1997E12-3518-4B33-855D-D44919AFC2C4}" srcOrd="2" destOrd="0" presId="urn:microsoft.com/office/officeart/2005/8/layout/list1"/>
    <dgm:cxn modelId="{73B51BA1-F75A-4B31-9E15-939ACC5A6031}" type="presParOf" srcId="{28344161-4B6E-4D9A-9669-DD165C6A72CB}" destId="{CCFF7511-0E0D-4264-9D97-BE59097D92B2}" srcOrd="3" destOrd="0" presId="urn:microsoft.com/office/officeart/2005/8/layout/list1"/>
    <dgm:cxn modelId="{AF47E8D2-636D-49CA-AEC6-A4D44BC6A553}" type="presParOf" srcId="{28344161-4B6E-4D9A-9669-DD165C6A72CB}" destId="{FA4D66D5-266D-4C18-931D-6A3C79AE0C0E}" srcOrd="4" destOrd="0" presId="urn:microsoft.com/office/officeart/2005/8/layout/list1"/>
    <dgm:cxn modelId="{761569A7-B1E9-4F90-AB8F-F73062D6BF01}" type="presParOf" srcId="{FA4D66D5-266D-4C18-931D-6A3C79AE0C0E}" destId="{3B2CBF6C-C3F3-4D1A-8F13-41664079105B}" srcOrd="0" destOrd="0" presId="urn:microsoft.com/office/officeart/2005/8/layout/list1"/>
    <dgm:cxn modelId="{DDAAACC7-D069-4A77-A2E7-C73AF7AAFDB6}" type="presParOf" srcId="{FA4D66D5-266D-4C18-931D-6A3C79AE0C0E}" destId="{8AF4E71A-7143-49A5-95C3-44F7DF68B17A}" srcOrd="1" destOrd="0" presId="urn:microsoft.com/office/officeart/2005/8/layout/list1"/>
    <dgm:cxn modelId="{513FA693-A4A9-44B9-8DDF-A305A217387E}" type="presParOf" srcId="{28344161-4B6E-4D9A-9669-DD165C6A72CB}" destId="{24BBBBC8-A5BD-4A1D-AC2E-E0CDCF516454}" srcOrd="5" destOrd="0" presId="urn:microsoft.com/office/officeart/2005/8/layout/list1"/>
    <dgm:cxn modelId="{1C0FD9F2-6795-4082-88F0-AE00C06378EA}" type="presParOf" srcId="{28344161-4B6E-4D9A-9669-DD165C6A72CB}" destId="{3AC4CDCC-E92E-4141-A463-49FDB79FEF8B}" srcOrd="6" destOrd="0" presId="urn:microsoft.com/office/officeart/2005/8/layout/list1"/>
    <dgm:cxn modelId="{4BEE7662-370C-4974-A550-C9862FC44EB1}" type="presParOf" srcId="{28344161-4B6E-4D9A-9669-DD165C6A72CB}" destId="{AFDCDCE9-E065-4B99-87A9-D8AD9BCE8518}" srcOrd="7" destOrd="0" presId="urn:microsoft.com/office/officeart/2005/8/layout/list1"/>
    <dgm:cxn modelId="{3F892734-AC1B-409C-95D8-78E0F44345DB}" type="presParOf" srcId="{28344161-4B6E-4D9A-9669-DD165C6A72CB}" destId="{BC56CADB-7617-4A10-B6E1-5FC2FA11811E}" srcOrd="8" destOrd="0" presId="urn:microsoft.com/office/officeart/2005/8/layout/list1"/>
    <dgm:cxn modelId="{3CEDB0C7-DF4D-40E6-94C0-75422E82C891}" type="presParOf" srcId="{BC56CADB-7617-4A10-B6E1-5FC2FA11811E}" destId="{4DA9DB14-6AE4-45F8-A892-4A0D2211C107}" srcOrd="0" destOrd="0" presId="urn:microsoft.com/office/officeart/2005/8/layout/list1"/>
    <dgm:cxn modelId="{F1631E2B-C7BF-4801-984D-C8A646EBBABF}" type="presParOf" srcId="{BC56CADB-7617-4A10-B6E1-5FC2FA11811E}" destId="{C863C330-C5BF-4B31-B775-A485F40EE36F}" srcOrd="1" destOrd="0" presId="urn:microsoft.com/office/officeart/2005/8/layout/list1"/>
    <dgm:cxn modelId="{EC8488B2-3DCA-4DE7-80B6-68D9477D76DD}" type="presParOf" srcId="{28344161-4B6E-4D9A-9669-DD165C6A72CB}" destId="{4A48C49E-8843-4BA7-8F5B-1659582B75D5}" srcOrd="9" destOrd="0" presId="urn:microsoft.com/office/officeart/2005/8/layout/list1"/>
    <dgm:cxn modelId="{16888E80-A683-4581-92D1-C61F84135DEF}" type="presParOf" srcId="{28344161-4B6E-4D9A-9669-DD165C6A72CB}" destId="{C809B187-64BE-49E0-B07F-645D829482DE}" srcOrd="10" destOrd="0" presId="urn:microsoft.com/office/officeart/2005/8/layout/list1"/>
    <dgm:cxn modelId="{653F92C5-160C-4B15-9105-7775020B4641}" type="presParOf" srcId="{28344161-4B6E-4D9A-9669-DD165C6A72CB}" destId="{1B21FD1E-FFC5-40B1-81BE-551D42BEC2DD}" srcOrd="11" destOrd="0" presId="urn:microsoft.com/office/officeart/2005/8/layout/list1"/>
    <dgm:cxn modelId="{17FD4DB0-95B1-4D31-BA8E-5808A743B9AB}" type="presParOf" srcId="{28344161-4B6E-4D9A-9669-DD165C6A72CB}" destId="{04B29F90-6E11-4EA9-80D5-41DD2906267B}" srcOrd="12" destOrd="0" presId="urn:microsoft.com/office/officeart/2005/8/layout/list1"/>
    <dgm:cxn modelId="{EDA295A2-B570-4ECE-AA54-490065169AD4}" type="presParOf" srcId="{04B29F90-6E11-4EA9-80D5-41DD2906267B}" destId="{FEFC2965-288C-4543-ADB4-B07AFF8B1778}" srcOrd="0" destOrd="0" presId="urn:microsoft.com/office/officeart/2005/8/layout/list1"/>
    <dgm:cxn modelId="{66C0434D-8679-4F91-B116-20AE11E6ACD4}" type="presParOf" srcId="{04B29F90-6E11-4EA9-80D5-41DD2906267B}" destId="{CDF24F9C-401B-4D01-A8CC-9530C89AA220}" srcOrd="1" destOrd="0" presId="urn:microsoft.com/office/officeart/2005/8/layout/list1"/>
    <dgm:cxn modelId="{F1180C52-9BC8-4ACD-BC98-0EC5C11C41F5}" type="presParOf" srcId="{28344161-4B6E-4D9A-9669-DD165C6A72CB}" destId="{51B8CB14-0434-47EA-9579-FF7653561515}" srcOrd="13" destOrd="0" presId="urn:microsoft.com/office/officeart/2005/8/layout/list1"/>
    <dgm:cxn modelId="{2B1CFA1F-B52F-4951-9332-2E348CED5D34}" type="presParOf" srcId="{28344161-4B6E-4D9A-9669-DD165C6A72CB}" destId="{A0015E5D-F527-4E12-8CB5-A19B6939024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2F1185-5A83-4262-8410-AAB7A841A1A0}" type="doc">
      <dgm:prSet loTypeId="urn:microsoft.com/office/officeart/2005/8/layout/list1" loCatId="list" qsTypeId="urn:microsoft.com/office/officeart/2005/8/quickstyle/simple1" qsCatId="simple" csTypeId="urn:microsoft.com/office/officeart/2005/8/colors/colorful1#2" csCatId="colorful" phldr="1"/>
      <dgm:spPr/>
      <dgm:t>
        <a:bodyPr/>
        <a:lstStyle/>
        <a:p>
          <a:endParaRPr lang="en-US"/>
        </a:p>
      </dgm:t>
    </dgm:pt>
    <dgm:pt modelId="{D5EC240F-3D24-4FFD-817D-3639FFA43878}">
      <dgm:prSet phldrT="[Text]"/>
      <dgm:spPr/>
      <dgm:t>
        <a:bodyPr/>
        <a:lstStyle/>
        <a:p>
          <a:r>
            <a:rPr lang="en-US" dirty="0" smtClean="0"/>
            <a:t>Check 1: Is this factor outside the school or teacher’s influence?</a:t>
          </a:r>
          <a:endParaRPr lang="en-US" dirty="0"/>
        </a:p>
      </dgm:t>
    </dgm:pt>
    <dgm:pt modelId="{D25D0AB6-3799-450C-A872-E7FAAD9D0258}" type="parTrans" cxnId="{7ABB2C7F-4338-49BD-850C-ACD6D229DA74}">
      <dgm:prSet/>
      <dgm:spPr/>
      <dgm:t>
        <a:bodyPr/>
        <a:lstStyle/>
        <a:p>
          <a:endParaRPr lang="en-US"/>
        </a:p>
      </dgm:t>
    </dgm:pt>
    <dgm:pt modelId="{C11B0ADF-1924-4E73-9B0F-1F3C5B056B83}" type="sibTrans" cxnId="{7ABB2C7F-4338-49BD-850C-ACD6D229DA74}">
      <dgm:prSet/>
      <dgm:spPr/>
      <dgm:t>
        <a:bodyPr/>
        <a:lstStyle/>
        <a:p>
          <a:endParaRPr lang="en-US"/>
        </a:p>
      </dgm:t>
    </dgm:pt>
    <dgm:pt modelId="{19B7E7D2-7BE4-4908-B10B-19B99C40FA8F}">
      <dgm:prSet phldrT="[Text]"/>
      <dgm:spPr/>
      <dgm:t>
        <a:bodyPr/>
        <a:lstStyle/>
        <a:p>
          <a:r>
            <a:rPr lang="en-US" dirty="0" smtClean="0"/>
            <a:t>Check 2: Do we have reliable data?</a:t>
          </a:r>
          <a:endParaRPr lang="en-US" dirty="0"/>
        </a:p>
      </dgm:t>
    </dgm:pt>
    <dgm:pt modelId="{34C77963-E3B7-4094-92A1-6A6B8F246417}" type="parTrans" cxnId="{FD836575-4562-4719-B831-60AF228EE43F}">
      <dgm:prSet/>
      <dgm:spPr/>
      <dgm:t>
        <a:bodyPr/>
        <a:lstStyle/>
        <a:p>
          <a:endParaRPr lang="en-US"/>
        </a:p>
      </dgm:t>
    </dgm:pt>
    <dgm:pt modelId="{B455929E-16F3-4771-93E6-24FAA1905ECF}" type="sibTrans" cxnId="{FD836575-4562-4719-B831-60AF228EE43F}">
      <dgm:prSet/>
      <dgm:spPr/>
      <dgm:t>
        <a:bodyPr/>
        <a:lstStyle/>
        <a:p>
          <a:endParaRPr lang="en-US"/>
        </a:p>
      </dgm:t>
    </dgm:pt>
    <dgm:pt modelId="{13DEDBD3-3904-4B4B-9CD4-87560AC29E2D}">
      <dgm:prSet phldrT="[Text]"/>
      <dgm:spPr/>
      <dgm:t>
        <a:bodyPr/>
        <a:lstStyle/>
        <a:p>
          <a:r>
            <a:rPr lang="en-US" dirty="0" smtClean="0"/>
            <a:t>Check 3: If not, can we pick up the effect by proxy?</a:t>
          </a:r>
          <a:endParaRPr lang="en-US" dirty="0"/>
        </a:p>
      </dgm:t>
    </dgm:pt>
    <dgm:pt modelId="{64E271C0-9DB0-4F7F-BD27-0DDACD55918A}" type="parTrans" cxnId="{BCE72C36-4854-4701-9AF5-91E1BD09347F}">
      <dgm:prSet/>
      <dgm:spPr/>
      <dgm:t>
        <a:bodyPr/>
        <a:lstStyle/>
        <a:p>
          <a:endParaRPr lang="en-US"/>
        </a:p>
      </dgm:t>
    </dgm:pt>
    <dgm:pt modelId="{48F13432-895F-40AC-95B0-31F12F94A589}" type="sibTrans" cxnId="{BCE72C36-4854-4701-9AF5-91E1BD09347F}">
      <dgm:prSet/>
      <dgm:spPr/>
      <dgm:t>
        <a:bodyPr/>
        <a:lstStyle/>
        <a:p>
          <a:endParaRPr lang="en-US"/>
        </a:p>
      </dgm:t>
    </dgm:pt>
    <dgm:pt modelId="{4D5D1874-FEC3-4D41-B3C9-5D92648CCD3D}">
      <dgm:prSet phldrT="[Text]"/>
      <dgm:spPr/>
      <dgm:t>
        <a:bodyPr/>
        <a:lstStyle/>
        <a:p>
          <a:r>
            <a:rPr lang="en-US" dirty="0" smtClean="0"/>
            <a:t>Check 4: Does it increase the predictive power of the model?</a:t>
          </a:r>
          <a:endParaRPr lang="en-US" dirty="0"/>
        </a:p>
      </dgm:t>
    </dgm:pt>
    <dgm:pt modelId="{8E8128A5-7E63-46CA-8744-06991193D171}" type="parTrans" cxnId="{73871327-9ACC-4BD7-A6C5-61965F5EC925}">
      <dgm:prSet/>
      <dgm:spPr/>
      <dgm:t>
        <a:bodyPr/>
        <a:lstStyle/>
        <a:p>
          <a:endParaRPr lang="en-US"/>
        </a:p>
      </dgm:t>
    </dgm:pt>
    <dgm:pt modelId="{AB450CF9-537C-4C7B-B24A-9C7F3AE3BAE0}" type="sibTrans" cxnId="{73871327-9ACC-4BD7-A6C5-61965F5EC925}">
      <dgm:prSet/>
      <dgm:spPr/>
      <dgm:t>
        <a:bodyPr/>
        <a:lstStyle/>
        <a:p>
          <a:endParaRPr lang="en-US"/>
        </a:p>
      </dgm:t>
    </dgm:pt>
    <dgm:pt modelId="{34D736BD-7046-4436-91D2-DE92C2B6529F}">
      <dgm:prSet/>
      <dgm:spPr/>
      <dgm:t>
        <a:bodyPr/>
        <a:lstStyle/>
        <a:p>
          <a:endParaRPr lang="en-US" dirty="0"/>
        </a:p>
      </dgm:t>
    </dgm:pt>
    <dgm:pt modelId="{C2547891-92E6-4078-AF40-E41D855EF426}" type="parTrans" cxnId="{607C27FA-BA87-4E86-82C1-7AD9D905A542}">
      <dgm:prSet/>
      <dgm:spPr/>
      <dgm:t>
        <a:bodyPr/>
        <a:lstStyle/>
        <a:p>
          <a:endParaRPr lang="en-US"/>
        </a:p>
      </dgm:t>
    </dgm:pt>
    <dgm:pt modelId="{BE56C9D8-FC8F-45C8-BC07-43317A2F995E}" type="sibTrans" cxnId="{607C27FA-BA87-4E86-82C1-7AD9D905A542}">
      <dgm:prSet/>
      <dgm:spPr/>
      <dgm:t>
        <a:bodyPr/>
        <a:lstStyle/>
        <a:p>
          <a:endParaRPr lang="en-US"/>
        </a:p>
      </dgm:t>
    </dgm:pt>
    <dgm:pt modelId="{C74F83F6-050B-43FB-ACAC-6D1F90AE16A6}">
      <dgm:prSet/>
      <dgm:spPr/>
      <dgm:t>
        <a:bodyPr/>
        <a:lstStyle/>
        <a:p>
          <a:endParaRPr lang="en-US" dirty="0"/>
        </a:p>
      </dgm:t>
    </dgm:pt>
    <dgm:pt modelId="{BCC54592-C882-4250-8205-57A453195AAF}" type="parTrans" cxnId="{91822676-4FD0-4669-AD2F-3081EF9CFFFB}">
      <dgm:prSet/>
      <dgm:spPr/>
      <dgm:t>
        <a:bodyPr/>
        <a:lstStyle/>
        <a:p>
          <a:endParaRPr lang="en-US"/>
        </a:p>
      </dgm:t>
    </dgm:pt>
    <dgm:pt modelId="{9010CF2E-11BD-40BD-B699-56902B868475}" type="sibTrans" cxnId="{91822676-4FD0-4669-AD2F-3081EF9CFFFB}">
      <dgm:prSet/>
      <dgm:spPr/>
      <dgm:t>
        <a:bodyPr/>
        <a:lstStyle/>
        <a:p>
          <a:endParaRPr lang="en-US"/>
        </a:p>
      </dgm:t>
    </dgm:pt>
    <dgm:pt modelId="{28344161-4B6E-4D9A-9669-DD165C6A72CB}" type="pres">
      <dgm:prSet presAssocID="{D72F1185-5A83-4262-8410-AAB7A841A1A0}" presName="linear" presStyleCnt="0">
        <dgm:presLayoutVars>
          <dgm:dir/>
          <dgm:animLvl val="lvl"/>
          <dgm:resizeHandles val="exact"/>
        </dgm:presLayoutVars>
      </dgm:prSet>
      <dgm:spPr/>
      <dgm:t>
        <a:bodyPr/>
        <a:lstStyle/>
        <a:p>
          <a:endParaRPr lang="en-US"/>
        </a:p>
      </dgm:t>
    </dgm:pt>
    <dgm:pt modelId="{93CE36B1-8D8E-47F9-BC5F-62E3DA137CA4}" type="pres">
      <dgm:prSet presAssocID="{D5EC240F-3D24-4FFD-817D-3639FFA43878}" presName="parentLin" presStyleCnt="0"/>
      <dgm:spPr/>
      <dgm:t>
        <a:bodyPr/>
        <a:lstStyle/>
        <a:p>
          <a:endParaRPr lang="en-US"/>
        </a:p>
      </dgm:t>
    </dgm:pt>
    <dgm:pt modelId="{7B6B358D-A81A-4046-9707-AC6EA5F37163}" type="pres">
      <dgm:prSet presAssocID="{D5EC240F-3D24-4FFD-817D-3639FFA43878}" presName="parentLeftMargin" presStyleLbl="node1" presStyleIdx="0" presStyleCnt="4"/>
      <dgm:spPr/>
      <dgm:t>
        <a:bodyPr/>
        <a:lstStyle/>
        <a:p>
          <a:endParaRPr lang="en-US"/>
        </a:p>
      </dgm:t>
    </dgm:pt>
    <dgm:pt modelId="{56D6FDC3-3587-43AC-94EB-7D78178F16F8}" type="pres">
      <dgm:prSet presAssocID="{D5EC240F-3D24-4FFD-817D-3639FFA43878}" presName="parentText" presStyleLbl="node1" presStyleIdx="0" presStyleCnt="4">
        <dgm:presLayoutVars>
          <dgm:chMax val="0"/>
          <dgm:bulletEnabled val="1"/>
        </dgm:presLayoutVars>
      </dgm:prSet>
      <dgm:spPr/>
      <dgm:t>
        <a:bodyPr/>
        <a:lstStyle/>
        <a:p>
          <a:endParaRPr lang="en-US"/>
        </a:p>
      </dgm:t>
    </dgm:pt>
    <dgm:pt modelId="{D46725BF-354C-4C5C-A549-0F9B484BBE61}" type="pres">
      <dgm:prSet presAssocID="{D5EC240F-3D24-4FFD-817D-3639FFA43878}" presName="negativeSpace" presStyleCnt="0"/>
      <dgm:spPr/>
      <dgm:t>
        <a:bodyPr/>
        <a:lstStyle/>
        <a:p>
          <a:endParaRPr lang="en-US"/>
        </a:p>
      </dgm:t>
    </dgm:pt>
    <dgm:pt modelId="{F1997E12-3518-4B33-855D-D44919AFC2C4}" type="pres">
      <dgm:prSet presAssocID="{D5EC240F-3D24-4FFD-817D-3639FFA43878}" presName="childText" presStyleLbl="conFgAcc1" presStyleIdx="0" presStyleCnt="4">
        <dgm:presLayoutVars>
          <dgm:bulletEnabled val="1"/>
        </dgm:presLayoutVars>
      </dgm:prSet>
      <dgm:spPr/>
      <dgm:t>
        <a:bodyPr/>
        <a:lstStyle/>
        <a:p>
          <a:endParaRPr lang="en-US"/>
        </a:p>
      </dgm:t>
    </dgm:pt>
    <dgm:pt modelId="{CCFF7511-0E0D-4264-9D97-BE59097D92B2}" type="pres">
      <dgm:prSet presAssocID="{C11B0ADF-1924-4E73-9B0F-1F3C5B056B83}" presName="spaceBetweenRectangles" presStyleCnt="0"/>
      <dgm:spPr/>
      <dgm:t>
        <a:bodyPr/>
        <a:lstStyle/>
        <a:p>
          <a:endParaRPr lang="en-US"/>
        </a:p>
      </dgm:t>
    </dgm:pt>
    <dgm:pt modelId="{FA4D66D5-266D-4C18-931D-6A3C79AE0C0E}" type="pres">
      <dgm:prSet presAssocID="{19B7E7D2-7BE4-4908-B10B-19B99C40FA8F}" presName="parentLin" presStyleCnt="0"/>
      <dgm:spPr/>
      <dgm:t>
        <a:bodyPr/>
        <a:lstStyle/>
        <a:p>
          <a:endParaRPr lang="en-US"/>
        </a:p>
      </dgm:t>
    </dgm:pt>
    <dgm:pt modelId="{3B2CBF6C-C3F3-4D1A-8F13-41664079105B}" type="pres">
      <dgm:prSet presAssocID="{19B7E7D2-7BE4-4908-B10B-19B99C40FA8F}" presName="parentLeftMargin" presStyleLbl="node1" presStyleIdx="0" presStyleCnt="4"/>
      <dgm:spPr/>
      <dgm:t>
        <a:bodyPr/>
        <a:lstStyle/>
        <a:p>
          <a:endParaRPr lang="en-US"/>
        </a:p>
      </dgm:t>
    </dgm:pt>
    <dgm:pt modelId="{8AF4E71A-7143-49A5-95C3-44F7DF68B17A}" type="pres">
      <dgm:prSet presAssocID="{19B7E7D2-7BE4-4908-B10B-19B99C40FA8F}" presName="parentText" presStyleLbl="node1" presStyleIdx="1" presStyleCnt="4">
        <dgm:presLayoutVars>
          <dgm:chMax val="0"/>
          <dgm:bulletEnabled val="1"/>
        </dgm:presLayoutVars>
      </dgm:prSet>
      <dgm:spPr/>
      <dgm:t>
        <a:bodyPr/>
        <a:lstStyle/>
        <a:p>
          <a:endParaRPr lang="en-US"/>
        </a:p>
      </dgm:t>
    </dgm:pt>
    <dgm:pt modelId="{24BBBBC8-A5BD-4A1D-AC2E-E0CDCF516454}" type="pres">
      <dgm:prSet presAssocID="{19B7E7D2-7BE4-4908-B10B-19B99C40FA8F}" presName="negativeSpace" presStyleCnt="0"/>
      <dgm:spPr/>
      <dgm:t>
        <a:bodyPr/>
        <a:lstStyle/>
        <a:p>
          <a:endParaRPr lang="en-US"/>
        </a:p>
      </dgm:t>
    </dgm:pt>
    <dgm:pt modelId="{3AC4CDCC-E92E-4141-A463-49FDB79FEF8B}" type="pres">
      <dgm:prSet presAssocID="{19B7E7D2-7BE4-4908-B10B-19B99C40FA8F}" presName="childText" presStyleLbl="conFgAcc1" presStyleIdx="1" presStyleCnt="4">
        <dgm:presLayoutVars>
          <dgm:bulletEnabled val="1"/>
        </dgm:presLayoutVars>
      </dgm:prSet>
      <dgm:spPr/>
      <dgm:t>
        <a:bodyPr/>
        <a:lstStyle/>
        <a:p>
          <a:endParaRPr lang="en-US"/>
        </a:p>
      </dgm:t>
    </dgm:pt>
    <dgm:pt modelId="{AFDCDCE9-E065-4B99-87A9-D8AD9BCE8518}" type="pres">
      <dgm:prSet presAssocID="{B455929E-16F3-4771-93E6-24FAA1905ECF}" presName="spaceBetweenRectangles" presStyleCnt="0"/>
      <dgm:spPr/>
      <dgm:t>
        <a:bodyPr/>
        <a:lstStyle/>
        <a:p>
          <a:endParaRPr lang="en-US"/>
        </a:p>
      </dgm:t>
    </dgm:pt>
    <dgm:pt modelId="{BC56CADB-7617-4A10-B6E1-5FC2FA11811E}" type="pres">
      <dgm:prSet presAssocID="{13DEDBD3-3904-4B4B-9CD4-87560AC29E2D}" presName="parentLin" presStyleCnt="0"/>
      <dgm:spPr/>
      <dgm:t>
        <a:bodyPr/>
        <a:lstStyle/>
        <a:p>
          <a:endParaRPr lang="en-US"/>
        </a:p>
      </dgm:t>
    </dgm:pt>
    <dgm:pt modelId="{4DA9DB14-6AE4-45F8-A892-4A0D2211C107}" type="pres">
      <dgm:prSet presAssocID="{13DEDBD3-3904-4B4B-9CD4-87560AC29E2D}" presName="parentLeftMargin" presStyleLbl="node1" presStyleIdx="1" presStyleCnt="4"/>
      <dgm:spPr/>
      <dgm:t>
        <a:bodyPr/>
        <a:lstStyle/>
        <a:p>
          <a:endParaRPr lang="en-US"/>
        </a:p>
      </dgm:t>
    </dgm:pt>
    <dgm:pt modelId="{C863C330-C5BF-4B31-B775-A485F40EE36F}" type="pres">
      <dgm:prSet presAssocID="{13DEDBD3-3904-4B4B-9CD4-87560AC29E2D}" presName="parentText" presStyleLbl="node1" presStyleIdx="2" presStyleCnt="4">
        <dgm:presLayoutVars>
          <dgm:chMax val="0"/>
          <dgm:bulletEnabled val="1"/>
        </dgm:presLayoutVars>
      </dgm:prSet>
      <dgm:spPr/>
      <dgm:t>
        <a:bodyPr/>
        <a:lstStyle/>
        <a:p>
          <a:endParaRPr lang="en-US"/>
        </a:p>
      </dgm:t>
    </dgm:pt>
    <dgm:pt modelId="{4A48C49E-8843-4BA7-8F5B-1659582B75D5}" type="pres">
      <dgm:prSet presAssocID="{13DEDBD3-3904-4B4B-9CD4-87560AC29E2D}" presName="negativeSpace" presStyleCnt="0"/>
      <dgm:spPr/>
      <dgm:t>
        <a:bodyPr/>
        <a:lstStyle/>
        <a:p>
          <a:endParaRPr lang="en-US"/>
        </a:p>
      </dgm:t>
    </dgm:pt>
    <dgm:pt modelId="{C809B187-64BE-49E0-B07F-645D829482DE}" type="pres">
      <dgm:prSet presAssocID="{13DEDBD3-3904-4B4B-9CD4-87560AC29E2D}" presName="childText" presStyleLbl="conFgAcc1" presStyleIdx="2" presStyleCnt="4">
        <dgm:presLayoutVars>
          <dgm:bulletEnabled val="1"/>
        </dgm:presLayoutVars>
      </dgm:prSet>
      <dgm:spPr/>
      <dgm:t>
        <a:bodyPr/>
        <a:lstStyle/>
        <a:p>
          <a:endParaRPr lang="en-US"/>
        </a:p>
      </dgm:t>
    </dgm:pt>
    <dgm:pt modelId="{1B21FD1E-FFC5-40B1-81BE-551D42BEC2DD}" type="pres">
      <dgm:prSet presAssocID="{48F13432-895F-40AC-95B0-31F12F94A589}" presName="spaceBetweenRectangles" presStyleCnt="0"/>
      <dgm:spPr/>
      <dgm:t>
        <a:bodyPr/>
        <a:lstStyle/>
        <a:p>
          <a:endParaRPr lang="en-US"/>
        </a:p>
      </dgm:t>
    </dgm:pt>
    <dgm:pt modelId="{04B29F90-6E11-4EA9-80D5-41DD2906267B}" type="pres">
      <dgm:prSet presAssocID="{4D5D1874-FEC3-4D41-B3C9-5D92648CCD3D}" presName="parentLin" presStyleCnt="0"/>
      <dgm:spPr/>
      <dgm:t>
        <a:bodyPr/>
        <a:lstStyle/>
        <a:p>
          <a:endParaRPr lang="en-US"/>
        </a:p>
      </dgm:t>
    </dgm:pt>
    <dgm:pt modelId="{FEFC2965-288C-4543-ADB4-B07AFF8B1778}" type="pres">
      <dgm:prSet presAssocID="{4D5D1874-FEC3-4D41-B3C9-5D92648CCD3D}" presName="parentLeftMargin" presStyleLbl="node1" presStyleIdx="2" presStyleCnt="4"/>
      <dgm:spPr/>
      <dgm:t>
        <a:bodyPr/>
        <a:lstStyle/>
        <a:p>
          <a:endParaRPr lang="en-US"/>
        </a:p>
      </dgm:t>
    </dgm:pt>
    <dgm:pt modelId="{CDF24F9C-401B-4D01-A8CC-9530C89AA220}" type="pres">
      <dgm:prSet presAssocID="{4D5D1874-FEC3-4D41-B3C9-5D92648CCD3D}" presName="parentText" presStyleLbl="node1" presStyleIdx="3" presStyleCnt="4">
        <dgm:presLayoutVars>
          <dgm:chMax val="0"/>
          <dgm:bulletEnabled val="1"/>
        </dgm:presLayoutVars>
      </dgm:prSet>
      <dgm:spPr/>
      <dgm:t>
        <a:bodyPr/>
        <a:lstStyle/>
        <a:p>
          <a:endParaRPr lang="en-US"/>
        </a:p>
      </dgm:t>
    </dgm:pt>
    <dgm:pt modelId="{51B8CB14-0434-47EA-9579-FF7653561515}" type="pres">
      <dgm:prSet presAssocID="{4D5D1874-FEC3-4D41-B3C9-5D92648CCD3D}" presName="negativeSpace" presStyleCnt="0"/>
      <dgm:spPr/>
      <dgm:t>
        <a:bodyPr/>
        <a:lstStyle/>
        <a:p>
          <a:endParaRPr lang="en-US"/>
        </a:p>
      </dgm:t>
    </dgm:pt>
    <dgm:pt modelId="{A0015E5D-F527-4E12-8CB5-A19B69390247}" type="pres">
      <dgm:prSet presAssocID="{4D5D1874-FEC3-4D41-B3C9-5D92648CCD3D}" presName="childText" presStyleLbl="conFgAcc1" presStyleIdx="3" presStyleCnt="4">
        <dgm:presLayoutVars>
          <dgm:bulletEnabled val="1"/>
        </dgm:presLayoutVars>
      </dgm:prSet>
      <dgm:spPr/>
      <dgm:t>
        <a:bodyPr/>
        <a:lstStyle/>
        <a:p>
          <a:endParaRPr lang="en-US"/>
        </a:p>
      </dgm:t>
    </dgm:pt>
  </dgm:ptLst>
  <dgm:cxnLst>
    <dgm:cxn modelId="{7ABB2C7F-4338-49BD-850C-ACD6D229DA74}" srcId="{D72F1185-5A83-4262-8410-AAB7A841A1A0}" destId="{D5EC240F-3D24-4FFD-817D-3639FFA43878}" srcOrd="0" destOrd="0" parTransId="{D25D0AB6-3799-450C-A872-E7FAAD9D0258}" sibTransId="{C11B0ADF-1924-4E73-9B0F-1F3C5B056B83}"/>
    <dgm:cxn modelId="{FD836575-4562-4719-B831-60AF228EE43F}" srcId="{D72F1185-5A83-4262-8410-AAB7A841A1A0}" destId="{19B7E7D2-7BE4-4908-B10B-19B99C40FA8F}" srcOrd="1" destOrd="0" parTransId="{34C77963-E3B7-4094-92A1-6A6B8F246417}" sibTransId="{B455929E-16F3-4771-93E6-24FAA1905ECF}"/>
    <dgm:cxn modelId="{4995B0FF-243B-46F0-B678-AF28725AFD1D}" type="presOf" srcId="{D5EC240F-3D24-4FFD-817D-3639FFA43878}" destId="{56D6FDC3-3587-43AC-94EB-7D78178F16F8}" srcOrd="1" destOrd="0" presId="urn:microsoft.com/office/officeart/2005/8/layout/list1"/>
    <dgm:cxn modelId="{1BAE4E2A-0C4D-4545-9700-1BBD8A6DEF34}" type="presOf" srcId="{C74F83F6-050B-43FB-ACAC-6D1F90AE16A6}" destId="{3AC4CDCC-E92E-4141-A463-49FDB79FEF8B}" srcOrd="0" destOrd="0" presId="urn:microsoft.com/office/officeart/2005/8/layout/list1"/>
    <dgm:cxn modelId="{D8EECBCB-98FC-45DE-B3E3-0BE88D6ABAA7}" type="presOf" srcId="{D5EC240F-3D24-4FFD-817D-3639FFA43878}" destId="{7B6B358D-A81A-4046-9707-AC6EA5F37163}" srcOrd="0" destOrd="0" presId="urn:microsoft.com/office/officeart/2005/8/layout/list1"/>
    <dgm:cxn modelId="{8839155A-0F5A-40F0-AF53-A89601D31A51}" type="presOf" srcId="{D72F1185-5A83-4262-8410-AAB7A841A1A0}" destId="{28344161-4B6E-4D9A-9669-DD165C6A72CB}" srcOrd="0" destOrd="0" presId="urn:microsoft.com/office/officeart/2005/8/layout/list1"/>
    <dgm:cxn modelId="{AFA668FB-A76F-40AB-9785-8A70002C4A32}" type="presOf" srcId="{4D5D1874-FEC3-4D41-B3C9-5D92648CCD3D}" destId="{FEFC2965-288C-4543-ADB4-B07AFF8B1778}" srcOrd="0" destOrd="0" presId="urn:microsoft.com/office/officeart/2005/8/layout/list1"/>
    <dgm:cxn modelId="{8E887089-78BB-40B5-A88F-BDE2FA730ADD}" type="presOf" srcId="{19B7E7D2-7BE4-4908-B10B-19B99C40FA8F}" destId="{8AF4E71A-7143-49A5-95C3-44F7DF68B17A}" srcOrd="1" destOrd="0" presId="urn:microsoft.com/office/officeart/2005/8/layout/list1"/>
    <dgm:cxn modelId="{B40ED6E9-8F5B-4120-AB2F-3467310B3A45}" type="presOf" srcId="{13DEDBD3-3904-4B4B-9CD4-87560AC29E2D}" destId="{4DA9DB14-6AE4-45F8-A892-4A0D2211C107}" srcOrd="0" destOrd="0" presId="urn:microsoft.com/office/officeart/2005/8/layout/list1"/>
    <dgm:cxn modelId="{91822676-4FD0-4669-AD2F-3081EF9CFFFB}" srcId="{19B7E7D2-7BE4-4908-B10B-19B99C40FA8F}" destId="{C74F83F6-050B-43FB-ACAC-6D1F90AE16A6}" srcOrd="0" destOrd="0" parTransId="{BCC54592-C882-4250-8205-57A453195AAF}" sibTransId="{9010CF2E-11BD-40BD-B699-56902B868475}"/>
    <dgm:cxn modelId="{73871327-9ACC-4BD7-A6C5-61965F5EC925}" srcId="{D72F1185-5A83-4262-8410-AAB7A841A1A0}" destId="{4D5D1874-FEC3-4D41-B3C9-5D92648CCD3D}" srcOrd="3" destOrd="0" parTransId="{8E8128A5-7E63-46CA-8744-06991193D171}" sibTransId="{AB450CF9-537C-4C7B-B24A-9C7F3AE3BAE0}"/>
    <dgm:cxn modelId="{BCE72C36-4854-4701-9AF5-91E1BD09347F}" srcId="{D72F1185-5A83-4262-8410-AAB7A841A1A0}" destId="{13DEDBD3-3904-4B4B-9CD4-87560AC29E2D}" srcOrd="2" destOrd="0" parTransId="{64E271C0-9DB0-4F7F-BD27-0DDACD55918A}" sibTransId="{48F13432-895F-40AC-95B0-31F12F94A589}"/>
    <dgm:cxn modelId="{46093931-0D7D-46E7-AF72-9785D765C9F9}" type="presOf" srcId="{13DEDBD3-3904-4B4B-9CD4-87560AC29E2D}" destId="{C863C330-C5BF-4B31-B775-A485F40EE36F}" srcOrd="1" destOrd="0" presId="urn:microsoft.com/office/officeart/2005/8/layout/list1"/>
    <dgm:cxn modelId="{607C27FA-BA87-4E86-82C1-7AD9D905A542}" srcId="{D5EC240F-3D24-4FFD-817D-3639FFA43878}" destId="{34D736BD-7046-4436-91D2-DE92C2B6529F}" srcOrd="0" destOrd="0" parTransId="{C2547891-92E6-4078-AF40-E41D855EF426}" sibTransId="{BE56C9D8-FC8F-45C8-BC07-43317A2F995E}"/>
    <dgm:cxn modelId="{EDB0F4D7-B668-49FF-9560-45EFABEBCC13}" type="presOf" srcId="{19B7E7D2-7BE4-4908-B10B-19B99C40FA8F}" destId="{3B2CBF6C-C3F3-4D1A-8F13-41664079105B}" srcOrd="0" destOrd="0" presId="urn:microsoft.com/office/officeart/2005/8/layout/list1"/>
    <dgm:cxn modelId="{60E6E6AC-6369-4717-8BFD-8DF3C9418000}" type="presOf" srcId="{34D736BD-7046-4436-91D2-DE92C2B6529F}" destId="{F1997E12-3518-4B33-855D-D44919AFC2C4}" srcOrd="0" destOrd="0" presId="urn:microsoft.com/office/officeart/2005/8/layout/list1"/>
    <dgm:cxn modelId="{BC60FD06-71A9-4601-9CC1-BF83112DAF89}" type="presOf" srcId="{4D5D1874-FEC3-4D41-B3C9-5D92648CCD3D}" destId="{CDF24F9C-401B-4D01-A8CC-9530C89AA220}" srcOrd="1" destOrd="0" presId="urn:microsoft.com/office/officeart/2005/8/layout/list1"/>
    <dgm:cxn modelId="{8022121A-C169-4151-8B2E-64EB0AB8624D}" type="presParOf" srcId="{28344161-4B6E-4D9A-9669-DD165C6A72CB}" destId="{93CE36B1-8D8E-47F9-BC5F-62E3DA137CA4}" srcOrd="0" destOrd="0" presId="urn:microsoft.com/office/officeart/2005/8/layout/list1"/>
    <dgm:cxn modelId="{DCCB8B4B-6816-4D42-B2D1-3EE658F3BCE4}" type="presParOf" srcId="{93CE36B1-8D8E-47F9-BC5F-62E3DA137CA4}" destId="{7B6B358D-A81A-4046-9707-AC6EA5F37163}" srcOrd="0" destOrd="0" presId="urn:microsoft.com/office/officeart/2005/8/layout/list1"/>
    <dgm:cxn modelId="{9240563D-BA1F-4E06-AF73-4796A8029D5C}" type="presParOf" srcId="{93CE36B1-8D8E-47F9-BC5F-62E3DA137CA4}" destId="{56D6FDC3-3587-43AC-94EB-7D78178F16F8}" srcOrd="1" destOrd="0" presId="urn:microsoft.com/office/officeart/2005/8/layout/list1"/>
    <dgm:cxn modelId="{382F19C7-3093-491E-A148-A79EFB58C388}" type="presParOf" srcId="{28344161-4B6E-4D9A-9669-DD165C6A72CB}" destId="{D46725BF-354C-4C5C-A549-0F9B484BBE61}" srcOrd="1" destOrd="0" presId="urn:microsoft.com/office/officeart/2005/8/layout/list1"/>
    <dgm:cxn modelId="{45A48955-A2E4-4E9A-9125-237C94CE5F19}" type="presParOf" srcId="{28344161-4B6E-4D9A-9669-DD165C6A72CB}" destId="{F1997E12-3518-4B33-855D-D44919AFC2C4}" srcOrd="2" destOrd="0" presId="urn:microsoft.com/office/officeart/2005/8/layout/list1"/>
    <dgm:cxn modelId="{26C25812-F768-4DE3-9BA8-71D18F0372B4}" type="presParOf" srcId="{28344161-4B6E-4D9A-9669-DD165C6A72CB}" destId="{CCFF7511-0E0D-4264-9D97-BE59097D92B2}" srcOrd="3" destOrd="0" presId="urn:microsoft.com/office/officeart/2005/8/layout/list1"/>
    <dgm:cxn modelId="{A4628CE6-6AE1-43F0-ADC6-C29E63F3766B}" type="presParOf" srcId="{28344161-4B6E-4D9A-9669-DD165C6A72CB}" destId="{FA4D66D5-266D-4C18-931D-6A3C79AE0C0E}" srcOrd="4" destOrd="0" presId="urn:microsoft.com/office/officeart/2005/8/layout/list1"/>
    <dgm:cxn modelId="{0513477C-3F62-4A26-B583-5F06F1A24E0F}" type="presParOf" srcId="{FA4D66D5-266D-4C18-931D-6A3C79AE0C0E}" destId="{3B2CBF6C-C3F3-4D1A-8F13-41664079105B}" srcOrd="0" destOrd="0" presId="urn:microsoft.com/office/officeart/2005/8/layout/list1"/>
    <dgm:cxn modelId="{1A6F9E9B-1E9A-45BE-B82F-54FE493F2E4A}" type="presParOf" srcId="{FA4D66D5-266D-4C18-931D-6A3C79AE0C0E}" destId="{8AF4E71A-7143-49A5-95C3-44F7DF68B17A}" srcOrd="1" destOrd="0" presId="urn:microsoft.com/office/officeart/2005/8/layout/list1"/>
    <dgm:cxn modelId="{D40F869B-C300-44F0-821A-FAA476A926C5}" type="presParOf" srcId="{28344161-4B6E-4D9A-9669-DD165C6A72CB}" destId="{24BBBBC8-A5BD-4A1D-AC2E-E0CDCF516454}" srcOrd="5" destOrd="0" presId="urn:microsoft.com/office/officeart/2005/8/layout/list1"/>
    <dgm:cxn modelId="{63E2D221-970B-41FB-B94F-30BA8F6F6850}" type="presParOf" srcId="{28344161-4B6E-4D9A-9669-DD165C6A72CB}" destId="{3AC4CDCC-E92E-4141-A463-49FDB79FEF8B}" srcOrd="6" destOrd="0" presId="urn:microsoft.com/office/officeart/2005/8/layout/list1"/>
    <dgm:cxn modelId="{4C1EC9E9-D878-40A3-A49E-E4953E65524C}" type="presParOf" srcId="{28344161-4B6E-4D9A-9669-DD165C6A72CB}" destId="{AFDCDCE9-E065-4B99-87A9-D8AD9BCE8518}" srcOrd="7" destOrd="0" presId="urn:microsoft.com/office/officeart/2005/8/layout/list1"/>
    <dgm:cxn modelId="{B4268262-6FA4-4E07-BD89-AB7C4E1F3F69}" type="presParOf" srcId="{28344161-4B6E-4D9A-9669-DD165C6A72CB}" destId="{BC56CADB-7617-4A10-B6E1-5FC2FA11811E}" srcOrd="8" destOrd="0" presId="urn:microsoft.com/office/officeart/2005/8/layout/list1"/>
    <dgm:cxn modelId="{228B7DED-9A99-439B-867D-098BFAFD2254}" type="presParOf" srcId="{BC56CADB-7617-4A10-B6E1-5FC2FA11811E}" destId="{4DA9DB14-6AE4-45F8-A892-4A0D2211C107}" srcOrd="0" destOrd="0" presId="urn:microsoft.com/office/officeart/2005/8/layout/list1"/>
    <dgm:cxn modelId="{05DB5D67-6E2B-47AF-9971-867759B83099}" type="presParOf" srcId="{BC56CADB-7617-4A10-B6E1-5FC2FA11811E}" destId="{C863C330-C5BF-4B31-B775-A485F40EE36F}" srcOrd="1" destOrd="0" presId="urn:microsoft.com/office/officeart/2005/8/layout/list1"/>
    <dgm:cxn modelId="{AFC7920D-0508-459F-9347-6AA5A169D756}" type="presParOf" srcId="{28344161-4B6E-4D9A-9669-DD165C6A72CB}" destId="{4A48C49E-8843-4BA7-8F5B-1659582B75D5}" srcOrd="9" destOrd="0" presId="urn:microsoft.com/office/officeart/2005/8/layout/list1"/>
    <dgm:cxn modelId="{C89BCB78-8BAE-430F-9DE0-652F7FC10255}" type="presParOf" srcId="{28344161-4B6E-4D9A-9669-DD165C6A72CB}" destId="{C809B187-64BE-49E0-B07F-645D829482DE}" srcOrd="10" destOrd="0" presId="urn:microsoft.com/office/officeart/2005/8/layout/list1"/>
    <dgm:cxn modelId="{B28F8D86-0497-4AF8-A9C3-D834F3768129}" type="presParOf" srcId="{28344161-4B6E-4D9A-9669-DD165C6A72CB}" destId="{1B21FD1E-FFC5-40B1-81BE-551D42BEC2DD}" srcOrd="11" destOrd="0" presId="urn:microsoft.com/office/officeart/2005/8/layout/list1"/>
    <dgm:cxn modelId="{6F47DFA6-D47C-4E20-8668-C7BCD77872E5}" type="presParOf" srcId="{28344161-4B6E-4D9A-9669-DD165C6A72CB}" destId="{04B29F90-6E11-4EA9-80D5-41DD2906267B}" srcOrd="12" destOrd="0" presId="urn:microsoft.com/office/officeart/2005/8/layout/list1"/>
    <dgm:cxn modelId="{6C2B4AB3-514E-4D96-AD44-31FFBF8F013E}" type="presParOf" srcId="{04B29F90-6E11-4EA9-80D5-41DD2906267B}" destId="{FEFC2965-288C-4543-ADB4-B07AFF8B1778}" srcOrd="0" destOrd="0" presId="urn:microsoft.com/office/officeart/2005/8/layout/list1"/>
    <dgm:cxn modelId="{BF2F246F-C6FD-4E0A-8AC5-E757518792C9}" type="presParOf" srcId="{04B29F90-6E11-4EA9-80D5-41DD2906267B}" destId="{CDF24F9C-401B-4D01-A8CC-9530C89AA220}" srcOrd="1" destOrd="0" presId="urn:microsoft.com/office/officeart/2005/8/layout/list1"/>
    <dgm:cxn modelId="{071F100C-8A2E-4DED-AED0-0BF5D05814AD}" type="presParOf" srcId="{28344161-4B6E-4D9A-9669-DD165C6A72CB}" destId="{51B8CB14-0434-47EA-9579-FF7653561515}" srcOrd="13" destOrd="0" presId="urn:microsoft.com/office/officeart/2005/8/layout/list1"/>
    <dgm:cxn modelId="{DF298EC3-2424-424A-A353-8B7DFA7F1E95}" type="presParOf" srcId="{28344161-4B6E-4D9A-9669-DD165C6A72CB}" destId="{A0015E5D-F527-4E12-8CB5-A19B6939024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2F1185-5A83-4262-8410-AAB7A841A1A0}" type="doc">
      <dgm:prSet loTypeId="urn:microsoft.com/office/officeart/2005/8/layout/list1" loCatId="list" qsTypeId="urn:microsoft.com/office/officeart/2005/8/quickstyle/simple1" qsCatId="simple" csTypeId="urn:microsoft.com/office/officeart/2005/8/colors/colorful1#3" csCatId="colorful" phldr="1"/>
      <dgm:spPr/>
      <dgm:t>
        <a:bodyPr/>
        <a:lstStyle/>
        <a:p>
          <a:endParaRPr lang="en-US"/>
        </a:p>
      </dgm:t>
    </dgm:pt>
    <dgm:pt modelId="{D5EC240F-3D24-4FFD-817D-3639FFA43878}">
      <dgm:prSet phldrT="[Text]"/>
      <dgm:spPr/>
      <dgm:t>
        <a:bodyPr/>
        <a:lstStyle/>
        <a:p>
          <a:r>
            <a:rPr lang="en-US" dirty="0" smtClean="0"/>
            <a:t>Check 1: Is this factor outside the school or teacher’s influence?</a:t>
          </a:r>
          <a:endParaRPr lang="en-US" dirty="0"/>
        </a:p>
      </dgm:t>
    </dgm:pt>
    <dgm:pt modelId="{D25D0AB6-3799-450C-A872-E7FAAD9D0258}" type="parTrans" cxnId="{7ABB2C7F-4338-49BD-850C-ACD6D229DA74}">
      <dgm:prSet/>
      <dgm:spPr/>
      <dgm:t>
        <a:bodyPr/>
        <a:lstStyle/>
        <a:p>
          <a:endParaRPr lang="en-US"/>
        </a:p>
      </dgm:t>
    </dgm:pt>
    <dgm:pt modelId="{C11B0ADF-1924-4E73-9B0F-1F3C5B056B83}" type="sibTrans" cxnId="{7ABB2C7F-4338-49BD-850C-ACD6D229DA74}">
      <dgm:prSet/>
      <dgm:spPr/>
      <dgm:t>
        <a:bodyPr/>
        <a:lstStyle/>
        <a:p>
          <a:endParaRPr lang="en-US"/>
        </a:p>
      </dgm:t>
    </dgm:pt>
    <dgm:pt modelId="{19B7E7D2-7BE4-4908-B10B-19B99C40FA8F}">
      <dgm:prSet phldrT="[Text]"/>
      <dgm:spPr/>
      <dgm:t>
        <a:bodyPr/>
        <a:lstStyle/>
        <a:p>
          <a:r>
            <a:rPr lang="en-US" dirty="0" smtClean="0"/>
            <a:t>Check 2: Do we have reliable data?</a:t>
          </a:r>
          <a:endParaRPr lang="en-US" dirty="0"/>
        </a:p>
      </dgm:t>
    </dgm:pt>
    <dgm:pt modelId="{34C77963-E3B7-4094-92A1-6A6B8F246417}" type="parTrans" cxnId="{FD836575-4562-4719-B831-60AF228EE43F}">
      <dgm:prSet/>
      <dgm:spPr/>
      <dgm:t>
        <a:bodyPr/>
        <a:lstStyle/>
        <a:p>
          <a:endParaRPr lang="en-US"/>
        </a:p>
      </dgm:t>
    </dgm:pt>
    <dgm:pt modelId="{B455929E-16F3-4771-93E6-24FAA1905ECF}" type="sibTrans" cxnId="{FD836575-4562-4719-B831-60AF228EE43F}">
      <dgm:prSet/>
      <dgm:spPr/>
      <dgm:t>
        <a:bodyPr/>
        <a:lstStyle/>
        <a:p>
          <a:endParaRPr lang="en-US"/>
        </a:p>
      </dgm:t>
    </dgm:pt>
    <dgm:pt modelId="{13DEDBD3-3904-4B4B-9CD4-87560AC29E2D}">
      <dgm:prSet phldrT="[Text]"/>
      <dgm:spPr/>
      <dgm:t>
        <a:bodyPr/>
        <a:lstStyle/>
        <a:p>
          <a:r>
            <a:rPr lang="en-US" dirty="0" smtClean="0"/>
            <a:t>Check 3: If not, can we pick up the effect by proxy?</a:t>
          </a:r>
          <a:endParaRPr lang="en-US" dirty="0"/>
        </a:p>
      </dgm:t>
    </dgm:pt>
    <dgm:pt modelId="{64E271C0-9DB0-4F7F-BD27-0DDACD55918A}" type="parTrans" cxnId="{BCE72C36-4854-4701-9AF5-91E1BD09347F}">
      <dgm:prSet/>
      <dgm:spPr/>
      <dgm:t>
        <a:bodyPr/>
        <a:lstStyle/>
        <a:p>
          <a:endParaRPr lang="en-US"/>
        </a:p>
      </dgm:t>
    </dgm:pt>
    <dgm:pt modelId="{48F13432-895F-40AC-95B0-31F12F94A589}" type="sibTrans" cxnId="{BCE72C36-4854-4701-9AF5-91E1BD09347F}">
      <dgm:prSet/>
      <dgm:spPr/>
      <dgm:t>
        <a:bodyPr/>
        <a:lstStyle/>
        <a:p>
          <a:endParaRPr lang="en-US"/>
        </a:p>
      </dgm:t>
    </dgm:pt>
    <dgm:pt modelId="{4D5D1874-FEC3-4D41-B3C9-5D92648CCD3D}">
      <dgm:prSet phldrT="[Text]"/>
      <dgm:spPr/>
      <dgm:t>
        <a:bodyPr/>
        <a:lstStyle/>
        <a:p>
          <a:r>
            <a:rPr lang="en-US" dirty="0" smtClean="0"/>
            <a:t>Check 4: Does it increase the predictive power of the model?</a:t>
          </a:r>
          <a:endParaRPr lang="en-US" dirty="0"/>
        </a:p>
      </dgm:t>
    </dgm:pt>
    <dgm:pt modelId="{8E8128A5-7E63-46CA-8744-06991193D171}" type="parTrans" cxnId="{73871327-9ACC-4BD7-A6C5-61965F5EC925}">
      <dgm:prSet/>
      <dgm:spPr/>
      <dgm:t>
        <a:bodyPr/>
        <a:lstStyle/>
        <a:p>
          <a:endParaRPr lang="en-US"/>
        </a:p>
      </dgm:t>
    </dgm:pt>
    <dgm:pt modelId="{AB450CF9-537C-4C7B-B24A-9C7F3AE3BAE0}" type="sibTrans" cxnId="{73871327-9ACC-4BD7-A6C5-61965F5EC925}">
      <dgm:prSet/>
      <dgm:spPr/>
      <dgm:t>
        <a:bodyPr/>
        <a:lstStyle/>
        <a:p>
          <a:endParaRPr lang="en-US"/>
        </a:p>
      </dgm:t>
    </dgm:pt>
    <dgm:pt modelId="{34D736BD-7046-4436-91D2-DE92C2B6529F}">
      <dgm:prSet/>
      <dgm:spPr/>
      <dgm:t>
        <a:bodyPr/>
        <a:lstStyle/>
        <a:p>
          <a:endParaRPr lang="en-US" dirty="0"/>
        </a:p>
      </dgm:t>
    </dgm:pt>
    <dgm:pt modelId="{C2547891-92E6-4078-AF40-E41D855EF426}" type="parTrans" cxnId="{607C27FA-BA87-4E86-82C1-7AD9D905A542}">
      <dgm:prSet/>
      <dgm:spPr/>
      <dgm:t>
        <a:bodyPr/>
        <a:lstStyle/>
        <a:p>
          <a:endParaRPr lang="en-US"/>
        </a:p>
      </dgm:t>
    </dgm:pt>
    <dgm:pt modelId="{BE56C9D8-FC8F-45C8-BC07-43317A2F995E}" type="sibTrans" cxnId="{607C27FA-BA87-4E86-82C1-7AD9D905A542}">
      <dgm:prSet/>
      <dgm:spPr/>
      <dgm:t>
        <a:bodyPr/>
        <a:lstStyle/>
        <a:p>
          <a:endParaRPr lang="en-US"/>
        </a:p>
      </dgm:t>
    </dgm:pt>
    <dgm:pt modelId="{C74F83F6-050B-43FB-ACAC-6D1F90AE16A6}">
      <dgm:prSet/>
      <dgm:spPr/>
      <dgm:t>
        <a:bodyPr/>
        <a:lstStyle/>
        <a:p>
          <a:endParaRPr lang="en-US" dirty="0"/>
        </a:p>
      </dgm:t>
    </dgm:pt>
    <dgm:pt modelId="{BCC54592-C882-4250-8205-57A453195AAF}" type="parTrans" cxnId="{91822676-4FD0-4669-AD2F-3081EF9CFFFB}">
      <dgm:prSet/>
      <dgm:spPr/>
      <dgm:t>
        <a:bodyPr/>
        <a:lstStyle/>
        <a:p>
          <a:endParaRPr lang="en-US"/>
        </a:p>
      </dgm:t>
    </dgm:pt>
    <dgm:pt modelId="{9010CF2E-11BD-40BD-B699-56902B868475}" type="sibTrans" cxnId="{91822676-4FD0-4669-AD2F-3081EF9CFFFB}">
      <dgm:prSet/>
      <dgm:spPr/>
      <dgm:t>
        <a:bodyPr/>
        <a:lstStyle/>
        <a:p>
          <a:endParaRPr lang="en-US"/>
        </a:p>
      </dgm:t>
    </dgm:pt>
    <dgm:pt modelId="{28344161-4B6E-4D9A-9669-DD165C6A72CB}" type="pres">
      <dgm:prSet presAssocID="{D72F1185-5A83-4262-8410-AAB7A841A1A0}" presName="linear" presStyleCnt="0">
        <dgm:presLayoutVars>
          <dgm:dir/>
          <dgm:animLvl val="lvl"/>
          <dgm:resizeHandles val="exact"/>
        </dgm:presLayoutVars>
      </dgm:prSet>
      <dgm:spPr/>
      <dgm:t>
        <a:bodyPr/>
        <a:lstStyle/>
        <a:p>
          <a:endParaRPr lang="en-US"/>
        </a:p>
      </dgm:t>
    </dgm:pt>
    <dgm:pt modelId="{93CE36B1-8D8E-47F9-BC5F-62E3DA137CA4}" type="pres">
      <dgm:prSet presAssocID="{D5EC240F-3D24-4FFD-817D-3639FFA43878}" presName="parentLin" presStyleCnt="0"/>
      <dgm:spPr/>
      <dgm:t>
        <a:bodyPr/>
        <a:lstStyle/>
        <a:p>
          <a:endParaRPr lang="en-US"/>
        </a:p>
      </dgm:t>
    </dgm:pt>
    <dgm:pt modelId="{7B6B358D-A81A-4046-9707-AC6EA5F37163}" type="pres">
      <dgm:prSet presAssocID="{D5EC240F-3D24-4FFD-817D-3639FFA43878}" presName="parentLeftMargin" presStyleLbl="node1" presStyleIdx="0" presStyleCnt="4"/>
      <dgm:spPr/>
      <dgm:t>
        <a:bodyPr/>
        <a:lstStyle/>
        <a:p>
          <a:endParaRPr lang="en-US"/>
        </a:p>
      </dgm:t>
    </dgm:pt>
    <dgm:pt modelId="{56D6FDC3-3587-43AC-94EB-7D78178F16F8}" type="pres">
      <dgm:prSet presAssocID="{D5EC240F-3D24-4FFD-817D-3639FFA43878}" presName="parentText" presStyleLbl="node1" presStyleIdx="0" presStyleCnt="4">
        <dgm:presLayoutVars>
          <dgm:chMax val="0"/>
          <dgm:bulletEnabled val="1"/>
        </dgm:presLayoutVars>
      </dgm:prSet>
      <dgm:spPr/>
      <dgm:t>
        <a:bodyPr/>
        <a:lstStyle/>
        <a:p>
          <a:endParaRPr lang="en-US"/>
        </a:p>
      </dgm:t>
    </dgm:pt>
    <dgm:pt modelId="{D46725BF-354C-4C5C-A549-0F9B484BBE61}" type="pres">
      <dgm:prSet presAssocID="{D5EC240F-3D24-4FFD-817D-3639FFA43878}" presName="negativeSpace" presStyleCnt="0"/>
      <dgm:spPr/>
      <dgm:t>
        <a:bodyPr/>
        <a:lstStyle/>
        <a:p>
          <a:endParaRPr lang="en-US"/>
        </a:p>
      </dgm:t>
    </dgm:pt>
    <dgm:pt modelId="{F1997E12-3518-4B33-855D-D44919AFC2C4}" type="pres">
      <dgm:prSet presAssocID="{D5EC240F-3D24-4FFD-817D-3639FFA43878}" presName="childText" presStyleLbl="conFgAcc1" presStyleIdx="0" presStyleCnt="4">
        <dgm:presLayoutVars>
          <dgm:bulletEnabled val="1"/>
        </dgm:presLayoutVars>
      </dgm:prSet>
      <dgm:spPr/>
      <dgm:t>
        <a:bodyPr/>
        <a:lstStyle/>
        <a:p>
          <a:endParaRPr lang="en-US"/>
        </a:p>
      </dgm:t>
    </dgm:pt>
    <dgm:pt modelId="{CCFF7511-0E0D-4264-9D97-BE59097D92B2}" type="pres">
      <dgm:prSet presAssocID="{C11B0ADF-1924-4E73-9B0F-1F3C5B056B83}" presName="spaceBetweenRectangles" presStyleCnt="0"/>
      <dgm:spPr/>
      <dgm:t>
        <a:bodyPr/>
        <a:lstStyle/>
        <a:p>
          <a:endParaRPr lang="en-US"/>
        </a:p>
      </dgm:t>
    </dgm:pt>
    <dgm:pt modelId="{FA4D66D5-266D-4C18-931D-6A3C79AE0C0E}" type="pres">
      <dgm:prSet presAssocID="{19B7E7D2-7BE4-4908-B10B-19B99C40FA8F}" presName="parentLin" presStyleCnt="0"/>
      <dgm:spPr/>
      <dgm:t>
        <a:bodyPr/>
        <a:lstStyle/>
        <a:p>
          <a:endParaRPr lang="en-US"/>
        </a:p>
      </dgm:t>
    </dgm:pt>
    <dgm:pt modelId="{3B2CBF6C-C3F3-4D1A-8F13-41664079105B}" type="pres">
      <dgm:prSet presAssocID="{19B7E7D2-7BE4-4908-B10B-19B99C40FA8F}" presName="parentLeftMargin" presStyleLbl="node1" presStyleIdx="0" presStyleCnt="4"/>
      <dgm:spPr/>
      <dgm:t>
        <a:bodyPr/>
        <a:lstStyle/>
        <a:p>
          <a:endParaRPr lang="en-US"/>
        </a:p>
      </dgm:t>
    </dgm:pt>
    <dgm:pt modelId="{8AF4E71A-7143-49A5-95C3-44F7DF68B17A}" type="pres">
      <dgm:prSet presAssocID="{19B7E7D2-7BE4-4908-B10B-19B99C40FA8F}" presName="parentText" presStyleLbl="node1" presStyleIdx="1" presStyleCnt="4">
        <dgm:presLayoutVars>
          <dgm:chMax val="0"/>
          <dgm:bulletEnabled val="1"/>
        </dgm:presLayoutVars>
      </dgm:prSet>
      <dgm:spPr/>
      <dgm:t>
        <a:bodyPr/>
        <a:lstStyle/>
        <a:p>
          <a:endParaRPr lang="en-US"/>
        </a:p>
      </dgm:t>
    </dgm:pt>
    <dgm:pt modelId="{24BBBBC8-A5BD-4A1D-AC2E-E0CDCF516454}" type="pres">
      <dgm:prSet presAssocID="{19B7E7D2-7BE4-4908-B10B-19B99C40FA8F}" presName="negativeSpace" presStyleCnt="0"/>
      <dgm:spPr/>
      <dgm:t>
        <a:bodyPr/>
        <a:lstStyle/>
        <a:p>
          <a:endParaRPr lang="en-US"/>
        </a:p>
      </dgm:t>
    </dgm:pt>
    <dgm:pt modelId="{3AC4CDCC-E92E-4141-A463-49FDB79FEF8B}" type="pres">
      <dgm:prSet presAssocID="{19B7E7D2-7BE4-4908-B10B-19B99C40FA8F}" presName="childText" presStyleLbl="conFgAcc1" presStyleIdx="1" presStyleCnt="4">
        <dgm:presLayoutVars>
          <dgm:bulletEnabled val="1"/>
        </dgm:presLayoutVars>
      </dgm:prSet>
      <dgm:spPr/>
      <dgm:t>
        <a:bodyPr/>
        <a:lstStyle/>
        <a:p>
          <a:endParaRPr lang="en-US"/>
        </a:p>
      </dgm:t>
    </dgm:pt>
    <dgm:pt modelId="{AFDCDCE9-E065-4B99-87A9-D8AD9BCE8518}" type="pres">
      <dgm:prSet presAssocID="{B455929E-16F3-4771-93E6-24FAA1905ECF}" presName="spaceBetweenRectangles" presStyleCnt="0"/>
      <dgm:spPr/>
      <dgm:t>
        <a:bodyPr/>
        <a:lstStyle/>
        <a:p>
          <a:endParaRPr lang="en-US"/>
        </a:p>
      </dgm:t>
    </dgm:pt>
    <dgm:pt modelId="{BC56CADB-7617-4A10-B6E1-5FC2FA11811E}" type="pres">
      <dgm:prSet presAssocID="{13DEDBD3-3904-4B4B-9CD4-87560AC29E2D}" presName="parentLin" presStyleCnt="0"/>
      <dgm:spPr/>
      <dgm:t>
        <a:bodyPr/>
        <a:lstStyle/>
        <a:p>
          <a:endParaRPr lang="en-US"/>
        </a:p>
      </dgm:t>
    </dgm:pt>
    <dgm:pt modelId="{4DA9DB14-6AE4-45F8-A892-4A0D2211C107}" type="pres">
      <dgm:prSet presAssocID="{13DEDBD3-3904-4B4B-9CD4-87560AC29E2D}" presName="parentLeftMargin" presStyleLbl="node1" presStyleIdx="1" presStyleCnt="4"/>
      <dgm:spPr/>
      <dgm:t>
        <a:bodyPr/>
        <a:lstStyle/>
        <a:p>
          <a:endParaRPr lang="en-US"/>
        </a:p>
      </dgm:t>
    </dgm:pt>
    <dgm:pt modelId="{C863C330-C5BF-4B31-B775-A485F40EE36F}" type="pres">
      <dgm:prSet presAssocID="{13DEDBD3-3904-4B4B-9CD4-87560AC29E2D}" presName="parentText" presStyleLbl="node1" presStyleIdx="2" presStyleCnt="4">
        <dgm:presLayoutVars>
          <dgm:chMax val="0"/>
          <dgm:bulletEnabled val="1"/>
        </dgm:presLayoutVars>
      </dgm:prSet>
      <dgm:spPr/>
      <dgm:t>
        <a:bodyPr/>
        <a:lstStyle/>
        <a:p>
          <a:endParaRPr lang="en-US"/>
        </a:p>
      </dgm:t>
    </dgm:pt>
    <dgm:pt modelId="{4A48C49E-8843-4BA7-8F5B-1659582B75D5}" type="pres">
      <dgm:prSet presAssocID="{13DEDBD3-3904-4B4B-9CD4-87560AC29E2D}" presName="negativeSpace" presStyleCnt="0"/>
      <dgm:spPr/>
      <dgm:t>
        <a:bodyPr/>
        <a:lstStyle/>
        <a:p>
          <a:endParaRPr lang="en-US"/>
        </a:p>
      </dgm:t>
    </dgm:pt>
    <dgm:pt modelId="{C809B187-64BE-49E0-B07F-645D829482DE}" type="pres">
      <dgm:prSet presAssocID="{13DEDBD3-3904-4B4B-9CD4-87560AC29E2D}" presName="childText" presStyleLbl="conFgAcc1" presStyleIdx="2" presStyleCnt="4">
        <dgm:presLayoutVars>
          <dgm:bulletEnabled val="1"/>
        </dgm:presLayoutVars>
      </dgm:prSet>
      <dgm:spPr/>
      <dgm:t>
        <a:bodyPr/>
        <a:lstStyle/>
        <a:p>
          <a:endParaRPr lang="en-US"/>
        </a:p>
      </dgm:t>
    </dgm:pt>
    <dgm:pt modelId="{1B21FD1E-FFC5-40B1-81BE-551D42BEC2DD}" type="pres">
      <dgm:prSet presAssocID="{48F13432-895F-40AC-95B0-31F12F94A589}" presName="spaceBetweenRectangles" presStyleCnt="0"/>
      <dgm:spPr/>
      <dgm:t>
        <a:bodyPr/>
        <a:lstStyle/>
        <a:p>
          <a:endParaRPr lang="en-US"/>
        </a:p>
      </dgm:t>
    </dgm:pt>
    <dgm:pt modelId="{04B29F90-6E11-4EA9-80D5-41DD2906267B}" type="pres">
      <dgm:prSet presAssocID="{4D5D1874-FEC3-4D41-B3C9-5D92648CCD3D}" presName="parentLin" presStyleCnt="0"/>
      <dgm:spPr/>
      <dgm:t>
        <a:bodyPr/>
        <a:lstStyle/>
        <a:p>
          <a:endParaRPr lang="en-US"/>
        </a:p>
      </dgm:t>
    </dgm:pt>
    <dgm:pt modelId="{FEFC2965-288C-4543-ADB4-B07AFF8B1778}" type="pres">
      <dgm:prSet presAssocID="{4D5D1874-FEC3-4D41-B3C9-5D92648CCD3D}" presName="parentLeftMargin" presStyleLbl="node1" presStyleIdx="2" presStyleCnt="4"/>
      <dgm:spPr/>
      <dgm:t>
        <a:bodyPr/>
        <a:lstStyle/>
        <a:p>
          <a:endParaRPr lang="en-US"/>
        </a:p>
      </dgm:t>
    </dgm:pt>
    <dgm:pt modelId="{CDF24F9C-401B-4D01-A8CC-9530C89AA220}" type="pres">
      <dgm:prSet presAssocID="{4D5D1874-FEC3-4D41-B3C9-5D92648CCD3D}" presName="parentText" presStyleLbl="node1" presStyleIdx="3" presStyleCnt="4">
        <dgm:presLayoutVars>
          <dgm:chMax val="0"/>
          <dgm:bulletEnabled val="1"/>
        </dgm:presLayoutVars>
      </dgm:prSet>
      <dgm:spPr/>
      <dgm:t>
        <a:bodyPr/>
        <a:lstStyle/>
        <a:p>
          <a:endParaRPr lang="en-US"/>
        </a:p>
      </dgm:t>
    </dgm:pt>
    <dgm:pt modelId="{51B8CB14-0434-47EA-9579-FF7653561515}" type="pres">
      <dgm:prSet presAssocID="{4D5D1874-FEC3-4D41-B3C9-5D92648CCD3D}" presName="negativeSpace" presStyleCnt="0"/>
      <dgm:spPr/>
      <dgm:t>
        <a:bodyPr/>
        <a:lstStyle/>
        <a:p>
          <a:endParaRPr lang="en-US"/>
        </a:p>
      </dgm:t>
    </dgm:pt>
    <dgm:pt modelId="{A0015E5D-F527-4E12-8CB5-A19B69390247}" type="pres">
      <dgm:prSet presAssocID="{4D5D1874-FEC3-4D41-B3C9-5D92648CCD3D}" presName="childText" presStyleLbl="conFgAcc1" presStyleIdx="3" presStyleCnt="4">
        <dgm:presLayoutVars>
          <dgm:bulletEnabled val="1"/>
        </dgm:presLayoutVars>
      </dgm:prSet>
      <dgm:spPr/>
      <dgm:t>
        <a:bodyPr/>
        <a:lstStyle/>
        <a:p>
          <a:endParaRPr lang="en-US"/>
        </a:p>
      </dgm:t>
    </dgm:pt>
  </dgm:ptLst>
  <dgm:cxnLst>
    <dgm:cxn modelId="{91822676-4FD0-4669-AD2F-3081EF9CFFFB}" srcId="{19B7E7D2-7BE4-4908-B10B-19B99C40FA8F}" destId="{C74F83F6-050B-43FB-ACAC-6D1F90AE16A6}" srcOrd="0" destOrd="0" parTransId="{BCC54592-C882-4250-8205-57A453195AAF}" sibTransId="{9010CF2E-11BD-40BD-B699-56902B868475}"/>
    <dgm:cxn modelId="{5C21D503-E3EC-443D-A10E-8055B0C2A02E}" type="presOf" srcId="{C74F83F6-050B-43FB-ACAC-6D1F90AE16A6}" destId="{3AC4CDCC-E92E-4141-A463-49FDB79FEF8B}" srcOrd="0" destOrd="0" presId="urn:microsoft.com/office/officeart/2005/8/layout/list1"/>
    <dgm:cxn modelId="{FD836575-4562-4719-B831-60AF228EE43F}" srcId="{D72F1185-5A83-4262-8410-AAB7A841A1A0}" destId="{19B7E7D2-7BE4-4908-B10B-19B99C40FA8F}" srcOrd="1" destOrd="0" parTransId="{34C77963-E3B7-4094-92A1-6A6B8F246417}" sibTransId="{B455929E-16F3-4771-93E6-24FAA1905ECF}"/>
    <dgm:cxn modelId="{312FC5AE-3CF3-4ECE-B3E5-F688DE919A1A}" type="presOf" srcId="{D5EC240F-3D24-4FFD-817D-3639FFA43878}" destId="{7B6B358D-A81A-4046-9707-AC6EA5F37163}" srcOrd="0" destOrd="0" presId="urn:microsoft.com/office/officeart/2005/8/layout/list1"/>
    <dgm:cxn modelId="{F3C07325-D2E0-4DA1-A465-790D07CD8FAE}" type="presOf" srcId="{4D5D1874-FEC3-4D41-B3C9-5D92648CCD3D}" destId="{FEFC2965-288C-4543-ADB4-B07AFF8B1778}" srcOrd="0" destOrd="0" presId="urn:microsoft.com/office/officeart/2005/8/layout/list1"/>
    <dgm:cxn modelId="{73871327-9ACC-4BD7-A6C5-61965F5EC925}" srcId="{D72F1185-5A83-4262-8410-AAB7A841A1A0}" destId="{4D5D1874-FEC3-4D41-B3C9-5D92648CCD3D}" srcOrd="3" destOrd="0" parTransId="{8E8128A5-7E63-46CA-8744-06991193D171}" sibTransId="{AB450CF9-537C-4C7B-B24A-9C7F3AE3BAE0}"/>
    <dgm:cxn modelId="{C67678C9-16B3-4313-9000-FD590CC8ACC3}" type="presOf" srcId="{19B7E7D2-7BE4-4908-B10B-19B99C40FA8F}" destId="{8AF4E71A-7143-49A5-95C3-44F7DF68B17A}" srcOrd="1" destOrd="0" presId="urn:microsoft.com/office/officeart/2005/8/layout/list1"/>
    <dgm:cxn modelId="{A12D76F6-47ED-4DFD-9B07-2F22C1E76768}" type="presOf" srcId="{D5EC240F-3D24-4FFD-817D-3639FFA43878}" destId="{56D6FDC3-3587-43AC-94EB-7D78178F16F8}" srcOrd="1" destOrd="0" presId="urn:microsoft.com/office/officeart/2005/8/layout/list1"/>
    <dgm:cxn modelId="{B1C498B7-3008-49FD-8A7B-304E3D80AA05}" type="presOf" srcId="{13DEDBD3-3904-4B4B-9CD4-87560AC29E2D}" destId="{C863C330-C5BF-4B31-B775-A485F40EE36F}" srcOrd="1" destOrd="0" presId="urn:microsoft.com/office/officeart/2005/8/layout/list1"/>
    <dgm:cxn modelId="{7ABB2C7F-4338-49BD-850C-ACD6D229DA74}" srcId="{D72F1185-5A83-4262-8410-AAB7A841A1A0}" destId="{D5EC240F-3D24-4FFD-817D-3639FFA43878}" srcOrd="0" destOrd="0" parTransId="{D25D0AB6-3799-450C-A872-E7FAAD9D0258}" sibTransId="{C11B0ADF-1924-4E73-9B0F-1F3C5B056B83}"/>
    <dgm:cxn modelId="{607C27FA-BA87-4E86-82C1-7AD9D905A542}" srcId="{D5EC240F-3D24-4FFD-817D-3639FFA43878}" destId="{34D736BD-7046-4436-91D2-DE92C2B6529F}" srcOrd="0" destOrd="0" parTransId="{C2547891-92E6-4078-AF40-E41D855EF426}" sibTransId="{BE56C9D8-FC8F-45C8-BC07-43317A2F995E}"/>
    <dgm:cxn modelId="{B82AE59E-0E33-4FF4-B171-CCC8307ED09E}" type="presOf" srcId="{34D736BD-7046-4436-91D2-DE92C2B6529F}" destId="{F1997E12-3518-4B33-855D-D44919AFC2C4}" srcOrd="0" destOrd="0" presId="urn:microsoft.com/office/officeart/2005/8/layout/list1"/>
    <dgm:cxn modelId="{BCE72C36-4854-4701-9AF5-91E1BD09347F}" srcId="{D72F1185-5A83-4262-8410-AAB7A841A1A0}" destId="{13DEDBD3-3904-4B4B-9CD4-87560AC29E2D}" srcOrd="2" destOrd="0" parTransId="{64E271C0-9DB0-4F7F-BD27-0DDACD55918A}" sibTransId="{48F13432-895F-40AC-95B0-31F12F94A589}"/>
    <dgm:cxn modelId="{DA99D3A7-6848-4B13-98F4-ECC4A6F71F30}" type="presOf" srcId="{D72F1185-5A83-4262-8410-AAB7A841A1A0}" destId="{28344161-4B6E-4D9A-9669-DD165C6A72CB}" srcOrd="0" destOrd="0" presId="urn:microsoft.com/office/officeart/2005/8/layout/list1"/>
    <dgm:cxn modelId="{0EBE1042-F93A-4BD0-B3FC-032FF1326F16}" type="presOf" srcId="{13DEDBD3-3904-4B4B-9CD4-87560AC29E2D}" destId="{4DA9DB14-6AE4-45F8-A892-4A0D2211C107}" srcOrd="0" destOrd="0" presId="urn:microsoft.com/office/officeart/2005/8/layout/list1"/>
    <dgm:cxn modelId="{E39DA6E5-E73F-4FEA-9CA4-BF51EE0528C5}" type="presOf" srcId="{19B7E7D2-7BE4-4908-B10B-19B99C40FA8F}" destId="{3B2CBF6C-C3F3-4D1A-8F13-41664079105B}" srcOrd="0" destOrd="0" presId="urn:microsoft.com/office/officeart/2005/8/layout/list1"/>
    <dgm:cxn modelId="{45ADE53B-0988-41D1-89B1-DDD753D7396F}" type="presOf" srcId="{4D5D1874-FEC3-4D41-B3C9-5D92648CCD3D}" destId="{CDF24F9C-401B-4D01-A8CC-9530C89AA220}" srcOrd="1" destOrd="0" presId="urn:microsoft.com/office/officeart/2005/8/layout/list1"/>
    <dgm:cxn modelId="{05584743-8062-4A28-9522-8BDEA923B619}" type="presParOf" srcId="{28344161-4B6E-4D9A-9669-DD165C6A72CB}" destId="{93CE36B1-8D8E-47F9-BC5F-62E3DA137CA4}" srcOrd="0" destOrd="0" presId="urn:microsoft.com/office/officeart/2005/8/layout/list1"/>
    <dgm:cxn modelId="{46D7CCF8-9FA1-4D90-9D54-8151FEF2BD90}" type="presParOf" srcId="{93CE36B1-8D8E-47F9-BC5F-62E3DA137CA4}" destId="{7B6B358D-A81A-4046-9707-AC6EA5F37163}" srcOrd="0" destOrd="0" presId="urn:microsoft.com/office/officeart/2005/8/layout/list1"/>
    <dgm:cxn modelId="{F076FA3B-FF11-47C1-805E-47C5F8496290}" type="presParOf" srcId="{93CE36B1-8D8E-47F9-BC5F-62E3DA137CA4}" destId="{56D6FDC3-3587-43AC-94EB-7D78178F16F8}" srcOrd="1" destOrd="0" presId="urn:microsoft.com/office/officeart/2005/8/layout/list1"/>
    <dgm:cxn modelId="{E723558B-8224-4368-849E-B88AE4E3BA42}" type="presParOf" srcId="{28344161-4B6E-4D9A-9669-DD165C6A72CB}" destId="{D46725BF-354C-4C5C-A549-0F9B484BBE61}" srcOrd="1" destOrd="0" presId="urn:microsoft.com/office/officeart/2005/8/layout/list1"/>
    <dgm:cxn modelId="{AA4417FB-A0BD-4485-8EDD-82C22FE15464}" type="presParOf" srcId="{28344161-4B6E-4D9A-9669-DD165C6A72CB}" destId="{F1997E12-3518-4B33-855D-D44919AFC2C4}" srcOrd="2" destOrd="0" presId="urn:microsoft.com/office/officeart/2005/8/layout/list1"/>
    <dgm:cxn modelId="{93E8ADE2-E5BC-4299-A260-B2C4C78ABAAE}" type="presParOf" srcId="{28344161-4B6E-4D9A-9669-DD165C6A72CB}" destId="{CCFF7511-0E0D-4264-9D97-BE59097D92B2}" srcOrd="3" destOrd="0" presId="urn:microsoft.com/office/officeart/2005/8/layout/list1"/>
    <dgm:cxn modelId="{8FFCC902-158B-49B6-9594-650A3FE16A7A}" type="presParOf" srcId="{28344161-4B6E-4D9A-9669-DD165C6A72CB}" destId="{FA4D66D5-266D-4C18-931D-6A3C79AE0C0E}" srcOrd="4" destOrd="0" presId="urn:microsoft.com/office/officeart/2005/8/layout/list1"/>
    <dgm:cxn modelId="{59278F4F-2AD7-47B6-A3B9-EA2635778773}" type="presParOf" srcId="{FA4D66D5-266D-4C18-931D-6A3C79AE0C0E}" destId="{3B2CBF6C-C3F3-4D1A-8F13-41664079105B}" srcOrd="0" destOrd="0" presId="urn:microsoft.com/office/officeart/2005/8/layout/list1"/>
    <dgm:cxn modelId="{B3BA7265-4F5B-4685-A0E9-8DBAD4C6C93E}" type="presParOf" srcId="{FA4D66D5-266D-4C18-931D-6A3C79AE0C0E}" destId="{8AF4E71A-7143-49A5-95C3-44F7DF68B17A}" srcOrd="1" destOrd="0" presId="urn:microsoft.com/office/officeart/2005/8/layout/list1"/>
    <dgm:cxn modelId="{12A116C5-B93A-4BD9-AC9F-B5308D741A33}" type="presParOf" srcId="{28344161-4B6E-4D9A-9669-DD165C6A72CB}" destId="{24BBBBC8-A5BD-4A1D-AC2E-E0CDCF516454}" srcOrd="5" destOrd="0" presId="urn:microsoft.com/office/officeart/2005/8/layout/list1"/>
    <dgm:cxn modelId="{F5903132-EC7A-426D-8634-5987A3BE4B85}" type="presParOf" srcId="{28344161-4B6E-4D9A-9669-DD165C6A72CB}" destId="{3AC4CDCC-E92E-4141-A463-49FDB79FEF8B}" srcOrd="6" destOrd="0" presId="urn:microsoft.com/office/officeart/2005/8/layout/list1"/>
    <dgm:cxn modelId="{4D203930-6387-4954-9BD6-190BD2017898}" type="presParOf" srcId="{28344161-4B6E-4D9A-9669-DD165C6A72CB}" destId="{AFDCDCE9-E065-4B99-87A9-D8AD9BCE8518}" srcOrd="7" destOrd="0" presId="urn:microsoft.com/office/officeart/2005/8/layout/list1"/>
    <dgm:cxn modelId="{26039B12-2C51-4E9F-8246-538858369630}" type="presParOf" srcId="{28344161-4B6E-4D9A-9669-DD165C6A72CB}" destId="{BC56CADB-7617-4A10-B6E1-5FC2FA11811E}" srcOrd="8" destOrd="0" presId="urn:microsoft.com/office/officeart/2005/8/layout/list1"/>
    <dgm:cxn modelId="{D0CF4162-3AE3-4D59-8000-99ABDD69A1C7}" type="presParOf" srcId="{BC56CADB-7617-4A10-B6E1-5FC2FA11811E}" destId="{4DA9DB14-6AE4-45F8-A892-4A0D2211C107}" srcOrd="0" destOrd="0" presId="urn:microsoft.com/office/officeart/2005/8/layout/list1"/>
    <dgm:cxn modelId="{45A3246E-E35B-403F-9C32-9B7F06A88963}" type="presParOf" srcId="{BC56CADB-7617-4A10-B6E1-5FC2FA11811E}" destId="{C863C330-C5BF-4B31-B775-A485F40EE36F}" srcOrd="1" destOrd="0" presId="urn:microsoft.com/office/officeart/2005/8/layout/list1"/>
    <dgm:cxn modelId="{69E0FE8D-1ABB-4041-BF09-A6B793F4D992}" type="presParOf" srcId="{28344161-4B6E-4D9A-9669-DD165C6A72CB}" destId="{4A48C49E-8843-4BA7-8F5B-1659582B75D5}" srcOrd="9" destOrd="0" presId="urn:microsoft.com/office/officeart/2005/8/layout/list1"/>
    <dgm:cxn modelId="{72CF8334-8CFE-4960-B137-FD81B92ECDD8}" type="presParOf" srcId="{28344161-4B6E-4D9A-9669-DD165C6A72CB}" destId="{C809B187-64BE-49E0-B07F-645D829482DE}" srcOrd="10" destOrd="0" presId="urn:microsoft.com/office/officeart/2005/8/layout/list1"/>
    <dgm:cxn modelId="{88E8E922-A2B4-437B-92FB-4D935E180538}" type="presParOf" srcId="{28344161-4B6E-4D9A-9669-DD165C6A72CB}" destId="{1B21FD1E-FFC5-40B1-81BE-551D42BEC2DD}" srcOrd="11" destOrd="0" presId="urn:microsoft.com/office/officeart/2005/8/layout/list1"/>
    <dgm:cxn modelId="{30D348E1-0440-4D4B-A230-1B5D184B5E53}" type="presParOf" srcId="{28344161-4B6E-4D9A-9669-DD165C6A72CB}" destId="{04B29F90-6E11-4EA9-80D5-41DD2906267B}" srcOrd="12" destOrd="0" presId="urn:microsoft.com/office/officeart/2005/8/layout/list1"/>
    <dgm:cxn modelId="{B7AB086D-A6B9-43BF-BF46-F0F119C36B9F}" type="presParOf" srcId="{04B29F90-6E11-4EA9-80D5-41DD2906267B}" destId="{FEFC2965-288C-4543-ADB4-B07AFF8B1778}" srcOrd="0" destOrd="0" presId="urn:microsoft.com/office/officeart/2005/8/layout/list1"/>
    <dgm:cxn modelId="{376999D3-95C0-4D3F-BC8F-BC8FDF51E59C}" type="presParOf" srcId="{04B29F90-6E11-4EA9-80D5-41DD2906267B}" destId="{CDF24F9C-401B-4D01-A8CC-9530C89AA220}" srcOrd="1" destOrd="0" presId="urn:microsoft.com/office/officeart/2005/8/layout/list1"/>
    <dgm:cxn modelId="{F1968465-BEE7-44EF-9C61-459287EEE08D}" type="presParOf" srcId="{28344161-4B6E-4D9A-9669-DD165C6A72CB}" destId="{51B8CB14-0434-47EA-9579-FF7653561515}" srcOrd="13" destOrd="0" presId="urn:microsoft.com/office/officeart/2005/8/layout/list1"/>
    <dgm:cxn modelId="{C6F33AE8-0459-4EB8-8C14-B4E5A5F2CDD7}" type="presParOf" srcId="{28344161-4B6E-4D9A-9669-DD165C6A72CB}" destId="{A0015E5D-F527-4E12-8CB5-A19B6939024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FEEBEA-8359-4533-B3EF-467C32BE743B}" type="doc">
      <dgm:prSet loTypeId="urn:microsoft.com/office/officeart/2005/8/layout/hList7" loCatId="picture" qsTypeId="urn:microsoft.com/office/officeart/2005/8/quickstyle/simple1" qsCatId="simple" csTypeId="urn:microsoft.com/office/officeart/2005/8/colors/accent2_2" csCatId="accent2" phldr="1"/>
      <dgm:spPr/>
    </dgm:pt>
    <dgm:pt modelId="{2DA9A05A-3EFE-409D-99CA-F91EB5D2F729}">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2400" dirty="0" smtClean="0"/>
            <a:t>Unfair low measured growth due to “unlucky” factors</a:t>
          </a:r>
          <a:endParaRPr lang="en-US" sz="2400" dirty="0"/>
        </a:p>
      </dgm:t>
    </dgm:pt>
    <dgm:pt modelId="{F538D32B-809C-4F1D-80C0-B758621290DC}" type="parTrans" cxnId="{F643B116-7B86-4F68-8528-C70B824FC51D}">
      <dgm:prSet/>
      <dgm:spPr/>
      <dgm:t>
        <a:bodyPr/>
        <a:lstStyle/>
        <a:p>
          <a:endParaRPr lang="en-US"/>
        </a:p>
      </dgm:t>
    </dgm:pt>
    <dgm:pt modelId="{E35ACF61-45AB-451D-B09F-29F5F32ADD3C}" type="sibTrans" cxnId="{F643B116-7B86-4F68-8528-C70B824FC51D}">
      <dgm:prSet/>
      <dgm:spPr/>
      <dgm:t>
        <a:bodyPr/>
        <a:lstStyle/>
        <a:p>
          <a:endParaRPr lang="en-US"/>
        </a:p>
      </dgm:t>
    </dgm:pt>
    <dgm:pt modelId="{763FD5C2-AB97-49A7-B63E-CA79A3A88FF0}">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sz="2400" dirty="0" smtClean="0"/>
            <a:t>More accurate measurement of true contribution to growth</a:t>
          </a:r>
          <a:endParaRPr lang="en-US" sz="2400" dirty="0"/>
        </a:p>
      </dgm:t>
    </dgm:pt>
    <dgm:pt modelId="{AC87DC79-12EA-41D1-BB7C-44D74B889C22}" type="parTrans" cxnId="{CA904C03-0BBF-4CD7-8A42-8C2C25B618C4}">
      <dgm:prSet/>
      <dgm:spPr/>
      <dgm:t>
        <a:bodyPr/>
        <a:lstStyle/>
        <a:p>
          <a:endParaRPr lang="en-US"/>
        </a:p>
      </dgm:t>
    </dgm:pt>
    <dgm:pt modelId="{AE8BD503-2D97-402E-B800-FBFE8F225719}" type="sibTrans" cxnId="{CA904C03-0BBF-4CD7-8A42-8C2C25B618C4}">
      <dgm:prSet/>
      <dgm:spPr/>
      <dgm:t>
        <a:bodyPr/>
        <a:lstStyle/>
        <a:p>
          <a:endParaRPr lang="en-US"/>
        </a:p>
      </dgm:t>
    </dgm:pt>
    <dgm:pt modelId="{829093DD-582A-4837-B6C3-7CA824B85849}">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2400" dirty="0" smtClean="0"/>
            <a:t>Unfair high measured growth due to “lucky” factors</a:t>
          </a:r>
          <a:endParaRPr lang="en-US" sz="2400" dirty="0"/>
        </a:p>
      </dgm:t>
    </dgm:pt>
    <dgm:pt modelId="{9E4C3A42-BBBE-4F66-8606-D0F707EED077}" type="parTrans" cxnId="{CBF47B60-882D-4DF7-B604-4715BF4BD389}">
      <dgm:prSet/>
      <dgm:spPr/>
      <dgm:t>
        <a:bodyPr/>
        <a:lstStyle/>
        <a:p>
          <a:endParaRPr lang="en-US"/>
        </a:p>
      </dgm:t>
    </dgm:pt>
    <dgm:pt modelId="{8C158A39-FF86-481C-AAB2-C0FF68038134}" type="sibTrans" cxnId="{CBF47B60-882D-4DF7-B604-4715BF4BD389}">
      <dgm:prSet/>
      <dgm:spPr/>
      <dgm:t>
        <a:bodyPr/>
        <a:lstStyle/>
        <a:p>
          <a:endParaRPr lang="en-US"/>
        </a:p>
      </dgm:t>
    </dgm:pt>
    <dgm:pt modelId="{00D277FD-9DCD-4F0B-B80A-2D494914E2BB}" type="pres">
      <dgm:prSet presAssocID="{6FFEEBEA-8359-4533-B3EF-467C32BE743B}" presName="Name0" presStyleCnt="0">
        <dgm:presLayoutVars>
          <dgm:dir/>
          <dgm:resizeHandles val="exact"/>
        </dgm:presLayoutVars>
      </dgm:prSet>
      <dgm:spPr/>
    </dgm:pt>
    <dgm:pt modelId="{A97F862F-6673-4BA7-851D-488924D99503}" type="pres">
      <dgm:prSet presAssocID="{6FFEEBEA-8359-4533-B3EF-467C32BE743B}" presName="fgShape" presStyleLbl="fgShp" presStyleIdx="0" presStyleCnt="1"/>
      <dgm:spPr>
        <a:solidFill>
          <a:schemeClr val="accent4"/>
        </a:solidFill>
      </dgm:spPr>
    </dgm:pt>
    <dgm:pt modelId="{F55F003B-D754-4195-A718-29A44F5286AC}" type="pres">
      <dgm:prSet presAssocID="{6FFEEBEA-8359-4533-B3EF-467C32BE743B}" presName="linComp" presStyleCnt="0"/>
      <dgm:spPr/>
    </dgm:pt>
    <dgm:pt modelId="{B8C316A7-559D-4514-AED4-8D7AE45A6B88}" type="pres">
      <dgm:prSet presAssocID="{2DA9A05A-3EFE-409D-99CA-F91EB5D2F729}" presName="compNode" presStyleCnt="0"/>
      <dgm:spPr/>
    </dgm:pt>
    <dgm:pt modelId="{2ACF1959-B671-4AE2-9E4C-F6AF44ED6945}" type="pres">
      <dgm:prSet presAssocID="{2DA9A05A-3EFE-409D-99CA-F91EB5D2F729}" presName="bkgdShape" presStyleLbl="node1" presStyleIdx="0" presStyleCnt="3"/>
      <dgm:spPr/>
      <dgm:t>
        <a:bodyPr/>
        <a:lstStyle/>
        <a:p>
          <a:endParaRPr lang="en-US"/>
        </a:p>
      </dgm:t>
    </dgm:pt>
    <dgm:pt modelId="{04CE74F9-6403-41B7-B71C-F9948064C949}" type="pres">
      <dgm:prSet presAssocID="{2DA9A05A-3EFE-409D-99CA-F91EB5D2F729}" presName="nodeTx" presStyleLbl="node1" presStyleIdx="0" presStyleCnt="3">
        <dgm:presLayoutVars>
          <dgm:bulletEnabled val="1"/>
        </dgm:presLayoutVars>
      </dgm:prSet>
      <dgm:spPr/>
      <dgm:t>
        <a:bodyPr/>
        <a:lstStyle/>
        <a:p>
          <a:endParaRPr lang="en-US"/>
        </a:p>
      </dgm:t>
    </dgm:pt>
    <dgm:pt modelId="{2573E365-2272-4378-8443-97632A5438C2}" type="pres">
      <dgm:prSet presAssocID="{2DA9A05A-3EFE-409D-99CA-F91EB5D2F729}" presName="invisiNode" presStyleLbl="node1" presStyleIdx="0" presStyleCnt="3"/>
      <dgm:spPr/>
    </dgm:pt>
    <dgm:pt modelId="{82E04055-F058-4DF1-8FB1-E778035688EB}" type="pres">
      <dgm:prSet presAssocID="{2DA9A05A-3EFE-409D-99CA-F91EB5D2F729}" presName="imagNode" presStyleLbl="fgImgPlace1" presStyleIdx="0" presStyleCnt="3" custScaleX="125738" custScaleY="12573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FDE6D87C-FAB8-4278-A7F6-02D40E1E317D}" type="pres">
      <dgm:prSet presAssocID="{E35ACF61-45AB-451D-B09F-29F5F32ADD3C}" presName="sibTrans" presStyleLbl="sibTrans2D1" presStyleIdx="0" presStyleCnt="0"/>
      <dgm:spPr/>
      <dgm:t>
        <a:bodyPr/>
        <a:lstStyle/>
        <a:p>
          <a:endParaRPr lang="en-US"/>
        </a:p>
      </dgm:t>
    </dgm:pt>
    <dgm:pt modelId="{E212CF19-A0C3-480A-B47C-97C9DF2975C9}" type="pres">
      <dgm:prSet presAssocID="{763FD5C2-AB97-49A7-B63E-CA79A3A88FF0}" presName="compNode" presStyleCnt="0"/>
      <dgm:spPr/>
    </dgm:pt>
    <dgm:pt modelId="{3387C3F9-1EA7-432A-B385-060BAD736857}" type="pres">
      <dgm:prSet presAssocID="{763FD5C2-AB97-49A7-B63E-CA79A3A88FF0}" presName="bkgdShape" presStyleLbl="node1" presStyleIdx="1" presStyleCnt="3"/>
      <dgm:spPr/>
      <dgm:t>
        <a:bodyPr/>
        <a:lstStyle/>
        <a:p>
          <a:endParaRPr lang="en-US"/>
        </a:p>
      </dgm:t>
    </dgm:pt>
    <dgm:pt modelId="{F971B9D3-BF75-486B-AE2B-725DF1011C6A}" type="pres">
      <dgm:prSet presAssocID="{763FD5C2-AB97-49A7-B63E-CA79A3A88FF0}" presName="nodeTx" presStyleLbl="node1" presStyleIdx="1" presStyleCnt="3">
        <dgm:presLayoutVars>
          <dgm:bulletEnabled val="1"/>
        </dgm:presLayoutVars>
      </dgm:prSet>
      <dgm:spPr/>
      <dgm:t>
        <a:bodyPr/>
        <a:lstStyle/>
        <a:p>
          <a:endParaRPr lang="en-US"/>
        </a:p>
      </dgm:t>
    </dgm:pt>
    <dgm:pt modelId="{5C3AF5B0-E44D-4A00-9709-71699346C753}" type="pres">
      <dgm:prSet presAssocID="{763FD5C2-AB97-49A7-B63E-CA79A3A88FF0}" presName="invisiNode" presStyleLbl="node1" presStyleIdx="1" presStyleCnt="3"/>
      <dgm:spPr/>
    </dgm:pt>
    <dgm:pt modelId="{E4F2D213-71BC-445D-BAFA-24F52D5AD8A6}" type="pres">
      <dgm:prSet presAssocID="{763FD5C2-AB97-49A7-B63E-CA79A3A88FF0}" presName="imagNode" presStyleLbl="fgImgPlace1" presStyleIdx="1" presStyleCnt="3" custScaleX="125738" custScaleY="12573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43C708BB-58BF-40AB-BF25-B76A37DE2BDD}" type="pres">
      <dgm:prSet presAssocID="{AE8BD503-2D97-402E-B800-FBFE8F225719}" presName="sibTrans" presStyleLbl="sibTrans2D1" presStyleIdx="0" presStyleCnt="0"/>
      <dgm:spPr/>
      <dgm:t>
        <a:bodyPr/>
        <a:lstStyle/>
        <a:p>
          <a:endParaRPr lang="en-US"/>
        </a:p>
      </dgm:t>
    </dgm:pt>
    <dgm:pt modelId="{FCD83E0D-4FAC-4B37-9DEB-9474AC2DAD74}" type="pres">
      <dgm:prSet presAssocID="{829093DD-582A-4837-B6C3-7CA824B85849}" presName="compNode" presStyleCnt="0"/>
      <dgm:spPr/>
    </dgm:pt>
    <dgm:pt modelId="{A54F4404-7456-45EE-B6F8-260BF717603F}" type="pres">
      <dgm:prSet presAssocID="{829093DD-582A-4837-B6C3-7CA824B85849}" presName="bkgdShape" presStyleLbl="node1" presStyleIdx="2" presStyleCnt="3"/>
      <dgm:spPr/>
      <dgm:t>
        <a:bodyPr/>
        <a:lstStyle/>
        <a:p>
          <a:endParaRPr lang="en-US"/>
        </a:p>
      </dgm:t>
    </dgm:pt>
    <dgm:pt modelId="{AB1F83FC-3639-4100-B15F-AA912F511909}" type="pres">
      <dgm:prSet presAssocID="{829093DD-582A-4837-B6C3-7CA824B85849}" presName="nodeTx" presStyleLbl="node1" presStyleIdx="2" presStyleCnt="3">
        <dgm:presLayoutVars>
          <dgm:bulletEnabled val="1"/>
        </dgm:presLayoutVars>
      </dgm:prSet>
      <dgm:spPr/>
      <dgm:t>
        <a:bodyPr/>
        <a:lstStyle/>
        <a:p>
          <a:endParaRPr lang="en-US"/>
        </a:p>
      </dgm:t>
    </dgm:pt>
    <dgm:pt modelId="{6502B432-F8E8-4D58-AA81-E65F5981B714}" type="pres">
      <dgm:prSet presAssocID="{829093DD-582A-4837-B6C3-7CA824B85849}" presName="invisiNode" presStyleLbl="node1" presStyleIdx="2" presStyleCnt="3"/>
      <dgm:spPr/>
    </dgm:pt>
    <dgm:pt modelId="{8665FB99-01A3-41F8-8993-B131F6EC7CC8}" type="pres">
      <dgm:prSet presAssocID="{829093DD-582A-4837-B6C3-7CA824B85849}" presName="imagNode" presStyleLbl="fgImgPlace1" presStyleIdx="2" presStyleCnt="3" custScaleX="125738" custScaleY="12573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EEFDD3C5-B157-4DFD-8E62-E3814BAEE96E}" type="presOf" srcId="{2DA9A05A-3EFE-409D-99CA-F91EB5D2F729}" destId="{2ACF1959-B671-4AE2-9E4C-F6AF44ED6945}" srcOrd="0" destOrd="0" presId="urn:microsoft.com/office/officeart/2005/8/layout/hList7"/>
    <dgm:cxn modelId="{6F797C09-2EB1-43DD-B4FA-C84BDA305404}" type="presOf" srcId="{763FD5C2-AB97-49A7-B63E-CA79A3A88FF0}" destId="{3387C3F9-1EA7-432A-B385-060BAD736857}" srcOrd="0" destOrd="0" presId="urn:microsoft.com/office/officeart/2005/8/layout/hList7"/>
    <dgm:cxn modelId="{5616FA9F-E7E3-4AEA-941C-582FFC957E66}" type="presOf" srcId="{E35ACF61-45AB-451D-B09F-29F5F32ADD3C}" destId="{FDE6D87C-FAB8-4278-A7F6-02D40E1E317D}" srcOrd="0" destOrd="0" presId="urn:microsoft.com/office/officeart/2005/8/layout/hList7"/>
    <dgm:cxn modelId="{A72941BE-1754-46A8-8C37-DFE960D619E7}" type="presOf" srcId="{AE8BD503-2D97-402E-B800-FBFE8F225719}" destId="{43C708BB-58BF-40AB-BF25-B76A37DE2BDD}" srcOrd="0" destOrd="0" presId="urn:microsoft.com/office/officeart/2005/8/layout/hList7"/>
    <dgm:cxn modelId="{E8480D0E-1B46-4AE8-8E92-6C69891D3516}" type="presOf" srcId="{6FFEEBEA-8359-4533-B3EF-467C32BE743B}" destId="{00D277FD-9DCD-4F0B-B80A-2D494914E2BB}" srcOrd="0" destOrd="0" presId="urn:microsoft.com/office/officeart/2005/8/layout/hList7"/>
    <dgm:cxn modelId="{CA904C03-0BBF-4CD7-8A42-8C2C25B618C4}" srcId="{6FFEEBEA-8359-4533-B3EF-467C32BE743B}" destId="{763FD5C2-AB97-49A7-B63E-CA79A3A88FF0}" srcOrd="1" destOrd="0" parTransId="{AC87DC79-12EA-41D1-BB7C-44D74B889C22}" sibTransId="{AE8BD503-2D97-402E-B800-FBFE8F225719}"/>
    <dgm:cxn modelId="{CBF47B60-882D-4DF7-B604-4715BF4BD389}" srcId="{6FFEEBEA-8359-4533-B3EF-467C32BE743B}" destId="{829093DD-582A-4837-B6C3-7CA824B85849}" srcOrd="2" destOrd="0" parTransId="{9E4C3A42-BBBE-4F66-8606-D0F707EED077}" sibTransId="{8C158A39-FF86-481C-AAB2-C0FF68038134}"/>
    <dgm:cxn modelId="{C3D8B78A-CDB8-440B-A506-A4B7A05EF8CD}" type="presOf" srcId="{763FD5C2-AB97-49A7-B63E-CA79A3A88FF0}" destId="{F971B9D3-BF75-486B-AE2B-725DF1011C6A}" srcOrd="1" destOrd="0" presId="urn:microsoft.com/office/officeart/2005/8/layout/hList7"/>
    <dgm:cxn modelId="{405078C5-B257-42B7-926D-DDDAF7EFC914}" type="presOf" srcId="{829093DD-582A-4837-B6C3-7CA824B85849}" destId="{A54F4404-7456-45EE-B6F8-260BF717603F}" srcOrd="0" destOrd="0" presId="urn:microsoft.com/office/officeart/2005/8/layout/hList7"/>
    <dgm:cxn modelId="{F643B116-7B86-4F68-8528-C70B824FC51D}" srcId="{6FFEEBEA-8359-4533-B3EF-467C32BE743B}" destId="{2DA9A05A-3EFE-409D-99CA-F91EB5D2F729}" srcOrd="0" destOrd="0" parTransId="{F538D32B-809C-4F1D-80C0-B758621290DC}" sibTransId="{E35ACF61-45AB-451D-B09F-29F5F32ADD3C}"/>
    <dgm:cxn modelId="{CC7F002C-DA08-45E9-890D-C29E6C6DF05F}" type="presOf" srcId="{829093DD-582A-4837-B6C3-7CA824B85849}" destId="{AB1F83FC-3639-4100-B15F-AA912F511909}" srcOrd="1" destOrd="0" presId="urn:microsoft.com/office/officeart/2005/8/layout/hList7"/>
    <dgm:cxn modelId="{F6DB8618-6594-4D66-B7BB-57906ED66318}" type="presOf" srcId="{2DA9A05A-3EFE-409D-99CA-F91EB5D2F729}" destId="{04CE74F9-6403-41B7-B71C-F9948064C949}" srcOrd="1" destOrd="0" presId="urn:microsoft.com/office/officeart/2005/8/layout/hList7"/>
    <dgm:cxn modelId="{97838BEF-B096-493C-9074-747F65737EB4}" type="presParOf" srcId="{00D277FD-9DCD-4F0B-B80A-2D494914E2BB}" destId="{A97F862F-6673-4BA7-851D-488924D99503}" srcOrd="0" destOrd="0" presId="urn:microsoft.com/office/officeart/2005/8/layout/hList7"/>
    <dgm:cxn modelId="{497151DB-9A4B-4A99-BD47-7751A7C99EE7}" type="presParOf" srcId="{00D277FD-9DCD-4F0B-B80A-2D494914E2BB}" destId="{F55F003B-D754-4195-A718-29A44F5286AC}" srcOrd="1" destOrd="0" presId="urn:microsoft.com/office/officeart/2005/8/layout/hList7"/>
    <dgm:cxn modelId="{0DD1A758-CAEB-4B91-8850-29E99FB1C9B9}" type="presParOf" srcId="{F55F003B-D754-4195-A718-29A44F5286AC}" destId="{B8C316A7-559D-4514-AED4-8D7AE45A6B88}" srcOrd="0" destOrd="0" presId="urn:microsoft.com/office/officeart/2005/8/layout/hList7"/>
    <dgm:cxn modelId="{EA5B9F41-E83D-4E91-BFAE-F3F7E7D583B1}" type="presParOf" srcId="{B8C316A7-559D-4514-AED4-8D7AE45A6B88}" destId="{2ACF1959-B671-4AE2-9E4C-F6AF44ED6945}" srcOrd="0" destOrd="0" presId="urn:microsoft.com/office/officeart/2005/8/layout/hList7"/>
    <dgm:cxn modelId="{B78260E9-B6F5-437A-ABCE-71BE946D6905}" type="presParOf" srcId="{B8C316A7-559D-4514-AED4-8D7AE45A6B88}" destId="{04CE74F9-6403-41B7-B71C-F9948064C949}" srcOrd="1" destOrd="0" presId="urn:microsoft.com/office/officeart/2005/8/layout/hList7"/>
    <dgm:cxn modelId="{5032E010-22D5-4F62-A6BB-F017992115D6}" type="presParOf" srcId="{B8C316A7-559D-4514-AED4-8D7AE45A6B88}" destId="{2573E365-2272-4378-8443-97632A5438C2}" srcOrd="2" destOrd="0" presId="urn:microsoft.com/office/officeart/2005/8/layout/hList7"/>
    <dgm:cxn modelId="{2890467E-D02F-45C3-AA7C-D37920B210B3}" type="presParOf" srcId="{B8C316A7-559D-4514-AED4-8D7AE45A6B88}" destId="{82E04055-F058-4DF1-8FB1-E778035688EB}" srcOrd="3" destOrd="0" presId="urn:microsoft.com/office/officeart/2005/8/layout/hList7"/>
    <dgm:cxn modelId="{4164DDDD-122C-458F-8067-B13932C8F8FA}" type="presParOf" srcId="{F55F003B-D754-4195-A718-29A44F5286AC}" destId="{FDE6D87C-FAB8-4278-A7F6-02D40E1E317D}" srcOrd="1" destOrd="0" presId="urn:microsoft.com/office/officeart/2005/8/layout/hList7"/>
    <dgm:cxn modelId="{BDDD5405-DF23-4196-9942-7A3AE2CBCD1D}" type="presParOf" srcId="{F55F003B-D754-4195-A718-29A44F5286AC}" destId="{E212CF19-A0C3-480A-B47C-97C9DF2975C9}" srcOrd="2" destOrd="0" presId="urn:microsoft.com/office/officeart/2005/8/layout/hList7"/>
    <dgm:cxn modelId="{C3DD07CE-017E-48F0-B9C7-41699C71757B}" type="presParOf" srcId="{E212CF19-A0C3-480A-B47C-97C9DF2975C9}" destId="{3387C3F9-1EA7-432A-B385-060BAD736857}" srcOrd="0" destOrd="0" presId="urn:microsoft.com/office/officeart/2005/8/layout/hList7"/>
    <dgm:cxn modelId="{5EB22B55-AE3B-49E6-861D-8AC2A49A5582}" type="presParOf" srcId="{E212CF19-A0C3-480A-B47C-97C9DF2975C9}" destId="{F971B9D3-BF75-486B-AE2B-725DF1011C6A}" srcOrd="1" destOrd="0" presId="urn:microsoft.com/office/officeart/2005/8/layout/hList7"/>
    <dgm:cxn modelId="{709B103C-41F0-42AF-82E5-92080D91034D}" type="presParOf" srcId="{E212CF19-A0C3-480A-B47C-97C9DF2975C9}" destId="{5C3AF5B0-E44D-4A00-9709-71699346C753}" srcOrd="2" destOrd="0" presId="urn:microsoft.com/office/officeart/2005/8/layout/hList7"/>
    <dgm:cxn modelId="{8DE4BA00-7954-4D38-8BD3-DE95AA552243}" type="presParOf" srcId="{E212CF19-A0C3-480A-B47C-97C9DF2975C9}" destId="{E4F2D213-71BC-445D-BAFA-24F52D5AD8A6}" srcOrd="3" destOrd="0" presId="urn:microsoft.com/office/officeart/2005/8/layout/hList7"/>
    <dgm:cxn modelId="{72310371-640A-4185-9D00-9BF3623A8DEB}" type="presParOf" srcId="{F55F003B-D754-4195-A718-29A44F5286AC}" destId="{43C708BB-58BF-40AB-BF25-B76A37DE2BDD}" srcOrd="3" destOrd="0" presId="urn:microsoft.com/office/officeart/2005/8/layout/hList7"/>
    <dgm:cxn modelId="{0EABA09E-8956-4E40-A7F3-112693A5C905}" type="presParOf" srcId="{F55F003B-D754-4195-A718-29A44F5286AC}" destId="{FCD83E0D-4FAC-4B37-9DEB-9474AC2DAD74}" srcOrd="4" destOrd="0" presId="urn:microsoft.com/office/officeart/2005/8/layout/hList7"/>
    <dgm:cxn modelId="{C4F50B89-FAAB-49F6-A4A3-5C413E3C88E6}" type="presParOf" srcId="{FCD83E0D-4FAC-4B37-9DEB-9474AC2DAD74}" destId="{A54F4404-7456-45EE-B6F8-260BF717603F}" srcOrd="0" destOrd="0" presId="urn:microsoft.com/office/officeart/2005/8/layout/hList7"/>
    <dgm:cxn modelId="{6097469D-CC4F-40EE-93D9-4D419A759346}" type="presParOf" srcId="{FCD83E0D-4FAC-4B37-9DEB-9474AC2DAD74}" destId="{AB1F83FC-3639-4100-B15F-AA912F511909}" srcOrd="1" destOrd="0" presId="urn:microsoft.com/office/officeart/2005/8/layout/hList7"/>
    <dgm:cxn modelId="{52A9F668-924E-42E9-B3E4-86620B1F5248}" type="presParOf" srcId="{FCD83E0D-4FAC-4B37-9DEB-9474AC2DAD74}" destId="{6502B432-F8E8-4D58-AA81-E65F5981B714}" srcOrd="2" destOrd="0" presId="urn:microsoft.com/office/officeart/2005/8/layout/hList7"/>
    <dgm:cxn modelId="{3312ACDE-160B-4862-94A6-91DC2D84E9C0}" type="presParOf" srcId="{FCD83E0D-4FAC-4B37-9DEB-9474AC2DAD74}" destId="{8665FB99-01A3-41F8-8993-B131F6EC7CC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A8BCE-B185-4CAE-9D0D-B586DD84AB2E}">
      <dsp:nvSpPr>
        <dsp:cNvPr id="0" name=""/>
        <dsp:cNvSpPr/>
      </dsp:nvSpPr>
      <dsp:spPr>
        <a:xfrm>
          <a:off x="1630372" y="-109479"/>
          <a:ext cx="4664055" cy="4664055"/>
        </a:xfrm>
        <a:prstGeom prst="circularArrow">
          <a:avLst>
            <a:gd name="adj1" fmla="val 4668"/>
            <a:gd name="adj2" fmla="val 272909"/>
            <a:gd name="adj3" fmla="val 12902970"/>
            <a:gd name="adj4" fmla="val 17982213"/>
            <a:gd name="adj5" fmla="val 4847"/>
          </a:avLst>
        </a:prstGeom>
        <a:solidFill>
          <a:schemeClr val="accent2">
            <a:tint val="4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52E634A3-2281-4AF3-9084-7838E083DA22}">
      <dsp:nvSpPr>
        <dsp:cNvPr id="0" name=""/>
        <dsp:cNvSpPr/>
      </dsp:nvSpPr>
      <dsp:spPr>
        <a:xfrm>
          <a:off x="2437804" y="1396"/>
          <a:ext cx="3049190" cy="1524595"/>
        </a:xfrm>
        <a:prstGeom prst="round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Objective</a:t>
          </a:r>
          <a:endParaRPr lang="en-US" sz="2400" kern="1200" dirty="0"/>
        </a:p>
        <a:p>
          <a:pPr marL="171450" lvl="1" indent="-171450" algn="l" defTabSz="800100">
            <a:lnSpc>
              <a:spcPct val="90000"/>
            </a:lnSpc>
            <a:spcBef>
              <a:spcPct val="0"/>
            </a:spcBef>
            <a:spcAft>
              <a:spcPct val="15000"/>
            </a:spcAft>
            <a:buChar char="••"/>
          </a:pPr>
          <a:r>
            <a:rPr lang="en-US" sz="1800" kern="1200" dirty="0" smtClean="0"/>
            <a:t>Valid and fair comparisons of teachers serving different student populations</a:t>
          </a:r>
          <a:endParaRPr lang="en-US" sz="1800" kern="1200" dirty="0"/>
        </a:p>
      </dsp:txBody>
      <dsp:txXfrm>
        <a:off x="2512229" y="75821"/>
        <a:ext cx="2900340" cy="1375745"/>
      </dsp:txXfrm>
    </dsp:sp>
    <dsp:sp modelId="{5C1D27BB-FD1B-4690-95F6-78A265B9EDBA}">
      <dsp:nvSpPr>
        <dsp:cNvPr id="0" name=""/>
        <dsp:cNvSpPr/>
      </dsp:nvSpPr>
      <dsp:spPr>
        <a:xfrm>
          <a:off x="4112510" y="1676102"/>
          <a:ext cx="3049190" cy="1524595"/>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Model Co-Build</a:t>
          </a:r>
          <a:endParaRPr lang="en-US" sz="2400" kern="1200" dirty="0"/>
        </a:p>
        <a:p>
          <a:pPr marL="171450" lvl="1" indent="-171450" algn="l" defTabSz="800100">
            <a:lnSpc>
              <a:spcPct val="90000"/>
            </a:lnSpc>
            <a:spcBef>
              <a:spcPct val="0"/>
            </a:spcBef>
            <a:spcAft>
              <a:spcPct val="15000"/>
            </a:spcAft>
            <a:buChar char="••"/>
          </a:pPr>
          <a:r>
            <a:rPr lang="en-US" sz="1800" kern="1200" dirty="0" smtClean="0"/>
            <a:t>Full disclosure: no black-box</a:t>
          </a:r>
          <a:endParaRPr lang="en-US" sz="1800" kern="1200" dirty="0"/>
        </a:p>
        <a:p>
          <a:pPr marL="171450" lvl="1" indent="-171450" algn="l" defTabSz="800100">
            <a:lnSpc>
              <a:spcPct val="90000"/>
            </a:lnSpc>
            <a:spcBef>
              <a:spcPct val="0"/>
            </a:spcBef>
            <a:spcAft>
              <a:spcPct val="15000"/>
            </a:spcAft>
            <a:buChar char="••"/>
          </a:pPr>
          <a:r>
            <a:rPr lang="en-US" sz="1800" kern="1200" dirty="0" smtClean="0"/>
            <a:t>Model informed by technical and consequential validity</a:t>
          </a:r>
          <a:endParaRPr lang="en-US" sz="1800" kern="1200" dirty="0"/>
        </a:p>
      </dsp:txBody>
      <dsp:txXfrm>
        <a:off x="4186935" y="1750527"/>
        <a:ext cx="2900340" cy="1375745"/>
      </dsp:txXfrm>
    </dsp:sp>
    <dsp:sp modelId="{D0C8AC12-A888-41D7-8D9B-3C92E76A91DE}">
      <dsp:nvSpPr>
        <dsp:cNvPr id="0" name=""/>
        <dsp:cNvSpPr/>
      </dsp:nvSpPr>
      <dsp:spPr>
        <a:xfrm>
          <a:off x="2437804" y="3350808"/>
          <a:ext cx="3049190" cy="1524595"/>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Output</a:t>
          </a:r>
          <a:endParaRPr lang="en-US" sz="2400" kern="1200" dirty="0"/>
        </a:p>
        <a:p>
          <a:pPr marL="171450" lvl="1" indent="-171450" algn="l" defTabSz="800100">
            <a:lnSpc>
              <a:spcPct val="90000"/>
            </a:lnSpc>
            <a:spcBef>
              <a:spcPct val="0"/>
            </a:spcBef>
            <a:spcAft>
              <a:spcPct val="15000"/>
            </a:spcAft>
            <a:buChar char="••"/>
          </a:pPr>
          <a:r>
            <a:rPr lang="en-US" sz="1800" kern="1200" dirty="0" smtClean="0"/>
            <a:t>Productivity estimates (contribution to student academic growth)</a:t>
          </a:r>
          <a:endParaRPr lang="en-US" sz="1800" kern="1200" dirty="0"/>
        </a:p>
        <a:p>
          <a:pPr marL="171450" lvl="1" indent="-171450" algn="l" defTabSz="800100">
            <a:lnSpc>
              <a:spcPct val="90000"/>
            </a:lnSpc>
            <a:spcBef>
              <a:spcPct val="0"/>
            </a:spcBef>
            <a:spcAft>
              <a:spcPct val="15000"/>
            </a:spcAft>
            <a:buChar char="••"/>
          </a:pPr>
          <a:r>
            <a:rPr lang="en-US" sz="1800" kern="1200" dirty="0" smtClean="0"/>
            <a:t>Data formatting</a:t>
          </a:r>
          <a:endParaRPr lang="en-US" sz="1800" kern="1200" dirty="0"/>
        </a:p>
      </dsp:txBody>
      <dsp:txXfrm>
        <a:off x="2512229" y="3425233"/>
        <a:ext cx="2900340" cy="1375745"/>
      </dsp:txXfrm>
    </dsp:sp>
    <dsp:sp modelId="{E2C2E04A-4875-4415-9AFA-004B74173E95}">
      <dsp:nvSpPr>
        <dsp:cNvPr id="0" name=""/>
        <dsp:cNvSpPr/>
      </dsp:nvSpPr>
      <dsp:spPr>
        <a:xfrm>
          <a:off x="763098" y="1676102"/>
          <a:ext cx="3049190" cy="1524595"/>
        </a:xfrm>
        <a:prstGeom prst="roundRect">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Stakeholder Feedback</a:t>
          </a:r>
        </a:p>
        <a:p>
          <a:pPr marL="171450" lvl="1" indent="-171450" algn="l" defTabSz="800100">
            <a:lnSpc>
              <a:spcPct val="90000"/>
            </a:lnSpc>
            <a:spcBef>
              <a:spcPct val="0"/>
            </a:spcBef>
            <a:spcAft>
              <a:spcPct val="15000"/>
            </a:spcAft>
            <a:buChar char="••"/>
          </a:pPr>
          <a:r>
            <a:rPr lang="en-US" sz="1800" kern="1200" dirty="0" smtClean="0"/>
            <a:t>Model refinement</a:t>
          </a:r>
          <a:endParaRPr lang="en-US" sz="1800" kern="1200" dirty="0"/>
        </a:p>
        <a:p>
          <a:pPr marL="171450" lvl="1" indent="-171450" algn="l" defTabSz="800100">
            <a:lnSpc>
              <a:spcPct val="90000"/>
            </a:lnSpc>
            <a:spcBef>
              <a:spcPct val="0"/>
            </a:spcBef>
            <a:spcAft>
              <a:spcPct val="15000"/>
            </a:spcAft>
            <a:buChar char="••"/>
          </a:pPr>
          <a:r>
            <a:rPr lang="en-US" sz="1800" kern="1200" dirty="0" smtClean="0"/>
            <a:t>New objectives</a:t>
          </a:r>
          <a:endParaRPr lang="en-US" sz="1800" kern="1200" dirty="0"/>
        </a:p>
      </dsp:txBody>
      <dsp:txXfrm>
        <a:off x="837523" y="1750527"/>
        <a:ext cx="2900340" cy="13757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97E12-3518-4B33-855D-D44919AFC2C4}">
      <dsp:nvSpPr>
        <dsp:cNvPr id="0" name=""/>
        <dsp:cNvSpPr/>
      </dsp:nvSpPr>
      <dsp:spPr>
        <a:xfrm>
          <a:off x="0" y="416400"/>
          <a:ext cx="8153400" cy="630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520700" rIns="632794" bIns="177800" numCol="1" spcCol="1270" anchor="t" anchorCtr="0">
          <a:noAutofit/>
        </a:bodyPr>
        <a:lstStyle/>
        <a:p>
          <a:pPr marL="228600" lvl="1" indent="-228600" algn="l" defTabSz="1111250">
            <a:lnSpc>
              <a:spcPct val="90000"/>
            </a:lnSpc>
            <a:spcBef>
              <a:spcPct val="0"/>
            </a:spcBef>
            <a:spcAft>
              <a:spcPct val="15000"/>
            </a:spcAft>
            <a:buChar char="••"/>
          </a:pPr>
          <a:endParaRPr lang="en-US" sz="2500" kern="1200" dirty="0"/>
        </a:p>
      </dsp:txBody>
      <dsp:txXfrm>
        <a:off x="0" y="416400"/>
        <a:ext cx="8153400" cy="630000"/>
      </dsp:txXfrm>
    </dsp:sp>
    <dsp:sp modelId="{56D6FDC3-3587-43AC-94EB-7D78178F16F8}">
      <dsp:nvSpPr>
        <dsp:cNvPr id="0" name=""/>
        <dsp:cNvSpPr/>
      </dsp:nvSpPr>
      <dsp:spPr>
        <a:xfrm>
          <a:off x="407670" y="47400"/>
          <a:ext cx="5707380" cy="7380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111250">
            <a:lnSpc>
              <a:spcPct val="90000"/>
            </a:lnSpc>
            <a:spcBef>
              <a:spcPct val="0"/>
            </a:spcBef>
            <a:spcAft>
              <a:spcPct val="35000"/>
            </a:spcAft>
          </a:pPr>
          <a:r>
            <a:rPr lang="en-US" sz="2500" kern="1200" dirty="0" smtClean="0"/>
            <a:t>Check 1: Is this factor outside the gardener’s influence?</a:t>
          </a:r>
          <a:endParaRPr lang="en-US" sz="2500" kern="1200" dirty="0"/>
        </a:p>
      </dsp:txBody>
      <dsp:txXfrm>
        <a:off x="443696" y="83426"/>
        <a:ext cx="5635328" cy="665948"/>
      </dsp:txXfrm>
    </dsp:sp>
    <dsp:sp modelId="{3AC4CDCC-E92E-4141-A463-49FDB79FEF8B}">
      <dsp:nvSpPr>
        <dsp:cNvPr id="0" name=""/>
        <dsp:cNvSpPr/>
      </dsp:nvSpPr>
      <dsp:spPr>
        <a:xfrm>
          <a:off x="0" y="1550400"/>
          <a:ext cx="8153400" cy="6300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520700" rIns="632794" bIns="177800" numCol="1" spcCol="1270" anchor="t" anchorCtr="0">
          <a:noAutofit/>
        </a:bodyPr>
        <a:lstStyle/>
        <a:p>
          <a:pPr marL="228600" lvl="1" indent="-228600" algn="l" defTabSz="1111250">
            <a:lnSpc>
              <a:spcPct val="90000"/>
            </a:lnSpc>
            <a:spcBef>
              <a:spcPct val="0"/>
            </a:spcBef>
            <a:spcAft>
              <a:spcPct val="15000"/>
            </a:spcAft>
            <a:buChar char="••"/>
          </a:pPr>
          <a:endParaRPr lang="en-US" sz="2500" kern="1200" dirty="0"/>
        </a:p>
      </dsp:txBody>
      <dsp:txXfrm>
        <a:off x="0" y="1550400"/>
        <a:ext cx="8153400" cy="630000"/>
      </dsp:txXfrm>
    </dsp:sp>
    <dsp:sp modelId="{8AF4E71A-7143-49A5-95C3-44F7DF68B17A}">
      <dsp:nvSpPr>
        <dsp:cNvPr id="0" name=""/>
        <dsp:cNvSpPr/>
      </dsp:nvSpPr>
      <dsp:spPr>
        <a:xfrm>
          <a:off x="407670" y="1181400"/>
          <a:ext cx="5707380" cy="7380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111250">
            <a:lnSpc>
              <a:spcPct val="90000"/>
            </a:lnSpc>
            <a:spcBef>
              <a:spcPct val="0"/>
            </a:spcBef>
            <a:spcAft>
              <a:spcPct val="35000"/>
            </a:spcAft>
          </a:pPr>
          <a:r>
            <a:rPr lang="en-US" sz="2500" kern="1200" dirty="0" smtClean="0"/>
            <a:t>Check 2: Do we have reliable data?</a:t>
          </a:r>
          <a:endParaRPr lang="en-US" sz="2500" kern="1200" dirty="0"/>
        </a:p>
      </dsp:txBody>
      <dsp:txXfrm>
        <a:off x="443696" y="1217426"/>
        <a:ext cx="5635328" cy="665948"/>
      </dsp:txXfrm>
    </dsp:sp>
    <dsp:sp modelId="{C809B187-64BE-49E0-B07F-645D829482DE}">
      <dsp:nvSpPr>
        <dsp:cNvPr id="0" name=""/>
        <dsp:cNvSpPr/>
      </dsp:nvSpPr>
      <dsp:spPr>
        <a:xfrm>
          <a:off x="0" y="2684400"/>
          <a:ext cx="8153400" cy="6300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3C330-C5BF-4B31-B775-A485F40EE36F}">
      <dsp:nvSpPr>
        <dsp:cNvPr id="0" name=""/>
        <dsp:cNvSpPr/>
      </dsp:nvSpPr>
      <dsp:spPr>
        <a:xfrm>
          <a:off x="407670" y="2315400"/>
          <a:ext cx="5707380" cy="7380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111250">
            <a:lnSpc>
              <a:spcPct val="90000"/>
            </a:lnSpc>
            <a:spcBef>
              <a:spcPct val="0"/>
            </a:spcBef>
            <a:spcAft>
              <a:spcPct val="35000"/>
            </a:spcAft>
          </a:pPr>
          <a:r>
            <a:rPr lang="en-US" sz="2500" kern="1200" dirty="0" smtClean="0"/>
            <a:t>Check 3: If not, can we pick up the effect by proxy?</a:t>
          </a:r>
          <a:endParaRPr lang="en-US" sz="2500" kern="1200" dirty="0"/>
        </a:p>
      </dsp:txBody>
      <dsp:txXfrm>
        <a:off x="443696" y="2351426"/>
        <a:ext cx="5635328" cy="665948"/>
      </dsp:txXfrm>
    </dsp:sp>
    <dsp:sp modelId="{A0015E5D-F527-4E12-8CB5-A19B69390247}">
      <dsp:nvSpPr>
        <dsp:cNvPr id="0" name=""/>
        <dsp:cNvSpPr/>
      </dsp:nvSpPr>
      <dsp:spPr>
        <a:xfrm>
          <a:off x="0" y="3818400"/>
          <a:ext cx="8153400" cy="6300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F24F9C-401B-4D01-A8CC-9530C89AA220}">
      <dsp:nvSpPr>
        <dsp:cNvPr id="0" name=""/>
        <dsp:cNvSpPr/>
      </dsp:nvSpPr>
      <dsp:spPr>
        <a:xfrm>
          <a:off x="407670" y="3449400"/>
          <a:ext cx="5707380" cy="7380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111250">
            <a:lnSpc>
              <a:spcPct val="90000"/>
            </a:lnSpc>
            <a:spcBef>
              <a:spcPct val="0"/>
            </a:spcBef>
            <a:spcAft>
              <a:spcPct val="35000"/>
            </a:spcAft>
          </a:pPr>
          <a:r>
            <a:rPr lang="en-US" sz="2500" kern="1200" dirty="0" smtClean="0"/>
            <a:t>Check 4: Does it increase the predictive power of the model?</a:t>
          </a:r>
          <a:endParaRPr lang="en-US" sz="2500" kern="1200" dirty="0"/>
        </a:p>
      </dsp:txBody>
      <dsp:txXfrm>
        <a:off x="443696" y="3485426"/>
        <a:ext cx="5635328"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97E12-3518-4B33-855D-D44919AFC2C4}">
      <dsp:nvSpPr>
        <dsp:cNvPr id="0" name=""/>
        <dsp:cNvSpPr/>
      </dsp:nvSpPr>
      <dsp:spPr>
        <a:xfrm>
          <a:off x="0" y="416400"/>
          <a:ext cx="8153400" cy="630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520700" rIns="632794" bIns="177800" numCol="1" spcCol="1270" anchor="t" anchorCtr="0">
          <a:noAutofit/>
        </a:bodyPr>
        <a:lstStyle/>
        <a:p>
          <a:pPr marL="228600" lvl="1" indent="-228600" algn="l" defTabSz="1111250">
            <a:lnSpc>
              <a:spcPct val="90000"/>
            </a:lnSpc>
            <a:spcBef>
              <a:spcPct val="0"/>
            </a:spcBef>
            <a:spcAft>
              <a:spcPct val="15000"/>
            </a:spcAft>
            <a:buChar char="••"/>
          </a:pPr>
          <a:endParaRPr lang="en-US" sz="2500" kern="1200" dirty="0"/>
        </a:p>
      </dsp:txBody>
      <dsp:txXfrm>
        <a:off x="0" y="416400"/>
        <a:ext cx="8153400" cy="630000"/>
      </dsp:txXfrm>
    </dsp:sp>
    <dsp:sp modelId="{56D6FDC3-3587-43AC-94EB-7D78178F16F8}">
      <dsp:nvSpPr>
        <dsp:cNvPr id="0" name=""/>
        <dsp:cNvSpPr/>
      </dsp:nvSpPr>
      <dsp:spPr>
        <a:xfrm>
          <a:off x="407670" y="47400"/>
          <a:ext cx="5707380" cy="7380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111250">
            <a:lnSpc>
              <a:spcPct val="90000"/>
            </a:lnSpc>
            <a:spcBef>
              <a:spcPct val="0"/>
            </a:spcBef>
            <a:spcAft>
              <a:spcPct val="35000"/>
            </a:spcAft>
          </a:pPr>
          <a:r>
            <a:rPr lang="en-US" sz="2500" kern="1200" dirty="0" smtClean="0"/>
            <a:t>Check 1: Is this factor outside the school or teacher’s influence?</a:t>
          </a:r>
          <a:endParaRPr lang="en-US" sz="2500" kern="1200" dirty="0"/>
        </a:p>
      </dsp:txBody>
      <dsp:txXfrm>
        <a:off x="443696" y="83426"/>
        <a:ext cx="5635328" cy="665948"/>
      </dsp:txXfrm>
    </dsp:sp>
    <dsp:sp modelId="{3AC4CDCC-E92E-4141-A463-49FDB79FEF8B}">
      <dsp:nvSpPr>
        <dsp:cNvPr id="0" name=""/>
        <dsp:cNvSpPr/>
      </dsp:nvSpPr>
      <dsp:spPr>
        <a:xfrm>
          <a:off x="0" y="1550400"/>
          <a:ext cx="8153400" cy="6300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520700" rIns="632794" bIns="177800" numCol="1" spcCol="1270" anchor="t" anchorCtr="0">
          <a:noAutofit/>
        </a:bodyPr>
        <a:lstStyle/>
        <a:p>
          <a:pPr marL="228600" lvl="1" indent="-228600" algn="l" defTabSz="1111250">
            <a:lnSpc>
              <a:spcPct val="90000"/>
            </a:lnSpc>
            <a:spcBef>
              <a:spcPct val="0"/>
            </a:spcBef>
            <a:spcAft>
              <a:spcPct val="15000"/>
            </a:spcAft>
            <a:buChar char="••"/>
          </a:pPr>
          <a:endParaRPr lang="en-US" sz="2500" kern="1200" dirty="0"/>
        </a:p>
      </dsp:txBody>
      <dsp:txXfrm>
        <a:off x="0" y="1550400"/>
        <a:ext cx="8153400" cy="630000"/>
      </dsp:txXfrm>
    </dsp:sp>
    <dsp:sp modelId="{8AF4E71A-7143-49A5-95C3-44F7DF68B17A}">
      <dsp:nvSpPr>
        <dsp:cNvPr id="0" name=""/>
        <dsp:cNvSpPr/>
      </dsp:nvSpPr>
      <dsp:spPr>
        <a:xfrm>
          <a:off x="407670" y="1181400"/>
          <a:ext cx="5707380" cy="7380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111250">
            <a:lnSpc>
              <a:spcPct val="90000"/>
            </a:lnSpc>
            <a:spcBef>
              <a:spcPct val="0"/>
            </a:spcBef>
            <a:spcAft>
              <a:spcPct val="35000"/>
            </a:spcAft>
          </a:pPr>
          <a:r>
            <a:rPr lang="en-US" sz="2500" kern="1200" dirty="0" smtClean="0"/>
            <a:t>Check 2: Do we have reliable data?</a:t>
          </a:r>
          <a:endParaRPr lang="en-US" sz="2500" kern="1200" dirty="0"/>
        </a:p>
      </dsp:txBody>
      <dsp:txXfrm>
        <a:off x="443696" y="1217426"/>
        <a:ext cx="5635328" cy="665948"/>
      </dsp:txXfrm>
    </dsp:sp>
    <dsp:sp modelId="{C809B187-64BE-49E0-B07F-645D829482DE}">
      <dsp:nvSpPr>
        <dsp:cNvPr id="0" name=""/>
        <dsp:cNvSpPr/>
      </dsp:nvSpPr>
      <dsp:spPr>
        <a:xfrm>
          <a:off x="0" y="2684400"/>
          <a:ext cx="8153400" cy="6300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3C330-C5BF-4B31-B775-A485F40EE36F}">
      <dsp:nvSpPr>
        <dsp:cNvPr id="0" name=""/>
        <dsp:cNvSpPr/>
      </dsp:nvSpPr>
      <dsp:spPr>
        <a:xfrm>
          <a:off x="407670" y="2315400"/>
          <a:ext cx="5707380" cy="7380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111250">
            <a:lnSpc>
              <a:spcPct val="90000"/>
            </a:lnSpc>
            <a:spcBef>
              <a:spcPct val="0"/>
            </a:spcBef>
            <a:spcAft>
              <a:spcPct val="35000"/>
            </a:spcAft>
          </a:pPr>
          <a:r>
            <a:rPr lang="en-US" sz="2500" kern="1200" dirty="0" smtClean="0"/>
            <a:t>Check 3: If not, can we pick up the effect by proxy?</a:t>
          </a:r>
          <a:endParaRPr lang="en-US" sz="2500" kern="1200" dirty="0"/>
        </a:p>
      </dsp:txBody>
      <dsp:txXfrm>
        <a:off x="443696" y="2351426"/>
        <a:ext cx="5635328" cy="665948"/>
      </dsp:txXfrm>
    </dsp:sp>
    <dsp:sp modelId="{A0015E5D-F527-4E12-8CB5-A19B69390247}">
      <dsp:nvSpPr>
        <dsp:cNvPr id="0" name=""/>
        <dsp:cNvSpPr/>
      </dsp:nvSpPr>
      <dsp:spPr>
        <a:xfrm>
          <a:off x="0" y="3818400"/>
          <a:ext cx="8153400" cy="6300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F24F9C-401B-4D01-A8CC-9530C89AA220}">
      <dsp:nvSpPr>
        <dsp:cNvPr id="0" name=""/>
        <dsp:cNvSpPr/>
      </dsp:nvSpPr>
      <dsp:spPr>
        <a:xfrm>
          <a:off x="407670" y="3449400"/>
          <a:ext cx="5707380" cy="7380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111250">
            <a:lnSpc>
              <a:spcPct val="90000"/>
            </a:lnSpc>
            <a:spcBef>
              <a:spcPct val="0"/>
            </a:spcBef>
            <a:spcAft>
              <a:spcPct val="35000"/>
            </a:spcAft>
          </a:pPr>
          <a:r>
            <a:rPr lang="en-US" sz="2500" kern="1200" dirty="0" smtClean="0"/>
            <a:t>Check 4: Does it increase the predictive power of the model?</a:t>
          </a:r>
          <a:endParaRPr lang="en-US" sz="2500" kern="1200" dirty="0"/>
        </a:p>
      </dsp:txBody>
      <dsp:txXfrm>
        <a:off x="443696" y="3485426"/>
        <a:ext cx="5635328" cy="665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97E12-3518-4B33-855D-D44919AFC2C4}">
      <dsp:nvSpPr>
        <dsp:cNvPr id="0" name=""/>
        <dsp:cNvSpPr/>
      </dsp:nvSpPr>
      <dsp:spPr>
        <a:xfrm>
          <a:off x="0" y="196881"/>
          <a:ext cx="5410200" cy="252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892" tIns="208280" rIns="419892" bIns="71120"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p>
      </dsp:txBody>
      <dsp:txXfrm>
        <a:off x="0" y="196881"/>
        <a:ext cx="5410200" cy="252000"/>
      </dsp:txXfrm>
    </dsp:sp>
    <dsp:sp modelId="{56D6FDC3-3587-43AC-94EB-7D78178F16F8}">
      <dsp:nvSpPr>
        <dsp:cNvPr id="0" name=""/>
        <dsp:cNvSpPr/>
      </dsp:nvSpPr>
      <dsp:spPr>
        <a:xfrm>
          <a:off x="270510" y="49281"/>
          <a:ext cx="3787140" cy="2952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145" tIns="0" rIns="143145" bIns="0" numCol="1" spcCol="1270" anchor="ctr" anchorCtr="0">
          <a:noAutofit/>
        </a:bodyPr>
        <a:lstStyle/>
        <a:p>
          <a:pPr lvl="0" algn="l" defTabSz="444500">
            <a:lnSpc>
              <a:spcPct val="90000"/>
            </a:lnSpc>
            <a:spcBef>
              <a:spcPct val="0"/>
            </a:spcBef>
            <a:spcAft>
              <a:spcPct val="35000"/>
            </a:spcAft>
          </a:pPr>
          <a:r>
            <a:rPr lang="en-US" sz="1000" kern="1200" dirty="0" smtClean="0"/>
            <a:t>Check 1: Is this factor outside the school or teacher’s influence?</a:t>
          </a:r>
          <a:endParaRPr lang="en-US" sz="1000" kern="1200" dirty="0"/>
        </a:p>
      </dsp:txBody>
      <dsp:txXfrm>
        <a:off x="284920" y="63691"/>
        <a:ext cx="3758320" cy="266380"/>
      </dsp:txXfrm>
    </dsp:sp>
    <dsp:sp modelId="{3AC4CDCC-E92E-4141-A463-49FDB79FEF8B}">
      <dsp:nvSpPr>
        <dsp:cNvPr id="0" name=""/>
        <dsp:cNvSpPr/>
      </dsp:nvSpPr>
      <dsp:spPr>
        <a:xfrm>
          <a:off x="0" y="650481"/>
          <a:ext cx="5410200" cy="2520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892" tIns="208280" rIns="419892" bIns="71120"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p>
      </dsp:txBody>
      <dsp:txXfrm>
        <a:off x="0" y="650481"/>
        <a:ext cx="5410200" cy="252000"/>
      </dsp:txXfrm>
    </dsp:sp>
    <dsp:sp modelId="{8AF4E71A-7143-49A5-95C3-44F7DF68B17A}">
      <dsp:nvSpPr>
        <dsp:cNvPr id="0" name=""/>
        <dsp:cNvSpPr/>
      </dsp:nvSpPr>
      <dsp:spPr>
        <a:xfrm>
          <a:off x="270510" y="502881"/>
          <a:ext cx="3787140" cy="2952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145" tIns="0" rIns="143145" bIns="0" numCol="1" spcCol="1270" anchor="ctr" anchorCtr="0">
          <a:noAutofit/>
        </a:bodyPr>
        <a:lstStyle/>
        <a:p>
          <a:pPr lvl="0" algn="l" defTabSz="444500">
            <a:lnSpc>
              <a:spcPct val="90000"/>
            </a:lnSpc>
            <a:spcBef>
              <a:spcPct val="0"/>
            </a:spcBef>
            <a:spcAft>
              <a:spcPct val="35000"/>
            </a:spcAft>
          </a:pPr>
          <a:r>
            <a:rPr lang="en-US" sz="1000" kern="1200" dirty="0" smtClean="0"/>
            <a:t>Check 2: Do we have reliable data?</a:t>
          </a:r>
          <a:endParaRPr lang="en-US" sz="1000" kern="1200" dirty="0"/>
        </a:p>
      </dsp:txBody>
      <dsp:txXfrm>
        <a:off x="284920" y="517291"/>
        <a:ext cx="3758320" cy="266380"/>
      </dsp:txXfrm>
    </dsp:sp>
    <dsp:sp modelId="{C809B187-64BE-49E0-B07F-645D829482DE}">
      <dsp:nvSpPr>
        <dsp:cNvPr id="0" name=""/>
        <dsp:cNvSpPr/>
      </dsp:nvSpPr>
      <dsp:spPr>
        <a:xfrm>
          <a:off x="0" y="1104081"/>
          <a:ext cx="5410200" cy="2520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3C330-C5BF-4B31-B775-A485F40EE36F}">
      <dsp:nvSpPr>
        <dsp:cNvPr id="0" name=""/>
        <dsp:cNvSpPr/>
      </dsp:nvSpPr>
      <dsp:spPr>
        <a:xfrm>
          <a:off x="270510" y="956481"/>
          <a:ext cx="3787140" cy="2952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145" tIns="0" rIns="143145" bIns="0" numCol="1" spcCol="1270" anchor="ctr" anchorCtr="0">
          <a:noAutofit/>
        </a:bodyPr>
        <a:lstStyle/>
        <a:p>
          <a:pPr lvl="0" algn="l" defTabSz="444500">
            <a:lnSpc>
              <a:spcPct val="90000"/>
            </a:lnSpc>
            <a:spcBef>
              <a:spcPct val="0"/>
            </a:spcBef>
            <a:spcAft>
              <a:spcPct val="35000"/>
            </a:spcAft>
          </a:pPr>
          <a:r>
            <a:rPr lang="en-US" sz="1000" kern="1200" dirty="0" smtClean="0"/>
            <a:t>Check 3: If not, can we pick up the effect by proxy?</a:t>
          </a:r>
          <a:endParaRPr lang="en-US" sz="1000" kern="1200" dirty="0"/>
        </a:p>
      </dsp:txBody>
      <dsp:txXfrm>
        <a:off x="284920" y="970891"/>
        <a:ext cx="3758320" cy="266380"/>
      </dsp:txXfrm>
    </dsp:sp>
    <dsp:sp modelId="{A0015E5D-F527-4E12-8CB5-A19B69390247}">
      <dsp:nvSpPr>
        <dsp:cNvPr id="0" name=""/>
        <dsp:cNvSpPr/>
      </dsp:nvSpPr>
      <dsp:spPr>
        <a:xfrm>
          <a:off x="0" y="1557681"/>
          <a:ext cx="5410200" cy="2520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F24F9C-401B-4D01-A8CC-9530C89AA220}">
      <dsp:nvSpPr>
        <dsp:cNvPr id="0" name=""/>
        <dsp:cNvSpPr/>
      </dsp:nvSpPr>
      <dsp:spPr>
        <a:xfrm>
          <a:off x="270510" y="1410081"/>
          <a:ext cx="3787140" cy="2952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145" tIns="0" rIns="143145" bIns="0" numCol="1" spcCol="1270" anchor="ctr" anchorCtr="0">
          <a:noAutofit/>
        </a:bodyPr>
        <a:lstStyle/>
        <a:p>
          <a:pPr lvl="0" algn="l" defTabSz="444500">
            <a:lnSpc>
              <a:spcPct val="90000"/>
            </a:lnSpc>
            <a:spcBef>
              <a:spcPct val="0"/>
            </a:spcBef>
            <a:spcAft>
              <a:spcPct val="35000"/>
            </a:spcAft>
          </a:pPr>
          <a:r>
            <a:rPr lang="en-US" sz="1000" kern="1200" dirty="0" smtClean="0"/>
            <a:t>Check 4: Does it increase the predictive power of the model?</a:t>
          </a:r>
          <a:endParaRPr lang="en-US" sz="1000" kern="1200" dirty="0"/>
        </a:p>
      </dsp:txBody>
      <dsp:txXfrm>
        <a:off x="284920" y="1424491"/>
        <a:ext cx="3758320" cy="2663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F1959-B671-4AE2-9E4C-F6AF44ED6945}">
      <dsp:nvSpPr>
        <dsp:cNvPr id="0" name=""/>
        <dsp:cNvSpPr/>
      </dsp:nvSpPr>
      <dsp:spPr>
        <a:xfrm>
          <a:off x="1711" y="0"/>
          <a:ext cx="2663390" cy="4495800"/>
        </a:xfrm>
        <a:prstGeom prst="roundRect">
          <a:avLst>
            <a:gd name="adj" fmla="val 10000"/>
          </a:avLst>
        </a:prstGeom>
        <a:solidFill>
          <a:schemeClr val="accent2"/>
        </a:solidFill>
        <a:ln w="1905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Unfair low measured growth due to “unlucky” factors</a:t>
          </a:r>
          <a:endParaRPr lang="en-US" sz="2400" kern="1200" dirty="0"/>
        </a:p>
      </dsp:txBody>
      <dsp:txXfrm>
        <a:off x="1711" y="1798320"/>
        <a:ext cx="2663390" cy="1798320"/>
      </dsp:txXfrm>
    </dsp:sp>
    <dsp:sp modelId="{82E04055-F058-4DF1-8FB1-E778035688EB}">
      <dsp:nvSpPr>
        <dsp:cNvPr id="0" name=""/>
        <dsp:cNvSpPr/>
      </dsp:nvSpPr>
      <dsp:spPr>
        <a:xfrm>
          <a:off x="392194" y="77086"/>
          <a:ext cx="1882425" cy="188242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87C3F9-1EA7-432A-B385-060BAD736857}">
      <dsp:nvSpPr>
        <dsp:cNvPr id="0" name=""/>
        <dsp:cNvSpPr/>
      </dsp:nvSpPr>
      <dsp:spPr>
        <a:xfrm>
          <a:off x="2745004" y="0"/>
          <a:ext cx="2663390" cy="4495800"/>
        </a:xfrm>
        <a:prstGeom prst="roundRect">
          <a:avLst>
            <a:gd name="adj" fmla="val 10000"/>
          </a:avLst>
        </a:prstGeom>
        <a:solidFill>
          <a:schemeClr val="accent3"/>
        </a:solidFill>
        <a:ln w="1905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More accurate measurement of true contribution to growth</a:t>
          </a:r>
          <a:endParaRPr lang="en-US" sz="2400" kern="1200" dirty="0"/>
        </a:p>
      </dsp:txBody>
      <dsp:txXfrm>
        <a:off x="2745004" y="1798320"/>
        <a:ext cx="2663390" cy="1798320"/>
      </dsp:txXfrm>
    </dsp:sp>
    <dsp:sp modelId="{E4F2D213-71BC-445D-BAFA-24F52D5AD8A6}">
      <dsp:nvSpPr>
        <dsp:cNvPr id="0" name=""/>
        <dsp:cNvSpPr/>
      </dsp:nvSpPr>
      <dsp:spPr>
        <a:xfrm>
          <a:off x="3135487" y="77086"/>
          <a:ext cx="1882425" cy="188242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4F4404-7456-45EE-B6F8-260BF717603F}">
      <dsp:nvSpPr>
        <dsp:cNvPr id="0" name=""/>
        <dsp:cNvSpPr/>
      </dsp:nvSpPr>
      <dsp:spPr>
        <a:xfrm>
          <a:off x="5488297" y="0"/>
          <a:ext cx="2663390" cy="4495800"/>
        </a:xfrm>
        <a:prstGeom prst="roundRect">
          <a:avLst>
            <a:gd name="adj" fmla="val 10000"/>
          </a:avLst>
        </a:prstGeom>
        <a:solidFill>
          <a:schemeClr val="accent2"/>
        </a:solidFill>
        <a:ln w="1905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Unfair high measured growth due to “lucky” factors</a:t>
          </a:r>
          <a:endParaRPr lang="en-US" sz="2400" kern="1200" dirty="0"/>
        </a:p>
      </dsp:txBody>
      <dsp:txXfrm>
        <a:off x="5488297" y="1798320"/>
        <a:ext cx="2663390" cy="1798320"/>
      </dsp:txXfrm>
    </dsp:sp>
    <dsp:sp modelId="{8665FB99-01A3-41F8-8993-B131F6EC7CC8}">
      <dsp:nvSpPr>
        <dsp:cNvPr id="0" name=""/>
        <dsp:cNvSpPr/>
      </dsp:nvSpPr>
      <dsp:spPr>
        <a:xfrm>
          <a:off x="5878779" y="77086"/>
          <a:ext cx="1882425" cy="188242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7F862F-6673-4BA7-851D-488924D99503}">
      <dsp:nvSpPr>
        <dsp:cNvPr id="0" name=""/>
        <dsp:cNvSpPr/>
      </dsp:nvSpPr>
      <dsp:spPr>
        <a:xfrm>
          <a:off x="326135" y="3596640"/>
          <a:ext cx="7501128" cy="674370"/>
        </a:xfrm>
        <a:prstGeom prst="leftRightArrow">
          <a:avLst/>
        </a:prstGeom>
        <a:solidFill>
          <a:schemeClr val="accent4"/>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fontAlgn="auto">
              <a:spcBef>
                <a:spcPts val="0"/>
              </a:spcBef>
              <a:spcAft>
                <a:spcPts val="0"/>
              </a:spcAft>
              <a:defRPr sz="1200">
                <a:latin typeface="+mn-lt"/>
                <a:cs typeface="+mn-cs"/>
              </a:defRPr>
            </a:lvl1pPr>
          </a:lstStyle>
          <a:p>
            <a:pPr>
              <a:defRPr/>
            </a:pPr>
            <a:fld id="{D41CE586-87CE-45A6-85EC-FB688D2C79B7}" type="datetimeFigureOut">
              <a:rPr lang="en-US"/>
              <a:pPr>
                <a:defRPr/>
              </a:pPr>
              <a:t>5/16/2013</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fontAlgn="auto">
              <a:spcBef>
                <a:spcPts val="0"/>
              </a:spcBef>
              <a:spcAft>
                <a:spcPts val="0"/>
              </a:spcAft>
              <a:defRPr sz="1200">
                <a:latin typeface="+mn-lt"/>
                <a:cs typeface="+mn-cs"/>
              </a:defRPr>
            </a:lvl1pPr>
          </a:lstStyle>
          <a:p>
            <a:pPr>
              <a:defRPr/>
            </a:pPr>
            <a:fld id="{93A0A04B-AFCA-465C-8D4E-F386BD66787B}" type="slidenum">
              <a:rPr lang="en-US"/>
              <a:pPr>
                <a:defRPr/>
              </a:pPr>
              <a:t>‹#›</a:t>
            </a:fld>
            <a:endParaRPr lang="en-US"/>
          </a:p>
        </p:txBody>
      </p:sp>
    </p:spTree>
    <p:extLst>
      <p:ext uri="{BB962C8B-B14F-4D97-AF65-F5344CB8AC3E}">
        <p14:creationId xmlns:p14="http://schemas.microsoft.com/office/powerpoint/2010/main" val="208911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fontAlgn="auto">
              <a:spcBef>
                <a:spcPts val="0"/>
              </a:spcBef>
              <a:spcAft>
                <a:spcPts val="0"/>
              </a:spcAft>
              <a:defRPr sz="1200">
                <a:latin typeface="+mn-lt"/>
                <a:cs typeface="+mn-cs"/>
              </a:defRPr>
            </a:lvl1pPr>
          </a:lstStyle>
          <a:p>
            <a:pPr>
              <a:defRPr/>
            </a:pPr>
            <a:fld id="{CCF8777F-77E8-4DA3-8D93-02473F976F41}" type="datetimeFigureOut">
              <a:rPr lang="en-US"/>
              <a:pPr>
                <a:defRPr/>
              </a:pPr>
              <a:t>5/16/2013</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fontAlgn="auto">
              <a:spcBef>
                <a:spcPts val="0"/>
              </a:spcBef>
              <a:spcAft>
                <a:spcPts val="0"/>
              </a:spcAft>
              <a:defRPr sz="1200">
                <a:latin typeface="+mn-lt"/>
                <a:cs typeface="+mn-cs"/>
              </a:defRPr>
            </a:lvl1pPr>
          </a:lstStyle>
          <a:p>
            <a:pPr>
              <a:defRPr/>
            </a:pPr>
            <a:fld id="{D87AE152-FD19-4E25-818D-4D8411B40DCC}" type="slidenum">
              <a:rPr lang="en-US"/>
              <a:pPr>
                <a:defRPr/>
              </a:pPr>
              <a:t>‹#›</a:t>
            </a:fld>
            <a:endParaRPr lang="en-US"/>
          </a:p>
        </p:txBody>
      </p:sp>
    </p:spTree>
    <p:extLst>
      <p:ext uri="{BB962C8B-B14F-4D97-AF65-F5344CB8AC3E}">
        <p14:creationId xmlns:p14="http://schemas.microsoft.com/office/powerpoint/2010/main" val="11135220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Tx/>
              <a:buChar char="-"/>
            </a:pPr>
            <a:r>
              <a:rPr lang="en-US" dirty="0"/>
              <a:t>VARC story: founded in 2005 with Minneapolis schools and has expanded to all of these places around the U.S.</a:t>
            </a:r>
          </a:p>
          <a:p>
            <a:pPr marL="173336" indent="-173336">
              <a:buFontTx/>
              <a:buChar char="-"/>
            </a:pPr>
            <a:r>
              <a:rPr lang="en-US" dirty="0"/>
              <a:t>Today, a staff of over 50 faculty, researchers, education professionals, and data system specialists provide a variety of cross-disciplinary expertise.</a:t>
            </a:r>
          </a:p>
          <a:p>
            <a:pPr marL="173336" indent="-173336">
              <a:buFontTx/>
              <a:buChar char="-"/>
            </a:pPr>
            <a:r>
              <a:rPr lang="en-US" dirty="0"/>
              <a:t>They drive groundbreaking work on value-added and education analytics, education policy, professional development, and data-driven decision-making.</a:t>
            </a:r>
          </a:p>
        </p:txBody>
      </p:sp>
      <p:sp>
        <p:nvSpPr>
          <p:cNvPr id="4" name="Slide Number Placeholder 3"/>
          <p:cNvSpPr>
            <a:spLocks noGrp="1"/>
          </p:cNvSpPr>
          <p:nvPr>
            <p:ph type="sldNum" sz="quarter" idx="10"/>
          </p:nvPr>
        </p:nvSpPr>
        <p:spPr/>
        <p:txBody>
          <a:bodyPr/>
          <a:lstStyle/>
          <a:p>
            <a:fld id="{0AF93BB5-3D8B-4D74-8060-498A2E346BAB}" type="slidenum">
              <a:rPr lang="en-US" smtClean="0"/>
              <a:pPr/>
              <a:t>8</a:t>
            </a:fld>
            <a:endParaRPr lang="en-US"/>
          </a:p>
        </p:txBody>
      </p:sp>
    </p:spTree>
    <p:extLst>
      <p:ext uri="{BB962C8B-B14F-4D97-AF65-F5344CB8AC3E}">
        <p14:creationId xmlns:p14="http://schemas.microsoft.com/office/powerpoint/2010/main" val="62748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can compare the height of the trees one year ago to the height today.</a:t>
            </a:r>
          </a:p>
          <a:p>
            <a:pPr eaLnBrk="1" hangingPunct="1">
              <a:spcBef>
                <a:spcPct val="0"/>
              </a:spcBef>
            </a:pPr>
            <a:r>
              <a:rPr lang="en-US" smtClean="0"/>
              <a:t>By finding the difference between these heights, we can determine how many inches the trees grew during the year of gardener’s care.</a:t>
            </a:r>
          </a:p>
          <a:p>
            <a:pPr eaLnBrk="1" hangingPunct="1">
              <a:spcBef>
                <a:spcPct val="0"/>
              </a:spcBef>
            </a:pPr>
            <a:r>
              <a:rPr lang="en-US" smtClean="0"/>
              <a:t>By using this method, Gardener A’s tree grew 14 inches while Gardener B’s tree grew 20 inches.  Oak B had more growth this year, so Gardener B is the better gardener.</a:t>
            </a:r>
          </a:p>
          <a:p>
            <a:pPr eaLnBrk="1" hangingPunct="1">
              <a:spcBef>
                <a:spcPct val="0"/>
              </a:spcBef>
            </a:pPr>
            <a:r>
              <a:rPr lang="en-US" smtClean="0"/>
              <a:t>This is analogous to using a Simple Growth Model, also called Gain.</a:t>
            </a:r>
          </a:p>
          <a:p>
            <a:pPr eaLnBrk="1" hangingPunct="1">
              <a:spcBef>
                <a:spcPct val="0"/>
              </a:spcBef>
            </a:pPr>
            <a:endParaRPr lang="en-US" smtClean="0"/>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6B1970-1116-4287-81FD-E2416AC61428}" type="slidenum">
              <a:rPr lang="en-US" smtClean="0">
                <a:solidFill>
                  <a:srgbClr val="000000"/>
                </a:solidFill>
              </a:rPr>
              <a:pPr fontAlgn="base">
                <a:spcBef>
                  <a:spcPct val="0"/>
                </a:spcBef>
                <a:spcAft>
                  <a:spcPct val="0"/>
                </a:spcAft>
                <a:defRPr/>
              </a:pPr>
              <a:t>18</a:t>
            </a:fld>
            <a:endParaRPr lang="en-US" smtClean="0">
              <a:solidFill>
                <a:srgbClr val="000000"/>
              </a:solidFill>
            </a:endParaRPr>
          </a:p>
        </p:txBody>
      </p:sp>
    </p:spTree>
    <p:extLst>
      <p:ext uri="{BB962C8B-B14F-4D97-AF65-F5344CB8AC3E}">
        <p14:creationId xmlns:p14="http://schemas.microsoft.com/office/powerpoint/2010/main" val="1695874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But this Simple Growth result does not tell the whole story either.</a:t>
            </a:r>
          </a:p>
          <a:p>
            <a:pPr eaLnBrk="1" hangingPunct="1">
              <a:spcBef>
                <a:spcPct val="0"/>
              </a:spcBef>
            </a:pPr>
            <a:r>
              <a:rPr lang="en-US" smtClean="0"/>
              <a:t>Although we know how many inches the trees grew during this year, we do not yet know how much of this growth was due to the strategies used by the gardeners themselves.</a:t>
            </a:r>
          </a:p>
          <a:p>
            <a:pPr eaLnBrk="1" hangingPunct="1">
              <a:spcBef>
                <a:spcPct val="0"/>
              </a:spcBef>
            </a:pPr>
            <a:r>
              <a:rPr lang="en-US" smtClean="0"/>
              <a:t>This is an “apples to oranges” comparison.</a:t>
            </a:r>
          </a:p>
          <a:p>
            <a:pPr eaLnBrk="1" hangingPunct="1">
              <a:spcBef>
                <a:spcPct val="0"/>
              </a:spcBef>
            </a:pPr>
            <a:r>
              <a:rPr lang="en-US" smtClean="0"/>
              <a:t>If we really want to fairly evaluate the gardeners, we need to take into account other factors that influenced the growth of the trees.</a:t>
            </a:r>
          </a:p>
          <a:p>
            <a:pPr eaLnBrk="1" hangingPunct="1">
              <a:spcBef>
                <a:spcPct val="0"/>
              </a:spcBef>
            </a:pPr>
            <a:r>
              <a:rPr lang="en-US" smtClean="0"/>
              <a:t>For our oak tree example, three environmental factors we will examine are: Rainfall, Soil Richness, and Temperature.</a:t>
            </a: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349208-4F6D-4646-A3ED-3E774BD7EF6E}" type="slidenum">
              <a:rPr lang="en-US" smtClean="0">
                <a:solidFill>
                  <a:srgbClr val="000000"/>
                </a:solidFill>
              </a:rPr>
              <a:pPr fontAlgn="base">
                <a:spcBef>
                  <a:spcPct val="0"/>
                </a:spcBef>
                <a:spcAft>
                  <a:spcPct val="0"/>
                </a:spcAft>
                <a:defRPr/>
              </a:pPr>
              <a:t>19</a:t>
            </a:fld>
            <a:endParaRPr lang="en-US" smtClean="0">
              <a:solidFill>
                <a:srgbClr val="000000"/>
              </a:solidFill>
            </a:endParaRPr>
          </a:p>
        </p:txBody>
      </p:sp>
    </p:spTree>
    <p:extLst>
      <p:ext uri="{BB962C8B-B14F-4D97-AF65-F5344CB8AC3E}">
        <p14:creationId xmlns:p14="http://schemas.microsoft.com/office/powerpoint/2010/main" val="1837210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Based on the data for our trees, we can see what kind of external conditions our two trees experienced during the last year.</a:t>
            </a:r>
          </a:p>
          <a:p>
            <a:pPr eaLnBrk="1" hangingPunct="1">
              <a:spcBef>
                <a:spcPct val="0"/>
              </a:spcBef>
            </a:pPr>
            <a:r>
              <a:rPr lang="en-US" smtClean="0"/>
              <a:t>Oak Tree A was in a region with High rainfall while Oak Tree B experienced Low rainfall.</a:t>
            </a:r>
          </a:p>
          <a:p>
            <a:pPr eaLnBrk="1" hangingPunct="1">
              <a:spcBef>
                <a:spcPct val="0"/>
              </a:spcBef>
            </a:pPr>
            <a:r>
              <a:rPr lang="en-US" smtClean="0"/>
              <a:t>Oak Tree A had low soil richness while Oak Tree B has high soil richness.</a:t>
            </a:r>
          </a:p>
          <a:p>
            <a:pPr eaLnBrk="1" hangingPunct="1">
              <a:spcBef>
                <a:spcPct val="0"/>
              </a:spcBef>
            </a:pPr>
            <a:r>
              <a:rPr lang="en-US" smtClean="0"/>
              <a:t>Oak Tree A had high temperature while Oak Tree B had low temperature.</a:t>
            </a:r>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807190-21B2-4AFE-82A3-FD38B855AEA4}" type="slidenum">
              <a:rPr lang="en-US" smtClean="0">
                <a:solidFill>
                  <a:srgbClr val="000000"/>
                </a:solidFill>
              </a:rPr>
              <a:pPr fontAlgn="base">
                <a:spcBef>
                  <a:spcPct val="0"/>
                </a:spcBef>
                <a:spcAft>
                  <a:spcPct val="0"/>
                </a:spcAft>
                <a:defRPr/>
              </a:pPr>
              <a:t>20</a:t>
            </a:fld>
            <a:endParaRPr lang="en-US" smtClean="0">
              <a:solidFill>
                <a:srgbClr val="000000"/>
              </a:solidFill>
            </a:endParaRPr>
          </a:p>
        </p:txBody>
      </p:sp>
    </p:spTree>
    <p:extLst>
      <p:ext uri="{BB962C8B-B14F-4D97-AF65-F5344CB8AC3E}">
        <p14:creationId xmlns:p14="http://schemas.microsoft.com/office/powerpoint/2010/main" val="371839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can use this information to calculate a predicted height for each tree today if it was being cared for by an average gardener in the area.</a:t>
            </a:r>
          </a:p>
          <a:p>
            <a:pPr eaLnBrk="1" hangingPunct="1">
              <a:spcBef>
                <a:spcPct val="0"/>
              </a:spcBef>
            </a:pPr>
            <a:r>
              <a:rPr lang="en-US" smtClean="0"/>
              <a:t>We examine all oaks in the region to find an average height improvement for trees.</a:t>
            </a:r>
          </a:p>
          <a:p>
            <a:pPr eaLnBrk="1" hangingPunct="1">
              <a:spcBef>
                <a:spcPct val="0"/>
              </a:spcBef>
            </a:pPr>
            <a:r>
              <a:rPr lang="en-US" smtClean="0"/>
              <a:t>We adjust this prediction for the effect of each tree’s environmental conditions.</a:t>
            </a:r>
          </a:p>
          <a:p>
            <a:pPr eaLnBrk="1" hangingPunct="1">
              <a:spcBef>
                <a:spcPct val="0"/>
              </a:spcBef>
            </a:pPr>
            <a:r>
              <a:rPr lang="en-US" smtClean="0"/>
              <a:t>We compare the actual height of the trees to their predicted heights to determine if the gardener’s effect was above or below average.</a:t>
            </a:r>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4E6441-C6ED-4E35-A98C-70B9A3A9C861}" type="slidenum">
              <a:rPr lang="en-US" smtClean="0">
                <a:solidFill>
                  <a:srgbClr val="000000"/>
                </a:solidFill>
              </a:rPr>
              <a:pPr fontAlgn="base">
                <a:spcBef>
                  <a:spcPct val="0"/>
                </a:spcBef>
                <a:spcAft>
                  <a:spcPct val="0"/>
                </a:spcAft>
                <a:defRPr/>
              </a:pPr>
              <a:t>21</a:t>
            </a:fld>
            <a:endParaRPr lang="en-US" smtClean="0">
              <a:solidFill>
                <a:srgbClr val="000000"/>
              </a:solidFill>
            </a:endParaRPr>
          </a:p>
        </p:txBody>
      </p:sp>
    </p:spTree>
    <p:extLst>
      <p:ext uri="{BB962C8B-B14F-4D97-AF65-F5344CB8AC3E}">
        <p14:creationId xmlns:p14="http://schemas.microsoft.com/office/powerpoint/2010/main" val="175670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 order to find the impact of rainfall, soil richness, and temperature, we will plot the growth of each individual oak in the region compared to its environmental conditions.</a:t>
            </a:r>
          </a:p>
          <a:p>
            <a:pPr eaLnBrk="1" hangingPunct="1">
              <a:spcBef>
                <a:spcPct val="0"/>
              </a:spcBef>
            </a:pPr>
            <a:r>
              <a:rPr lang="en-US" dirty="0" smtClean="0"/>
              <a:t>On the x-axis, we plot the relative amount of each environmental condition.  On the y-axis, we plot how much each tree grew from year 3 to year 4.</a:t>
            </a:r>
          </a:p>
          <a:p>
            <a:pPr eaLnBrk="1" hangingPunct="1">
              <a:spcBef>
                <a:spcPct val="0"/>
              </a:spcBef>
            </a:pPr>
            <a:r>
              <a:rPr lang="en-US" dirty="0" smtClean="0"/>
              <a:t>Each dot represents a single oak tree in the area.  By calculating an average line through the data, we can determine a trend for each environmental factor.</a:t>
            </a:r>
          </a:p>
          <a:p>
            <a:pPr eaLnBrk="1" hangingPunct="1">
              <a:spcBef>
                <a:spcPct val="0"/>
              </a:spcBef>
            </a:pPr>
            <a:r>
              <a:rPr lang="en-US" dirty="0" smtClean="0"/>
              <a:t>From the data we collected for our region, we find that more rainfall and higher soil richness contributed positively to growth.  Higher temperatures contributed negatively to growth.</a:t>
            </a:r>
          </a:p>
          <a:p>
            <a:pPr eaLnBrk="1" hangingPunct="1">
              <a:spcBef>
                <a:spcPct val="0"/>
              </a:spcBef>
            </a:pPr>
            <a:endParaRPr lang="en-US" dirty="0" smtClean="0"/>
          </a:p>
          <a:p>
            <a:pPr eaLnBrk="1" hangingPunct="1">
              <a:spcBef>
                <a:spcPct val="0"/>
              </a:spcBef>
            </a:pPr>
            <a:r>
              <a:rPr lang="en-US" dirty="0" smtClean="0"/>
              <a:t>Keep in mind: this</a:t>
            </a:r>
            <a:r>
              <a:rPr lang="en-US" baseline="0" dirty="0" smtClean="0"/>
              <a:t> is a stylized example of using “real data” to find out how much these factors influence growth. In reality, VARC uses a multivariate linear regression model to determine the effect of external factors.</a:t>
            </a:r>
            <a:endParaRPr lang="en-US" dirty="0" smtClean="0"/>
          </a:p>
          <a:p>
            <a:pPr eaLnBrk="1" hangingPunct="1">
              <a:spcBef>
                <a:spcPct val="0"/>
              </a:spcBef>
            </a:pPr>
            <a:endParaRPr lang="en-US" dirty="0"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C36FCA-6B4D-491D-B679-699DA7B48335}" type="slidenum">
              <a:rPr lang="en-US" smtClean="0">
                <a:solidFill>
                  <a:srgbClr val="000000"/>
                </a:solidFill>
              </a:rPr>
              <a:pPr fontAlgn="base">
                <a:spcBef>
                  <a:spcPct val="0"/>
                </a:spcBef>
                <a:spcAft>
                  <a:spcPct val="0"/>
                </a:spcAft>
                <a:defRPr/>
              </a:pPr>
              <a:t>22</a:t>
            </a:fld>
            <a:endParaRPr lang="en-US" smtClean="0">
              <a:solidFill>
                <a:srgbClr val="000000"/>
              </a:solidFill>
            </a:endParaRPr>
          </a:p>
        </p:txBody>
      </p:sp>
    </p:spTree>
    <p:extLst>
      <p:ext uri="{BB962C8B-B14F-4D97-AF65-F5344CB8AC3E}">
        <p14:creationId xmlns:p14="http://schemas.microsoft.com/office/powerpoint/2010/main" val="2626149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that we have identified growth trends for each of these environmental factors, we need to convert them into a form usable for our predictions.</a:t>
            </a:r>
          </a:p>
          <a:p>
            <a:pPr eaLnBrk="1" hangingPunct="1">
              <a:spcBef>
                <a:spcPct val="0"/>
              </a:spcBef>
            </a:pPr>
            <a:r>
              <a:rPr lang="en-US" smtClean="0"/>
              <a:t>We can summarize our trend information by determining a numerical adjustment based on High, Medium, and Low amount of each environmental condition.</a:t>
            </a:r>
          </a:p>
          <a:p>
            <a:pPr eaLnBrk="1" hangingPunct="1">
              <a:spcBef>
                <a:spcPct val="0"/>
              </a:spcBef>
            </a:pPr>
            <a:r>
              <a:rPr lang="en-US" smtClean="0"/>
              <a:t>For example, based on our data, we found that oak trees that experienced low rainfall tended to have 5 fewer inches of growth compared to the average growth of oak trees in the region.  </a:t>
            </a:r>
          </a:p>
          <a:p>
            <a:pPr eaLnBrk="1" hangingPunct="1">
              <a:spcBef>
                <a:spcPct val="0"/>
              </a:spcBef>
            </a:pPr>
            <a:r>
              <a:rPr lang="en-US" smtClean="0"/>
              <a:t>Trees with medium rainfall tended to have 2 fewer inches of growth compared to the average.  Trees with high rainfall tended to have 3 more inches of growth compared to the average.</a:t>
            </a:r>
          </a:p>
          <a:p>
            <a:pPr eaLnBrk="1" hangingPunct="1">
              <a:spcBef>
                <a:spcPct val="0"/>
              </a:spcBef>
            </a:pPr>
            <a:r>
              <a:rPr lang="en-US" smtClean="0"/>
              <a:t>We calculate these numerical adjustments for all environmental conditions to summarize the trends from the data.</a:t>
            </a:r>
          </a:p>
          <a:p>
            <a:pPr eaLnBrk="1" hangingPunct="1">
              <a:spcBef>
                <a:spcPct val="0"/>
              </a:spcBef>
            </a:pPr>
            <a:r>
              <a:rPr lang="en-US" smtClean="0"/>
              <a:t>Now we can go back to Oak A and Oak B to adjust for their growing conditions.</a:t>
            </a:r>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7C7647-4AD0-40B0-B606-E1961925F8C7}" type="slidenum">
              <a:rPr lang="en-US" smtClean="0">
                <a:solidFill>
                  <a:srgbClr val="000000"/>
                </a:solidFill>
              </a:rPr>
              <a:pPr fontAlgn="base">
                <a:spcBef>
                  <a:spcPct val="0"/>
                </a:spcBef>
                <a:spcAft>
                  <a:spcPct val="0"/>
                </a:spcAft>
                <a:defRPr/>
              </a:pPr>
              <a:t>23</a:t>
            </a:fld>
            <a:endParaRPr lang="en-US" smtClean="0">
              <a:solidFill>
                <a:srgbClr val="000000"/>
              </a:solidFill>
            </a:endParaRPr>
          </a:p>
        </p:txBody>
      </p:sp>
    </p:spTree>
    <p:extLst>
      <p:ext uri="{BB962C8B-B14F-4D97-AF65-F5344CB8AC3E}">
        <p14:creationId xmlns:p14="http://schemas.microsoft.com/office/powerpoint/2010/main" val="3285000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 make our initial prediction, we use the average height improvement for all trees.</a:t>
            </a:r>
          </a:p>
          <a:p>
            <a:pPr eaLnBrk="1" hangingPunct="1">
              <a:spcBef>
                <a:spcPct val="0"/>
              </a:spcBef>
            </a:pPr>
            <a:r>
              <a:rPr lang="en-US" smtClean="0"/>
              <a:t>Based on our data, the average improvement for oak trees in the region was 20 inches during the past year.</a:t>
            </a:r>
          </a:p>
          <a:p>
            <a:pPr eaLnBrk="1" hangingPunct="1">
              <a:spcBef>
                <a:spcPct val="0"/>
              </a:spcBef>
            </a:pPr>
            <a:r>
              <a:rPr lang="en-US" smtClean="0"/>
              <a:t>We start with the trees’ height at age 3 and add 20 inches for our initial prediction.</a:t>
            </a:r>
          </a:p>
          <a:p>
            <a:pPr eaLnBrk="1" hangingPunct="1">
              <a:spcBef>
                <a:spcPct val="0"/>
              </a:spcBef>
            </a:pPr>
            <a:r>
              <a:rPr lang="en-US" smtClean="0"/>
              <a:t>Next, we will refine our prediction based on the growing conditions for each tree. When we are done, we will have an “apples to apples” comparison of the gardeners’ effect.</a:t>
            </a:r>
          </a:p>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25E3FE-4CC6-4AB5-AF76-3D551C11B2EB}" type="slidenum">
              <a:rPr lang="en-US" smtClean="0">
                <a:solidFill>
                  <a:srgbClr val="000000"/>
                </a:solidFill>
              </a:rPr>
              <a:pPr fontAlgn="base">
                <a:spcBef>
                  <a:spcPct val="0"/>
                </a:spcBef>
                <a:spcAft>
                  <a:spcPct val="0"/>
                </a:spcAft>
                <a:defRPr/>
              </a:pPr>
              <a:t>24</a:t>
            </a:fld>
            <a:endParaRPr lang="en-US" smtClean="0">
              <a:solidFill>
                <a:srgbClr val="000000"/>
              </a:solidFill>
            </a:endParaRPr>
          </a:p>
        </p:txBody>
      </p:sp>
    </p:spTree>
    <p:extLst>
      <p:ext uri="{BB962C8B-B14F-4D97-AF65-F5344CB8AC3E}">
        <p14:creationId xmlns:p14="http://schemas.microsoft.com/office/powerpoint/2010/main" val="1973567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Based on data for all oak trees in the region, we found that high rainfall resulted in 3 inches of extra growth on average.</a:t>
            </a:r>
          </a:p>
          <a:p>
            <a:pPr eaLnBrk="1" hangingPunct="1">
              <a:spcBef>
                <a:spcPct val="0"/>
              </a:spcBef>
            </a:pPr>
            <a:r>
              <a:rPr lang="en-US" smtClean="0"/>
              <a:t>For having high rainfall, Oak A’s prediction is adjusted by +3 to compensate.</a:t>
            </a:r>
          </a:p>
          <a:p>
            <a:pPr eaLnBrk="1" hangingPunct="1">
              <a:spcBef>
                <a:spcPct val="0"/>
              </a:spcBef>
            </a:pPr>
            <a:r>
              <a:rPr lang="en-US" smtClean="0"/>
              <a:t>Similarly, for having low rainfall, Oak B’s prediction is adjusted by -5 to compensate.</a:t>
            </a:r>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2C8C69-418C-40FB-AB8C-2CF3517915F1}" type="slidenum">
              <a:rPr lang="en-US" smtClean="0">
                <a:solidFill>
                  <a:srgbClr val="000000"/>
                </a:solidFill>
              </a:rPr>
              <a:pPr fontAlgn="base">
                <a:spcBef>
                  <a:spcPct val="0"/>
                </a:spcBef>
                <a:spcAft>
                  <a:spcPct val="0"/>
                </a:spcAft>
                <a:defRPr/>
              </a:pPr>
              <a:t>25</a:t>
            </a:fld>
            <a:endParaRPr lang="en-US" smtClean="0">
              <a:solidFill>
                <a:srgbClr val="000000"/>
              </a:solidFill>
            </a:endParaRPr>
          </a:p>
        </p:txBody>
      </p:sp>
    </p:spTree>
    <p:extLst>
      <p:ext uri="{BB962C8B-B14F-4D97-AF65-F5344CB8AC3E}">
        <p14:creationId xmlns:p14="http://schemas.microsoft.com/office/powerpoint/2010/main" val="1949664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continue this process for our other environmental factors.</a:t>
            </a:r>
          </a:p>
          <a:p>
            <a:pPr eaLnBrk="1" hangingPunct="1">
              <a:spcBef>
                <a:spcPct val="0"/>
              </a:spcBef>
            </a:pPr>
            <a:r>
              <a:rPr lang="en-US" smtClean="0"/>
              <a:t>For having poor soil, Oak A’s prediction is adjusted by -3.</a:t>
            </a:r>
          </a:p>
          <a:p>
            <a:pPr eaLnBrk="1" hangingPunct="1">
              <a:spcBef>
                <a:spcPct val="0"/>
              </a:spcBef>
            </a:pPr>
            <a:r>
              <a:rPr lang="en-US" smtClean="0"/>
              <a:t>For having rich soil, Oak B’s prediction is adjusted by +2.</a:t>
            </a:r>
          </a:p>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A255E2-4926-4FD6-9CEF-3F64EC784DA3}" type="slidenum">
              <a:rPr lang="en-US" smtClean="0">
                <a:solidFill>
                  <a:srgbClr val="000000"/>
                </a:solidFill>
              </a:rPr>
              <a:pPr fontAlgn="base">
                <a:spcBef>
                  <a:spcPct val="0"/>
                </a:spcBef>
                <a:spcAft>
                  <a:spcPct val="0"/>
                </a:spcAft>
                <a:defRPr/>
              </a:pPr>
              <a:t>26</a:t>
            </a:fld>
            <a:endParaRPr lang="en-US" smtClean="0">
              <a:solidFill>
                <a:srgbClr val="000000"/>
              </a:solidFill>
            </a:endParaRPr>
          </a:p>
        </p:txBody>
      </p:sp>
    </p:spTree>
    <p:extLst>
      <p:ext uri="{BB962C8B-B14F-4D97-AF65-F5344CB8AC3E}">
        <p14:creationId xmlns:p14="http://schemas.microsoft.com/office/powerpoint/2010/main" val="3852069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For having high temperature, Oak A’s prediction is adjusted by -8.</a:t>
            </a:r>
          </a:p>
          <a:p>
            <a:pPr eaLnBrk="1" hangingPunct="1">
              <a:spcBef>
                <a:spcPct val="0"/>
              </a:spcBef>
            </a:pPr>
            <a:r>
              <a:rPr lang="en-US" smtClean="0"/>
              <a:t>For having low temperature, Oak B’s prediction is adjusted by +5.</a:t>
            </a:r>
          </a:p>
          <a:p>
            <a:pPr eaLnBrk="1" hangingPunct="1">
              <a:spcBef>
                <a:spcPct val="0"/>
              </a:spcBef>
            </a:pPr>
            <a:endParaRPr lang="en-US"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B204E4-3BC2-4B57-9BF1-27DE11A6ACD9}" type="slidenum">
              <a:rPr lang="en-US" smtClean="0">
                <a:solidFill>
                  <a:srgbClr val="000000"/>
                </a:solidFill>
              </a:rPr>
              <a:pPr fontAlgn="base">
                <a:spcBef>
                  <a:spcPct val="0"/>
                </a:spcBef>
                <a:spcAft>
                  <a:spcPct val="0"/>
                </a:spcAft>
                <a:defRPr/>
              </a:pPr>
              <a:t>27</a:t>
            </a:fld>
            <a:endParaRPr lang="en-US" smtClean="0">
              <a:solidFill>
                <a:srgbClr val="000000"/>
              </a:solidFill>
            </a:endParaRPr>
          </a:p>
        </p:txBody>
      </p:sp>
    </p:spTree>
    <p:extLst>
      <p:ext uri="{BB962C8B-B14F-4D97-AF65-F5344CB8AC3E}">
        <p14:creationId xmlns:p14="http://schemas.microsoft.com/office/powerpoint/2010/main" val="78776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9</a:t>
            </a:fld>
            <a:endParaRPr lang="en-US"/>
          </a:p>
        </p:txBody>
      </p:sp>
    </p:spTree>
    <p:extLst>
      <p:ext uri="{BB962C8B-B14F-4D97-AF65-F5344CB8AC3E}">
        <p14:creationId xmlns:p14="http://schemas.microsoft.com/office/powerpoint/2010/main" val="3546080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that we have refined our predictions based on the effect of environmental conditions, our gardeners are on a level playing field.</a:t>
            </a:r>
          </a:p>
          <a:p>
            <a:pPr eaLnBrk="1" hangingPunct="1">
              <a:spcBef>
                <a:spcPct val="0"/>
              </a:spcBef>
            </a:pPr>
            <a:r>
              <a:rPr lang="en-US" smtClean="0"/>
              <a:t>The predicted height for trees in Oak A’s conditions is 59 inches.</a:t>
            </a:r>
          </a:p>
          <a:p>
            <a:pPr eaLnBrk="1" hangingPunct="1">
              <a:spcBef>
                <a:spcPct val="0"/>
              </a:spcBef>
            </a:pPr>
            <a:r>
              <a:rPr lang="en-US" smtClean="0"/>
              <a:t>The predicted height for trees in Oak B’s conditions is 74 inches.</a:t>
            </a:r>
          </a:p>
          <a:p>
            <a:pPr eaLnBrk="1" hangingPunct="1">
              <a:spcBef>
                <a:spcPct val="0"/>
              </a:spcBef>
            </a:pPr>
            <a:endParaRPr lang="en-US"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5B9691-DA05-4724-A0E0-0599CFEC8FCF}" type="slidenum">
              <a:rPr lang="en-US" smtClean="0">
                <a:solidFill>
                  <a:srgbClr val="000000"/>
                </a:solidFill>
              </a:rPr>
              <a:pPr fontAlgn="base">
                <a:spcBef>
                  <a:spcPct val="0"/>
                </a:spcBef>
                <a:spcAft>
                  <a:spcPct val="0"/>
                </a:spcAft>
                <a:defRPr/>
              </a:pPr>
              <a:t>28</a:t>
            </a:fld>
            <a:endParaRPr lang="en-US" smtClean="0">
              <a:solidFill>
                <a:srgbClr val="000000"/>
              </a:solidFill>
            </a:endParaRPr>
          </a:p>
        </p:txBody>
      </p:sp>
    </p:spTree>
    <p:extLst>
      <p:ext uri="{BB962C8B-B14F-4D97-AF65-F5344CB8AC3E}">
        <p14:creationId xmlns:p14="http://schemas.microsoft.com/office/powerpoint/2010/main" val="3081625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Finally, we compare the actual height of the trees to our predictions.</a:t>
            </a:r>
          </a:p>
          <a:p>
            <a:pPr eaLnBrk="1" hangingPunct="1">
              <a:spcBef>
                <a:spcPct val="0"/>
              </a:spcBef>
            </a:pPr>
            <a:r>
              <a:rPr lang="en-US" smtClean="0"/>
              <a:t>Oak A’s actual height of 61 inches is 2 inches more than we predicted. We attribute this above-average result to the effect of Gardener A.</a:t>
            </a:r>
          </a:p>
          <a:p>
            <a:pPr eaLnBrk="1" hangingPunct="1">
              <a:spcBef>
                <a:spcPct val="0"/>
              </a:spcBef>
            </a:pPr>
            <a:r>
              <a:rPr lang="en-US" smtClean="0"/>
              <a:t>Oak B’s actual height of 72 inches is 2 inches less than we predicted. We attribute this below-average result to the effect of Gardener B.</a:t>
            </a:r>
          </a:p>
          <a:p>
            <a:pPr eaLnBrk="1" hangingPunct="1">
              <a:spcBef>
                <a:spcPct val="0"/>
              </a:spcBef>
            </a:pPr>
            <a:endParaRPr lang="en-US"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F75F76-7D82-4E02-915F-D06287679FD1}" type="slidenum">
              <a:rPr lang="en-US" smtClean="0">
                <a:solidFill>
                  <a:srgbClr val="000000"/>
                </a:solidFill>
              </a:rPr>
              <a:pPr fontAlgn="base">
                <a:spcBef>
                  <a:spcPct val="0"/>
                </a:spcBef>
                <a:spcAft>
                  <a:spcPct val="0"/>
                </a:spcAft>
                <a:defRPr/>
              </a:pPr>
              <a:t>29</a:t>
            </a:fld>
            <a:endParaRPr lang="en-US" smtClean="0">
              <a:solidFill>
                <a:srgbClr val="000000"/>
              </a:solidFill>
            </a:endParaRPr>
          </a:p>
        </p:txBody>
      </p:sp>
    </p:spTree>
    <p:extLst>
      <p:ext uri="{BB962C8B-B14F-4D97-AF65-F5344CB8AC3E}">
        <p14:creationId xmlns:p14="http://schemas.microsoft.com/office/powerpoint/2010/main" val="532642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Using this method, Gardener A is the superior gardener.</a:t>
            </a:r>
          </a:p>
          <a:p>
            <a:pPr eaLnBrk="1" hangingPunct="1">
              <a:spcBef>
                <a:spcPct val="0"/>
              </a:spcBef>
            </a:pPr>
            <a:r>
              <a:rPr lang="en-US" smtClean="0"/>
              <a:t>By accounting for last year’s height and environmental conditions of the trees during this year, we have found the “value” each gardener “added” to the growth of the tree.</a:t>
            </a:r>
          </a:p>
          <a:p>
            <a:pPr eaLnBrk="1" hangingPunct="1">
              <a:spcBef>
                <a:spcPct val="0"/>
              </a:spcBef>
            </a:pPr>
            <a:r>
              <a:rPr lang="en-US" smtClean="0"/>
              <a:t>This is analogous to a value added measure.</a:t>
            </a:r>
          </a:p>
          <a:p>
            <a:pPr eaLnBrk="1" hangingPunct="1">
              <a:spcBef>
                <a:spcPct val="0"/>
              </a:spcBef>
            </a:pPr>
            <a:endParaRPr lang="en-US"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0A44FD-D42D-404D-8A45-E4A4C22AB562}" type="slidenum">
              <a:rPr lang="en-US" smtClean="0">
                <a:solidFill>
                  <a:srgbClr val="000000"/>
                </a:solidFill>
              </a:rPr>
              <a:pPr fontAlgn="base">
                <a:spcBef>
                  <a:spcPct val="0"/>
                </a:spcBef>
                <a:spcAft>
                  <a:spcPct val="0"/>
                </a:spcAft>
                <a:defRPr/>
              </a:pPr>
              <a:t>30</a:t>
            </a:fld>
            <a:endParaRPr lang="en-US" smtClean="0">
              <a:solidFill>
                <a:srgbClr val="000000"/>
              </a:solidFill>
            </a:endParaRPr>
          </a:p>
        </p:txBody>
      </p:sp>
    </p:spTree>
    <p:extLst>
      <p:ext uri="{BB962C8B-B14F-4D97-AF65-F5344CB8AC3E}">
        <p14:creationId xmlns:p14="http://schemas.microsoft.com/office/powerpoint/2010/main" val="2619442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31</a:t>
            </a:fld>
            <a:endParaRPr lang="en-US"/>
          </a:p>
        </p:txBody>
      </p:sp>
    </p:spTree>
    <p:extLst>
      <p:ext uri="{BB962C8B-B14F-4D97-AF65-F5344CB8AC3E}">
        <p14:creationId xmlns:p14="http://schemas.microsoft.com/office/powerpoint/2010/main" val="2494586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smtClean="0"/>
              <a:t>This analogy was purposefully kept out of the education context.  How does this analogy relate to value added estimates in the education context?</a:t>
            </a:r>
          </a:p>
          <a:p>
            <a:pPr eaLnBrk="1" fontAlgn="auto" hangingPunct="1">
              <a:spcBef>
                <a:spcPts val="0"/>
              </a:spcBef>
              <a:spcAft>
                <a:spcPts val="0"/>
              </a:spcAft>
              <a:defRPr/>
            </a:pPr>
            <a:r>
              <a:rPr lang="en-US" dirty="0" smtClean="0"/>
              <a:t>What are we evaluating?  In the oak tree analogy, we evaluated gardeners.  In the education context, we are evaluating districts, schools, grades, classrooms, programs, and interventions.</a:t>
            </a:r>
          </a:p>
          <a:p>
            <a:pPr eaLnBrk="1" fontAlgn="auto" hangingPunct="1">
              <a:spcBef>
                <a:spcPts val="0"/>
              </a:spcBef>
              <a:spcAft>
                <a:spcPts val="0"/>
              </a:spcAft>
              <a:defRPr/>
            </a:pPr>
            <a:r>
              <a:rPr lang="en-US" dirty="0" smtClean="0"/>
              <a:t>What are we using to measure success?  In the oak tree analogy, we measure relative height improvement in inches.  In the education context, we measure relative improvement on standardized test scores.</a:t>
            </a:r>
          </a:p>
          <a:p>
            <a:pPr eaLnBrk="1" fontAlgn="auto" hangingPunct="1">
              <a:spcBef>
                <a:spcPts val="0"/>
              </a:spcBef>
              <a:spcAft>
                <a:spcPts val="0"/>
              </a:spcAft>
              <a:defRPr/>
            </a:pPr>
            <a:r>
              <a:rPr lang="en-US" dirty="0" smtClean="0"/>
              <a:t>What about our sample?  In the oak tree analogy, we only used a single oak tree per gardener.  In the education context, we use groups of students.</a:t>
            </a:r>
          </a:p>
          <a:p>
            <a:pPr eaLnBrk="1" fontAlgn="auto" hangingPunct="1">
              <a:spcBef>
                <a:spcPts val="0"/>
              </a:spcBef>
              <a:spcAft>
                <a:spcPts val="0"/>
              </a:spcAft>
              <a:defRPr/>
            </a:pPr>
            <a:r>
              <a:rPr lang="en-US" dirty="0" smtClean="0"/>
              <a:t>What do we control for?  In the oak tree analogy, we accounted for the tree’s prior  height and analyzed data for rainfall, soil richness, and temperature.  We were then able to incorporate their influence in our prediction.  We call this “controlling” for these factors. In the education context, we control for prior performance.  This tends to be the most significant predictor of student performance.  Based on what other data is available, we also control for other factors beyond the district, school, or classroom’s influence, such as</a:t>
            </a:r>
            <a:r>
              <a:rPr lang="en-US" dirty="0" smtClean="0"/>
              <a:t>:</a:t>
            </a:r>
          </a:p>
          <a:p>
            <a:pPr eaLnBrk="1" fontAlgn="auto" hangingPunct="1">
              <a:spcBef>
                <a:spcPts val="0"/>
              </a:spcBef>
              <a:spcAft>
                <a:spcPts val="0"/>
              </a:spcAft>
              <a:defRPr/>
            </a:pPr>
            <a:endParaRPr lang="en-US" dirty="0" smtClean="0"/>
          </a:p>
          <a:p>
            <a:r>
              <a:rPr lang="en-US" sz="1200" b="0" i="0" kern="1200" smtClean="0">
                <a:solidFill>
                  <a:schemeClr val="tx1"/>
                </a:solidFill>
                <a:effectLst/>
                <a:latin typeface="+mn-lt"/>
                <a:ea typeface="+mn-ea"/>
                <a:cs typeface="+mn-cs"/>
              </a:rPr>
              <a:t>In</a:t>
            </a:r>
            <a:r>
              <a:rPr lang="en-US" sz="1200" b="0" i="0" kern="1200" baseline="0" smtClean="0">
                <a:solidFill>
                  <a:schemeClr val="tx1"/>
                </a:solidFill>
                <a:effectLst/>
                <a:latin typeface="+mn-lt"/>
                <a:ea typeface="+mn-ea"/>
                <a:cs typeface="+mn-cs"/>
              </a:rPr>
              <a:t> Wisconsin, </a:t>
            </a:r>
            <a:r>
              <a:rPr lang="en-US" sz="1200" b="0" i="0" kern="1200" baseline="0" dirty="0" smtClean="0">
                <a:solidFill>
                  <a:schemeClr val="tx1"/>
                </a:solidFill>
                <a:effectLst/>
                <a:latin typeface="+mn-lt"/>
                <a:ea typeface="+mn-ea"/>
                <a:cs typeface="+mn-cs"/>
              </a:rPr>
              <a:t>we </a:t>
            </a:r>
            <a:r>
              <a:rPr lang="en-US" sz="1200" b="0" i="0" kern="1200" dirty="0" smtClean="0">
                <a:solidFill>
                  <a:schemeClr val="tx1"/>
                </a:solidFill>
                <a:effectLst/>
                <a:latin typeface="+mn-lt"/>
                <a:ea typeface="+mn-ea"/>
                <a:cs typeface="+mn-cs"/>
              </a:rPr>
              <a:t>grouped the disability  level like this: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1: CD+LD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2: EBD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3. A</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4. SL</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5. The remaining levels except level "N"</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6: N</a:t>
            </a:r>
            <a:r>
              <a:rPr lang="en-US" dirty="0" smtClean="0"/>
              <a:t/>
            </a:r>
            <a:br>
              <a:rPr lang="en-US" dirty="0" smtClean="0"/>
            </a:b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CODES</a:t>
            </a:r>
            <a:r>
              <a:rPr lang="en-US" dirty="0" smtClean="0"/>
              <a:t/>
            </a:r>
            <a:br>
              <a:rPr lang="en-US" dirty="0" smtClean="0"/>
            </a:br>
            <a:r>
              <a:rPr lang="en-US" sz="1200" b="0" i="0" kern="1200" dirty="0" smtClean="0">
                <a:solidFill>
                  <a:schemeClr val="tx1"/>
                </a:solidFill>
                <a:effectLst/>
                <a:latin typeface="+mn-lt"/>
                <a:ea typeface="+mn-ea"/>
                <a:cs typeface="+mn-cs"/>
              </a:rPr>
              <a:t>Disability     Code     Description/Comments</a:t>
            </a:r>
            <a:r>
              <a:rPr lang="en-US" dirty="0" smtClean="0"/>
              <a:t/>
            </a:r>
            <a:br>
              <a:rPr lang="en-US" dirty="0" smtClean="0"/>
            </a:br>
            <a:r>
              <a:rPr lang="en-US" sz="1200" b="0" i="0" kern="1200" dirty="0" smtClean="0">
                <a:solidFill>
                  <a:schemeClr val="tx1"/>
                </a:solidFill>
                <a:effectLst/>
                <a:latin typeface="+mn-lt"/>
                <a:ea typeface="+mn-ea"/>
                <a:cs typeface="+mn-cs"/>
              </a:rPr>
              <a:t>Autism     A     Autism means a developmental disability significantly affecting a child’s social interaction and verbal and nonverbal communication, generally evident before age 3, that adversely affects learning and educational performance. Other characteristics often associated with autism are engagement in repetitive activities and stereotyped movements, resistance to environmental change or change in daily routines, and unusual responses to sensory experiences. The term does not apply if a child's educational performance is adversely affected primarily because the child has an emotional disturbance, as defined in sub. (7). [Wis. Admin. Code , s. PI 11.36(8)]</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Cognitive Disability     CD     Cognitive disability means significantly </a:t>
            </a:r>
            <a:r>
              <a:rPr lang="en-US" sz="1200" b="0" i="0" kern="1200" dirty="0" err="1" smtClean="0">
                <a:solidFill>
                  <a:schemeClr val="tx1"/>
                </a:solidFill>
                <a:effectLst/>
                <a:latin typeface="+mn-lt"/>
                <a:ea typeface="+mn-ea"/>
                <a:cs typeface="+mn-cs"/>
              </a:rPr>
              <a:t>subaverage</a:t>
            </a:r>
            <a:r>
              <a:rPr lang="en-US" sz="1200" b="0" i="0" kern="1200" dirty="0" smtClean="0">
                <a:solidFill>
                  <a:schemeClr val="tx1"/>
                </a:solidFill>
                <a:effectLst/>
                <a:latin typeface="+mn-lt"/>
                <a:ea typeface="+mn-ea"/>
                <a:cs typeface="+mn-cs"/>
              </a:rPr>
              <a:t> intellectual functioning that exists concurrently with deficits in adaptive behavior and that adversely affects educational performance. [Wis. Admin. Code, s. PI 1.36(1)]</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Deaf-Blind     DB    Deaf-Blind means concomitant hearing and visual impairments, the combination of which causes such severe communication and other developmental and educational needs that they cannot be accommodated in special education programs solely for children with deafness or children with blindness. [34 CFR 300.8(c)(2)]</a:t>
            </a:r>
            <a:r>
              <a:rPr lang="en-US" dirty="0" smtClean="0"/>
              <a:t/>
            </a:r>
            <a:br>
              <a:rPr lang="en-US" dirty="0" smtClean="0"/>
            </a:br>
            <a:r>
              <a:rPr lang="en-US" sz="1200" b="0" i="0" kern="1200" dirty="0" smtClean="0">
                <a:solidFill>
                  <a:schemeClr val="tx1"/>
                </a:solidFill>
                <a:effectLst/>
                <a:latin typeface="+mn-lt"/>
                <a:ea typeface="+mn-ea"/>
                <a:cs typeface="+mn-cs"/>
              </a:rPr>
              <a:t>Emotional Behavioral Disability     EBD     Emotional behavioral disability, pursuant to s. 115.76(5)(a)5., Stats., means social, emotional or behavioral functioning that so departs from generally accepted, age appropriate ethnic or cultural norms that it adversely affects a child’s academic progress, social relationships, personal adjustment, classroom adjustment, self-care or vocational skills. [Wis. Admin. Code PI 11.36(7)]</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Hearing Impairment     H     Hearing Impairment, including deafness, means a significant impairment in hearing, with or without amplification, whether permanent or chronically fluctuating, that significantly adversely affects a child’s educational performance including academic performance, speech perception and production, or language and communication skills. [Wis. Admin. Code PI 11.36(4)]</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Specific Learning Disability    LD    Specific learning disability, pursuant to s. 115.76(5)(a)10., Stats., means a severe learning problem due to a disorder in one or more of the basic psychological processes involved in acquiring, organizing or expressing information that manifests itself in school as an impaired ability to listen, reason, speak, read, write, spell or do mathematical calculations, despite appropriate instruction in the general education curriculum. Specific learning disability may include conditions such as perceptual disability, brain injury, minimal brain dysfunction, dyslexia and developmental aphasia. [Wis. Admin. Code PI 11.36(6)]</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Other Health Impairment    OHI    Other Health Impairment means having limited strength, vitality or alertness, due to chronic or acute health problems. The term includes but is not limited to a heart condition, tuberculosis, rheumatic fever, nephritis, asthma, sickle cell anemia, hemophilia, epilepsy, lead poisoning, leukemia, diabetes, or acquired injuries to the brain caused by internal occurrences or degenerative conditions which adversely affects a child’s educational performance. [Wis. Admin. Code PI 11.36(10)]</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Orthopedic Impairment    OI     Orthopedic Impairment means a severe orthopedic impairment that adversely affects a child's educational performance. The term includes, but is not limited to, impairments caused by congenital anomaly, such as clubfoot, or absence of some member; impairments caused by disease, such as poliomyelitis or bone tuberculosis; and impairments from other causes, such as cerebral palsy, amputations, and fractures or burns that cause contractures. [Wis. Admin. Code PI 11.36(2)]td&gt;</a:t>
            </a:r>
            <a:r>
              <a:rPr lang="en-US" dirty="0" smtClean="0"/>
              <a:t/>
            </a:r>
            <a:br>
              <a:rPr lang="en-US" dirty="0" smtClean="0"/>
            </a:br>
            <a:r>
              <a:rPr lang="en-US" sz="1200" b="0" i="0" kern="1200" dirty="0" smtClean="0">
                <a:solidFill>
                  <a:schemeClr val="tx1"/>
                </a:solidFill>
                <a:effectLst/>
                <a:latin typeface="+mn-lt"/>
                <a:ea typeface="+mn-ea"/>
                <a:cs typeface="+mn-cs"/>
              </a:rPr>
              <a:t>Speech or Language Impairment    SL    Speech or Language Impairment means an impairment of speech or sound production, voice, fluency, or language that significantly affects educational performance or social, emotional or vocational development. [Wis. Admin. Code PI 11.36(5)]</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Traumatic Brain Injury    TBI    Traumatic Brain Injury means an acquired injury to the brain caused by an external physical force resulting in total or partial functional disability or psychosocial impairment, or both, that adversely affects a child's educational performance. The term applies to open or closed head injuries resulting in impairments in one or more areas, such as cognition; speech and language; memory; attention; reasoning; abstract thinking; communication; judgment; problem-solving; sensory, perceptual and motor abilities; psychosocial behavior; physical functions; information processing; and executive functions, such as organizing, evaluating and carrying out goal-directed activities. The term does not apply to brain injuries that are congenital or degenerative, or brain injuries induced by birth trauma. [Wis. Admin. Code PI 11.36(9)]</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Visual Impairment    V    Visual Impairment means even after correction a child’s visual functioning significantly adversely affects his or her educational performance. [Wis. Admin. Code PI 11.36(3)]td&gt;</a:t>
            </a:r>
            <a:r>
              <a:rPr lang="en-US" dirty="0" smtClean="0"/>
              <a:t/>
            </a:r>
            <a:br>
              <a:rPr lang="en-US" dirty="0" smtClean="0"/>
            </a:br>
            <a:r>
              <a:rPr lang="en-US" sz="1200" b="0" i="0" kern="1200" dirty="0" smtClean="0">
                <a:solidFill>
                  <a:schemeClr val="tx1"/>
                </a:solidFill>
                <a:effectLst/>
                <a:latin typeface="+mn-lt"/>
                <a:ea typeface="+mn-ea"/>
                <a:cs typeface="+mn-cs"/>
              </a:rPr>
              <a:t>Significant Developmental Delay    SDD    Significant developmental delay means children, ages 3, 4 and 5 years of age or below compulsory school attendance age, who are experiencing significant delays in the areas of physical, cognition, communication, social-emotional or adaptive development. All other suspected impairments under this section shall be considered before identifying a child’s primary impairment as significant developmental delay. [Wis. Admin. Code PI 11.36(11)]</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Not IDEA Eligible or No Disability     N</a:t>
            </a:r>
            <a:endParaRPr lang="en-US" dirty="0"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AE5044-DD37-44C3-A1B6-166E0342D7C7}" type="slidenum">
              <a:rPr lang="en-US" smtClean="0">
                <a:solidFill>
                  <a:srgbClr val="000000"/>
                </a:solidFill>
              </a:rPr>
              <a:pPr fontAlgn="base">
                <a:spcBef>
                  <a:spcPct val="0"/>
                </a:spcBef>
                <a:spcAft>
                  <a:spcPct val="0"/>
                </a:spcAft>
                <a:defRPr/>
              </a:pPr>
              <a:t>32</a:t>
            </a:fld>
            <a:endParaRPr lang="en-US" smtClean="0">
              <a:solidFill>
                <a:srgbClr val="000000"/>
              </a:solidFill>
            </a:endParaRPr>
          </a:p>
        </p:txBody>
      </p:sp>
    </p:spTree>
    <p:extLst>
      <p:ext uri="{BB962C8B-B14F-4D97-AF65-F5344CB8AC3E}">
        <p14:creationId xmlns:p14="http://schemas.microsoft.com/office/powerpoint/2010/main" val="1957237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 our analogy</a:t>
            </a:r>
            <a:r>
              <a:rPr lang="en-US" baseline="0" dirty="0" smtClean="0"/>
              <a:t> versus education context table, we mentioned prior tree height but did not go into details about this characteristic.</a:t>
            </a:r>
          </a:p>
          <a:p>
            <a:pPr eaLnBrk="1" hangingPunct="1">
              <a:spcBef>
                <a:spcPct val="0"/>
              </a:spcBef>
            </a:pPr>
            <a:endParaRPr lang="en-US" baseline="0" dirty="0" smtClean="0"/>
          </a:p>
          <a:p>
            <a:pPr eaLnBrk="1" hangingPunct="1">
              <a:spcBef>
                <a:spcPct val="0"/>
              </a:spcBef>
            </a:pPr>
            <a:r>
              <a:rPr lang="en-US" baseline="0" dirty="0" smtClean="0"/>
              <a:t>These two gardeners are about to care for these two trees for the next year.</a:t>
            </a:r>
            <a:endParaRPr lang="en-US" dirty="0" smtClean="0"/>
          </a:p>
          <a:p>
            <a:pPr eaLnBrk="1" hangingPunct="1">
              <a:spcBef>
                <a:spcPct val="0"/>
              </a:spcBef>
            </a:pPr>
            <a:endParaRPr lang="en-US" dirty="0" smtClean="0"/>
          </a:p>
          <a:p>
            <a:pPr eaLnBrk="1" hangingPunct="1">
              <a:spcBef>
                <a:spcPct val="0"/>
              </a:spcBef>
            </a:pPr>
            <a:r>
              <a:rPr lang="en-US" dirty="0" smtClean="0"/>
              <a:t>If we were using an achievement</a:t>
            </a:r>
            <a:r>
              <a:rPr lang="en-US" baseline="0" dirty="0" smtClean="0"/>
              <a:t> model, which gardener would you rather be?</a:t>
            </a:r>
          </a:p>
          <a:p>
            <a:pPr eaLnBrk="1" hangingPunct="1">
              <a:spcBef>
                <a:spcPct val="0"/>
              </a:spcBef>
            </a:pPr>
            <a:endParaRPr lang="en-US" baseline="0" dirty="0" smtClean="0"/>
          </a:p>
          <a:p>
            <a:pPr eaLnBrk="1" hangingPunct="1">
              <a:spcBef>
                <a:spcPct val="0"/>
              </a:spcBef>
            </a:pPr>
            <a:r>
              <a:rPr lang="en-US" baseline="0" dirty="0" smtClean="0"/>
              <a:t>How can we be fair to these gardeners in our Value-Added model?</a:t>
            </a:r>
            <a:endParaRPr lang="en-US" dirty="0"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E14ED2-7FC4-4CC9-A205-CA6456418817}" type="slidenum">
              <a:rPr lang="en-US" smtClean="0">
                <a:solidFill>
                  <a:srgbClr val="000000"/>
                </a:solidFill>
              </a:rPr>
              <a:pPr fontAlgn="base">
                <a:spcBef>
                  <a:spcPct val="0"/>
                </a:spcBef>
                <a:spcAft>
                  <a:spcPct val="0"/>
                </a:spcAft>
                <a:defRPr/>
              </a:pPr>
              <a:t>36</a:t>
            </a:fld>
            <a:endParaRPr lang="en-US" dirty="0" smtClean="0">
              <a:solidFill>
                <a:srgbClr val="000000"/>
              </a:solidFill>
            </a:endParaRPr>
          </a:p>
        </p:txBody>
      </p:sp>
    </p:spTree>
    <p:extLst>
      <p:ext uri="{BB962C8B-B14F-4D97-AF65-F5344CB8AC3E}">
        <p14:creationId xmlns:p14="http://schemas.microsoft.com/office/powerpoint/2010/main" val="3470202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First of all, let’s think about whether tree height might have</a:t>
            </a:r>
            <a:r>
              <a:rPr lang="en-US" baseline="0" dirty="0" smtClean="0"/>
              <a:t> an effect on tree growth.</a:t>
            </a:r>
          </a:p>
          <a:p>
            <a:pPr eaLnBrk="1" hangingPunct="1">
              <a:spcBef>
                <a:spcPct val="0"/>
              </a:spcBef>
            </a:pPr>
            <a:endParaRPr lang="en-US" baseline="0" dirty="0" smtClean="0"/>
          </a:p>
          <a:p>
            <a:pPr eaLnBrk="1" hangingPunct="1">
              <a:spcBef>
                <a:spcPct val="0"/>
              </a:spcBef>
            </a:pPr>
            <a:r>
              <a:rPr lang="en-US" baseline="0" dirty="0" smtClean="0"/>
              <a:t>In general, why might short trees grow faster in the following year of gardener’s care?</a:t>
            </a:r>
          </a:p>
          <a:p>
            <a:pPr eaLnBrk="1" hangingPunct="1">
              <a:spcBef>
                <a:spcPct val="0"/>
              </a:spcBef>
            </a:pPr>
            <a:endParaRPr lang="en-US" baseline="0" dirty="0" smtClean="0"/>
          </a:p>
          <a:p>
            <a:pPr eaLnBrk="1" hangingPunct="1">
              <a:spcBef>
                <a:spcPct val="0"/>
              </a:spcBef>
            </a:pPr>
            <a:r>
              <a:rPr lang="en-US" baseline="0" dirty="0" smtClean="0"/>
              <a:t>Why might tall trees grow faster?</a:t>
            </a:r>
          </a:p>
          <a:p>
            <a:pPr eaLnBrk="1" hangingPunct="1">
              <a:spcBef>
                <a:spcPct val="0"/>
              </a:spcBef>
            </a:pPr>
            <a:endParaRPr lang="en-US" baseline="0" dirty="0" smtClean="0"/>
          </a:p>
          <a:p>
            <a:pPr eaLnBrk="1" hangingPunct="1">
              <a:spcBef>
                <a:spcPct val="0"/>
              </a:spcBef>
            </a:pPr>
            <a:r>
              <a:rPr lang="en-US" baseline="0" dirty="0" smtClean="0"/>
              <a:t>You can probably come up with some of your own guesses.</a:t>
            </a:r>
          </a:p>
          <a:p>
            <a:pPr eaLnBrk="1" hangingPunct="1">
              <a:spcBef>
                <a:spcPct val="0"/>
              </a:spcBef>
            </a:pPr>
            <a:r>
              <a:rPr lang="en-US" baseline="0" dirty="0" smtClean="0"/>
              <a:t>Some guesses we came up with for short trees are: shorter trees having more “room to grow” and that it might be easier for a gardener to have a “big impact” on the growth of that tree.</a:t>
            </a:r>
          </a:p>
          <a:p>
            <a:pPr eaLnBrk="1" hangingPunct="1">
              <a:spcBef>
                <a:spcPct val="0"/>
              </a:spcBef>
            </a:pPr>
            <a:r>
              <a:rPr lang="en-US" baseline="0" dirty="0" smtClean="0"/>
              <a:t>For tall trees, we guessed that tall trees have likely experienced a pattern of rapid growth in previous years, so this pattern might continue. In general, tall trees might be benefiting from some other environmental factor that we haven’t controlled for explicitly. This factor may benefit tall trees again next year.</a:t>
            </a:r>
          </a:p>
          <a:p>
            <a:pPr eaLnBrk="1" hangingPunct="1">
              <a:spcBef>
                <a:spcPct val="0"/>
              </a:spcBef>
            </a:pPr>
            <a:endParaRPr lang="en-US" baseline="0" dirty="0" smtClean="0"/>
          </a:p>
          <a:p>
            <a:pPr eaLnBrk="1" hangingPunct="1">
              <a:spcBef>
                <a:spcPct val="0"/>
              </a:spcBef>
            </a:pPr>
            <a:r>
              <a:rPr lang="en-US" baseline="0" dirty="0" smtClean="0"/>
              <a:t>These are all guesses about why gardeners with short trees or tall trees might be at an advantage. How can we determine what is really happening?</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E14ED2-7FC4-4CC9-A205-CA6456418817}" type="slidenum">
              <a:rPr lang="en-US" smtClean="0">
                <a:solidFill>
                  <a:srgbClr val="000000"/>
                </a:solidFill>
              </a:rPr>
              <a:pPr fontAlgn="base">
                <a:spcBef>
                  <a:spcPct val="0"/>
                </a:spcBef>
                <a:spcAft>
                  <a:spcPct val="0"/>
                </a:spcAft>
                <a:defRPr/>
              </a:pPr>
              <a:t>37</a:t>
            </a:fld>
            <a:endParaRPr lang="en-US" dirty="0" smtClean="0">
              <a:solidFill>
                <a:srgbClr val="000000"/>
              </a:solidFill>
            </a:endParaRPr>
          </a:p>
        </p:txBody>
      </p:sp>
    </p:spTree>
    <p:extLst>
      <p:ext uri="{BB962C8B-B14F-4D97-AF65-F5344CB8AC3E}">
        <p14:creationId xmlns:p14="http://schemas.microsoft.com/office/powerpoint/2010/main" val="3483908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 the same way we measured the</a:t>
            </a:r>
            <a:r>
              <a:rPr lang="en-US" baseline="0" dirty="0" smtClean="0"/>
              <a:t> effect of rainfall, soil richness, and temperature, we can determine the effect of prior tree height on growth.</a:t>
            </a:r>
          </a:p>
          <a:p>
            <a:pPr eaLnBrk="1" hangingPunct="1">
              <a:spcBef>
                <a:spcPct val="0"/>
              </a:spcBef>
            </a:pPr>
            <a:endParaRPr lang="en-US" baseline="0" dirty="0" smtClean="0"/>
          </a:p>
          <a:p>
            <a:pPr eaLnBrk="1" hangingPunct="1">
              <a:spcBef>
                <a:spcPct val="0"/>
              </a:spcBef>
            </a:pPr>
            <a:r>
              <a:rPr lang="en-US" baseline="0" dirty="0" smtClean="0"/>
              <a:t>We collect data on all Oak Trees in this specific region and measure whether short or tall trees grew faster.</a:t>
            </a:r>
          </a:p>
          <a:p>
            <a:pPr eaLnBrk="1" hangingPunct="1">
              <a:spcBef>
                <a:spcPct val="0"/>
              </a:spcBef>
            </a:pPr>
            <a:endParaRPr lang="en-US" baseline="0" dirty="0" smtClean="0"/>
          </a:p>
          <a:p>
            <a:pPr eaLnBrk="1" hangingPunct="1">
              <a:spcBef>
                <a:spcPct val="0"/>
              </a:spcBef>
            </a:pPr>
            <a:r>
              <a:rPr lang="en-US" baseline="0" dirty="0" smtClean="0"/>
              <a:t>In this case, we determine that tall trees tended to grow more.</a:t>
            </a:r>
          </a:p>
          <a:p>
            <a:pPr eaLnBrk="1" hangingPunct="1">
              <a:spcBef>
                <a:spcPct val="0"/>
              </a:spcBef>
            </a:pPr>
            <a:endParaRPr lang="en-US" baseline="0" dirty="0" smtClean="0"/>
          </a:p>
          <a:p>
            <a:pPr eaLnBrk="1" hangingPunct="1">
              <a:spcBef>
                <a:spcPct val="0"/>
              </a:spcBef>
            </a:pPr>
            <a:r>
              <a:rPr lang="en-US" baseline="0" dirty="0" smtClean="0"/>
              <a:t>In the earlier analogy, we assumed that all trees grew 20 inches during a year of care and then refined our predictions with each tree’s environmental conditions.</a:t>
            </a:r>
          </a:p>
          <a:p>
            <a:pPr eaLnBrk="1" hangingPunct="1">
              <a:spcBef>
                <a:spcPct val="0"/>
              </a:spcBef>
            </a:pPr>
            <a:endParaRPr lang="en-US" baseline="0" dirty="0" smtClean="0"/>
          </a:p>
          <a:p>
            <a:pPr eaLnBrk="1" hangingPunct="1">
              <a:spcBef>
                <a:spcPct val="0"/>
              </a:spcBef>
            </a:pPr>
            <a:r>
              <a:rPr lang="en-US" baseline="0" dirty="0" smtClean="0"/>
              <a:t>By including prior height in the model, we can improve our predictions by taking this data into account.</a:t>
            </a:r>
          </a:p>
          <a:p>
            <a:pPr eaLnBrk="1" hangingPunct="1">
              <a:spcBef>
                <a:spcPct val="0"/>
              </a:spcBef>
            </a:pPr>
            <a:endParaRPr lang="en-US" baseline="0" dirty="0" smtClean="0"/>
          </a:p>
          <a:p>
            <a:pPr eaLnBrk="1" hangingPunct="1">
              <a:spcBef>
                <a:spcPct val="0"/>
              </a:spcBef>
            </a:pPr>
            <a:r>
              <a:rPr lang="en-US" baseline="0" dirty="0" smtClean="0"/>
              <a:t>For example, before considering environmental conditions, Oak C with a starting height of 28 inches would be predicted to grow 9 inches. Oak D with a starting height of 93 inches would be predicted to grow 30 inches.</a:t>
            </a:r>
          </a:p>
          <a:p>
            <a:pPr eaLnBrk="1" hangingPunct="1">
              <a:spcBef>
                <a:spcPct val="0"/>
              </a:spcBef>
            </a:pPr>
            <a:endParaRPr lang="en-US" baseline="0" dirty="0" smtClean="0"/>
          </a:p>
          <a:p>
            <a:pPr eaLnBrk="1" hangingPunct="1">
              <a:spcBef>
                <a:spcPct val="0"/>
              </a:spcBef>
            </a:pPr>
            <a:endParaRPr lang="en-US" dirty="0"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B96057-0E49-448C-9087-1169B0543379}" type="slidenum">
              <a:rPr lang="en-US" smtClean="0">
                <a:solidFill>
                  <a:srgbClr val="000000"/>
                </a:solidFill>
              </a:rPr>
              <a:pPr fontAlgn="base">
                <a:spcBef>
                  <a:spcPct val="0"/>
                </a:spcBef>
                <a:spcAft>
                  <a:spcPct val="0"/>
                </a:spcAft>
                <a:defRPr/>
              </a:pPr>
              <a:t>38</a:t>
            </a:fld>
            <a:endParaRPr lang="en-US" dirty="0" smtClean="0">
              <a:solidFill>
                <a:srgbClr val="000000"/>
              </a:solidFill>
            </a:endParaRPr>
          </a:p>
        </p:txBody>
      </p:sp>
    </p:spTree>
    <p:extLst>
      <p:ext uri="{BB962C8B-B14F-4D97-AF65-F5344CB8AC3E}">
        <p14:creationId xmlns:p14="http://schemas.microsoft.com/office/powerpoint/2010/main" val="1423674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Our initial predictions now account for this trend in growth based on prior height.</a:t>
            </a:r>
          </a:p>
          <a:p>
            <a:pPr eaLnBrk="1" hangingPunct="1">
              <a:spcBef>
                <a:spcPct val="0"/>
              </a:spcBef>
            </a:pPr>
            <a:endParaRPr lang="en-US" baseline="0" dirty="0" smtClean="0"/>
          </a:p>
          <a:p>
            <a:pPr eaLnBrk="1" hangingPunct="1">
              <a:spcBef>
                <a:spcPct val="0"/>
              </a:spcBef>
            </a:pPr>
            <a:r>
              <a:rPr lang="en-US" baseline="0" dirty="0" smtClean="0"/>
              <a:t>The final predictions would also account for rainfall, soil richness, and temperature.</a:t>
            </a:r>
          </a:p>
          <a:p>
            <a:pPr eaLnBrk="1" hangingPunct="1">
              <a:spcBef>
                <a:spcPct val="0"/>
              </a:spcBef>
            </a:pPr>
            <a:endParaRPr lang="en-US" baseline="0" dirty="0" smtClean="0"/>
          </a:p>
          <a:p>
            <a:pPr eaLnBrk="1" hangingPunct="1">
              <a:spcBef>
                <a:spcPct val="0"/>
              </a:spcBef>
            </a:pPr>
            <a:r>
              <a:rPr lang="en-US" baseline="0" dirty="0" smtClean="0"/>
              <a:t>How can we accomplish this fairness factor in the education context?</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E14ED2-7FC4-4CC9-A205-CA6456418817}" type="slidenum">
              <a:rPr lang="en-US" smtClean="0">
                <a:solidFill>
                  <a:srgbClr val="000000"/>
                </a:solidFill>
              </a:rPr>
              <a:pPr fontAlgn="base">
                <a:spcBef>
                  <a:spcPct val="0"/>
                </a:spcBef>
                <a:spcAft>
                  <a:spcPct val="0"/>
                </a:spcAft>
                <a:defRPr/>
              </a:pPr>
              <a:t>39</a:t>
            </a:fld>
            <a:endParaRPr lang="en-US" dirty="0" smtClean="0">
              <a:solidFill>
                <a:srgbClr val="000000"/>
              </a:solidFill>
            </a:endParaRPr>
          </a:p>
        </p:txBody>
      </p:sp>
    </p:spTree>
    <p:extLst>
      <p:ext uri="{BB962C8B-B14F-4D97-AF65-F5344CB8AC3E}">
        <p14:creationId xmlns:p14="http://schemas.microsoft.com/office/powerpoint/2010/main" val="3810759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Here we see 12 hypothetical students from a district.</a:t>
            </a:r>
          </a:p>
          <a:p>
            <a:pPr eaLnBrk="1" hangingPunct="1">
              <a:spcBef>
                <a:spcPct val="0"/>
              </a:spcBef>
            </a:pPr>
            <a:endParaRPr lang="en-US" dirty="0" smtClean="0"/>
          </a:p>
          <a:p>
            <a:pPr eaLnBrk="1" hangingPunct="1">
              <a:spcBef>
                <a:spcPct val="0"/>
              </a:spcBef>
            </a:pPr>
            <a:r>
              <a:rPr lang="en-US" dirty="0" smtClean="0"/>
              <a:t>For example, </a:t>
            </a:r>
          </a:p>
          <a:p>
            <a:pPr eaLnBrk="1" hangingPunct="1">
              <a:spcBef>
                <a:spcPct val="0"/>
              </a:spcBef>
            </a:pPr>
            <a:r>
              <a:rPr lang="en-US" dirty="0" smtClean="0"/>
              <a:t>Susan Allen scored very highly on her 3</a:t>
            </a:r>
            <a:r>
              <a:rPr lang="en-US" baseline="30000" dirty="0" smtClean="0"/>
              <a:t>rd</a:t>
            </a:r>
            <a:r>
              <a:rPr lang="en-US" dirty="0" smtClean="0"/>
              <a:t> grade test, and highly again on her 4</a:t>
            </a:r>
            <a:r>
              <a:rPr lang="en-US" baseline="30000" dirty="0" smtClean="0"/>
              <a:t>th</a:t>
            </a:r>
            <a:r>
              <a:rPr lang="en-US" dirty="0" smtClean="0"/>
              <a:t> grade test.</a:t>
            </a:r>
          </a:p>
          <a:p>
            <a:pPr eaLnBrk="1" hangingPunct="1">
              <a:spcBef>
                <a:spcPct val="0"/>
              </a:spcBef>
            </a:pPr>
            <a:r>
              <a:rPr lang="en-US" dirty="0" smtClean="0"/>
              <a:t>William Andrews had a very low score on both his 3</a:t>
            </a:r>
            <a:r>
              <a:rPr lang="en-US" baseline="30000" dirty="0" smtClean="0"/>
              <a:t>rd</a:t>
            </a:r>
            <a:r>
              <a:rPr lang="en-US" dirty="0" smtClean="0"/>
              <a:t> grade and 4</a:t>
            </a:r>
            <a:r>
              <a:rPr lang="en-US" baseline="30000" dirty="0" smtClean="0"/>
              <a:t>th</a:t>
            </a:r>
            <a:r>
              <a:rPr lang="en-US" dirty="0" smtClean="0"/>
              <a:t> grade tests.</a:t>
            </a:r>
          </a:p>
          <a:p>
            <a:pPr eaLnBrk="1" hangingPunct="1">
              <a:spcBef>
                <a:spcPct val="0"/>
              </a:spcBef>
            </a:pPr>
            <a:endParaRPr lang="en-US" dirty="0" smtClean="0"/>
          </a:p>
          <a:p>
            <a:pPr eaLnBrk="1" hangingPunct="1">
              <a:spcBef>
                <a:spcPct val="0"/>
              </a:spcBef>
            </a:pPr>
            <a:r>
              <a:rPr lang="en-US" dirty="0" smtClean="0"/>
              <a:t>A student’s skills and knowledge tend to persist from one year to the next. How can we use this information to make better predictions about student growth?</a:t>
            </a:r>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C5D8F2-6764-476A-9EB6-3A011AE71960}" type="slidenum">
              <a:rPr lang="en-US" smtClean="0"/>
              <a:pPr fontAlgn="base">
                <a:spcBef>
                  <a:spcPct val="0"/>
                </a:spcBef>
                <a:spcAft>
                  <a:spcPct val="0"/>
                </a:spcAft>
                <a:defRPr/>
              </a:pPr>
              <a:t>40</a:t>
            </a:fld>
            <a:endParaRPr lang="en-US" dirty="0" smtClean="0"/>
          </a:p>
        </p:txBody>
      </p:sp>
    </p:spTree>
    <p:extLst>
      <p:ext uri="{BB962C8B-B14F-4D97-AF65-F5344CB8AC3E}">
        <p14:creationId xmlns:p14="http://schemas.microsoft.com/office/powerpoint/2010/main" val="1290865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alternative to the “Objective Design Output” slide that’s more user friendly and emphasizes that this is a process</a:t>
            </a:r>
            <a:endParaRPr lang="en-US" dirty="0"/>
          </a:p>
        </p:txBody>
      </p:sp>
      <p:sp>
        <p:nvSpPr>
          <p:cNvPr id="4" name="Slide Number Placeholder 3"/>
          <p:cNvSpPr>
            <a:spLocks noGrp="1"/>
          </p:cNvSpPr>
          <p:nvPr>
            <p:ph type="sldNum" sz="quarter" idx="10"/>
          </p:nvPr>
        </p:nvSpPr>
        <p:spPr/>
        <p:txBody>
          <a:bodyPr/>
          <a:lstStyle/>
          <a:p>
            <a:fld id="{CA63836D-7A76-4202-AF09-E75781C2E581}" type="slidenum">
              <a:rPr lang="en-US" smtClean="0"/>
              <a:pPr/>
              <a:t>11</a:t>
            </a:fld>
            <a:endParaRPr lang="en-US"/>
          </a:p>
        </p:txBody>
      </p:sp>
    </p:spTree>
    <p:extLst>
      <p:ext uri="{BB962C8B-B14F-4D97-AF65-F5344CB8AC3E}">
        <p14:creationId xmlns:p14="http://schemas.microsoft.com/office/powerpoint/2010/main" val="2823436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If we sort 3</a:t>
            </a:r>
            <a:r>
              <a:rPr lang="en-US" baseline="30000" dirty="0" smtClean="0"/>
              <a:t>rd</a:t>
            </a:r>
            <a:r>
              <a:rPr lang="en-US" dirty="0" smtClean="0"/>
              <a:t> grade scores high to low, what do we notice about students’ gain from test to test?</a:t>
            </a:r>
          </a:p>
          <a:p>
            <a:pPr eaLnBrk="1" hangingPunct="1">
              <a:spcBef>
                <a:spcPct val="0"/>
              </a:spcBef>
            </a:pPr>
            <a:endParaRPr lang="en-US" dirty="0" smtClean="0"/>
          </a:p>
          <a:p>
            <a:pPr eaLnBrk="1" hangingPunct="1">
              <a:spcBef>
                <a:spcPct val="0"/>
              </a:spcBef>
            </a:pPr>
            <a:r>
              <a:rPr lang="en-US" dirty="0" smtClean="0"/>
              <a:t>First we sort by each student’s 3</a:t>
            </a:r>
            <a:r>
              <a:rPr lang="en-US" baseline="30000" dirty="0" smtClean="0"/>
              <a:t>rd</a:t>
            </a:r>
            <a:r>
              <a:rPr lang="en-US" dirty="0" smtClean="0"/>
              <a:t> Grade score.</a:t>
            </a:r>
          </a:p>
          <a:p>
            <a:pPr eaLnBrk="1" hangingPunct="1">
              <a:spcBef>
                <a:spcPct val="0"/>
              </a:spcBef>
            </a:pPr>
            <a:r>
              <a:rPr lang="en-US" dirty="0" smtClean="0"/>
              <a:t>We add a column that computes the gain in score from the 3</a:t>
            </a:r>
            <a:r>
              <a:rPr lang="en-US" baseline="30000" dirty="0" smtClean="0"/>
              <a:t>rd</a:t>
            </a:r>
            <a:r>
              <a:rPr lang="en-US" dirty="0" smtClean="0"/>
              <a:t> grade to the 4</a:t>
            </a:r>
            <a:r>
              <a:rPr lang="en-US" baseline="30000" dirty="0" smtClean="0"/>
              <a:t>th</a:t>
            </a:r>
            <a:r>
              <a:rPr lang="en-US" dirty="0" smtClean="0"/>
              <a:t> grade test.</a:t>
            </a:r>
          </a:p>
          <a:p>
            <a:pPr eaLnBrk="1" hangingPunct="1">
              <a:spcBef>
                <a:spcPct val="0"/>
              </a:spcBef>
            </a:pPr>
            <a:endParaRPr lang="en-US" dirty="0" smtClean="0"/>
          </a:p>
          <a:p>
            <a:pPr eaLnBrk="1" hangingPunct="1">
              <a:spcBef>
                <a:spcPct val="0"/>
              </a:spcBef>
            </a:pPr>
            <a:r>
              <a:rPr lang="en-US" dirty="0" smtClean="0"/>
              <a:t>For example, Susan Allen, our highest performing 3</a:t>
            </a:r>
            <a:r>
              <a:rPr lang="en-US" baseline="30000" dirty="0" smtClean="0"/>
              <a:t>rd</a:t>
            </a:r>
            <a:r>
              <a:rPr lang="en-US" dirty="0" smtClean="0"/>
              <a:t> grader scored 312 on the 3</a:t>
            </a:r>
            <a:r>
              <a:rPr lang="en-US" baseline="30000" dirty="0" smtClean="0"/>
              <a:t>rd</a:t>
            </a:r>
            <a:r>
              <a:rPr lang="en-US" dirty="0" smtClean="0"/>
              <a:t> grade test and 323 on the 4</a:t>
            </a:r>
            <a:r>
              <a:rPr lang="en-US" baseline="30000" dirty="0" smtClean="0"/>
              <a:t>th</a:t>
            </a:r>
            <a:r>
              <a:rPr lang="en-US" dirty="0" smtClean="0"/>
              <a:t> grade test, a gain of 11 points.</a:t>
            </a:r>
          </a:p>
          <a:p>
            <a:pPr eaLnBrk="1" hangingPunct="1">
              <a:spcBef>
                <a:spcPct val="0"/>
              </a:spcBef>
            </a:pPr>
            <a:endParaRPr lang="en-US" dirty="0" smtClean="0"/>
          </a:p>
          <a:p>
            <a:pPr eaLnBrk="1" hangingPunct="1">
              <a:spcBef>
                <a:spcPct val="0"/>
              </a:spcBef>
            </a:pPr>
            <a:r>
              <a:rPr lang="en-US" dirty="0" smtClean="0"/>
              <a:t>William Andrews, our lowest performing 3</a:t>
            </a:r>
            <a:r>
              <a:rPr lang="en-US" baseline="30000" dirty="0" smtClean="0"/>
              <a:t>rd</a:t>
            </a:r>
            <a:r>
              <a:rPr lang="en-US" dirty="0" smtClean="0"/>
              <a:t> grader scored 238 on the 3</a:t>
            </a:r>
            <a:r>
              <a:rPr lang="en-US" baseline="30000" dirty="0" smtClean="0"/>
              <a:t>rd</a:t>
            </a:r>
            <a:r>
              <a:rPr lang="en-US" dirty="0" smtClean="0"/>
              <a:t> grade test and 271 on the 4</a:t>
            </a:r>
            <a:r>
              <a:rPr lang="en-US" baseline="30000" dirty="0" smtClean="0"/>
              <a:t>th</a:t>
            </a:r>
            <a:r>
              <a:rPr lang="en-US" dirty="0" smtClean="0"/>
              <a:t> grade test, a gain of 33 points.</a:t>
            </a:r>
          </a:p>
          <a:p>
            <a:pPr eaLnBrk="1" hangingPunct="1">
              <a:spcBef>
                <a:spcPct val="0"/>
              </a:spcBef>
            </a:pPr>
            <a:endParaRPr lang="en-US" dirty="0" smtClean="0"/>
          </a:p>
          <a:p>
            <a:pPr eaLnBrk="1" hangingPunct="1">
              <a:spcBef>
                <a:spcPct val="0"/>
              </a:spcBef>
            </a:pPr>
            <a:r>
              <a:rPr lang="en-US" dirty="0" smtClean="0"/>
              <a:t>If we look at all this data together, do we notice a trend in the amount of gain students made based on their starting point on the 3</a:t>
            </a:r>
            <a:r>
              <a:rPr lang="en-US" baseline="30000" dirty="0" smtClean="0"/>
              <a:t>rd</a:t>
            </a:r>
            <a:r>
              <a:rPr lang="en-US" dirty="0" smtClean="0"/>
              <a:t> grade test?</a:t>
            </a: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3B21E-F5C7-40C3-B41B-619BC4DF6EF1}" type="slidenum">
              <a:rPr lang="en-US" smtClean="0"/>
              <a:pPr fontAlgn="base">
                <a:spcBef>
                  <a:spcPct val="0"/>
                </a:spcBef>
                <a:spcAft>
                  <a:spcPct val="0"/>
                </a:spcAft>
                <a:defRPr/>
              </a:pPr>
              <a:t>41</a:t>
            </a:fld>
            <a:endParaRPr lang="en-US" dirty="0" smtClean="0"/>
          </a:p>
        </p:txBody>
      </p:sp>
    </p:spTree>
    <p:extLst>
      <p:ext uri="{BB962C8B-B14F-4D97-AF65-F5344CB8AC3E}">
        <p14:creationId xmlns:p14="http://schemas.microsoft.com/office/powerpoint/2010/main" val="3526797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If we find a trend in score gain based on starting point, we control for it in the Value-Added model.</a:t>
            </a:r>
          </a:p>
          <a:p>
            <a:pPr eaLnBrk="1" hangingPunct="1">
              <a:spcBef>
                <a:spcPct val="0"/>
              </a:spcBef>
            </a:pPr>
            <a:endParaRPr lang="en-US" dirty="0" smtClean="0"/>
          </a:p>
          <a:p>
            <a:pPr eaLnBrk="1" hangingPunct="1">
              <a:spcBef>
                <a:spcPct val="0"/>
              </a:spcBef>
            </a:pPr>
            <a:r>
              <a:rPr lang="en-US" dirty="0" smtClean="0"/>
              <a:t>In this case, we see a trend that students with </a:t>
            </a:r>
            <a:r>
              <a:rPr lang="en-US" b="1" dirty="0" smtClean="0"/>
              <a:t>high</a:t>
            </a:r>
            <a:r>
              <a:rPr lang="en-US" dirty="0" smtClean="0"/>
              <a:t> scores in 3</a:t>
            </a:r>
            <a:r>
              <a:rPr lang="en-US" baseline="30000" dirty="0" smtClean="0"/>
              <a:t>rd</a:t>
            </a:r>
            <a:r>
              <a:rPr lang="en-US" dirty="0" smtClean="0"/>
              <a:t> grade tended to gain </a:t>
            </a:r>
            <a:r>
              <a:rPr lang="en-US" b="1" dirty="0" smtClean="0"/>
              <a:t>fewer</a:t>
            </a:r>
            <a:r>
              <a:rPr lang="en-US" dirty="0" smtClean="0"/>
              <a:t> points on the 4</a:t>
            </a:r>
            <a:r>
              <a:rPr lang="en-US" baseline="30000" dirty="0" smtClean="0"/>
              <a:t>th</a:t>
            </a:r>
            <a:r>
              <a:rPr lang="en-US" dirty="0" smtClean="0"/>
              <a:t> grade test.  </a:t>
            </a:r>
          </a:p>
          <a:p>
            <a:pPr eaLnBrk="1" hangingPunct="1">
              <a:spcBef>
                <a:spcPct val="0"/>
              </a:spcBef>
            </a:pPr>
            <a:r>
              <a:rPr lang="en-US" dirty="0" smtClean="0"/>
              <a:t>Students with </a:t>
            </a:r>
            <a:r>
              <a:rPr lang="en-US" b="1" dirty="0" smtClean="0"/>
              <a:t>low</a:t>
            </a:r>
            <a:r>
              <a:rPr lang="en-US" dirty="0" smtClean="0"/>
              <a:t> score in 3</a:t>
            </a:r>
            <a:r>
              <a:rPr lang="en-US" baseline="30000" dirty="0" smtClean="0"/>
              <a:t>rd</a:t>
            </a:r>
            <a:r>
              <a:rPr lang="en-US" dirty="0" smtClean="0"/>
              <a:t> grade tended to gain </a:t>
            </a:r>
            <a:r>
              <a:rPr lang="en-US" b="1" dirty="0" smtClean="0"/>
              <a:t>more</a:t>
            </a:r>
            <a:r>
              <a:rPr lang="en-US" dirty="0" smtClean="0"/>
              <a:t> points on 4</a:t>
            </a:r>
            <a:r>
              <a:rPr lang="en-US" baseline="30000" dirty="0" smtClean="0"/>
              <a:t>th</a:t>
            </a:r>
            <a:r>
              <a:rPr lang="en-US" dirty="0" smtClean="0"/>
              <a:t> grade test.</a:t>
            </a:r>
          </a:p>
          <a:p>
            <a:pPr eaLnBrk="1" hangingPunct="1">
              <a:spcBef>
                <a:spcPct val="0"/>
              </a:spcBef>
            </a:pPr>
            <a:endParaRPr lang="en-US" dirty="0" smtClean="0"/>
          </a:p>
          <a:p>
            <a:pPr eaLnBrk="1" hangingPunct="1">
              <a:spcBef>
                <a:spcPct val="0"/>
              </a:spcBef>
            </a:pPr>
            <a:r>
              <a:rPr lang="en-US" dirty="0" smtClean="0"/>
              <a:t>Please note that this is a small subsection of students from multiple schools across the district or state.  To make these kind of analyses, we use data from </a:t>
            </a:r>
            <a:r>
              <a:rPr lang="en-US" b="1" dirty="0" smtClean="0"/>
              <a:t>all</a:t>
            </a:r>
            <a:r>
              <a:rPr lang="en-US" dirty="0" smtClean="0"/>
              <a:t> students in the district or state to detect trends and patterns.</a:t>
            </a:r>
          </a:p>
          <a:p>
            <a:pPr eaLnBrk="1" hangingPunct="1">
              <a:spcBef>
                <a:spcPct val="0"/>
              </a:spcBef>
            </a:pPr>
            <a:endParaRPr lang="en-US" dirty="0" smtClean="0"/>
          </a:p>
          <a:p>
            <a:pPr eaLnBrk="1" hangingPunct="1">
              <a:spcBef>
                <a:spcPct val="0"/>
              </a:spcBef>
            </a:pPr>
            <a:r>
              <a:rPr lang="en-US" dirty="0" smtClean="0"/>
              <a:t>If we found that this pattern continued across an entire district or state, we would come to the conclusion that during this time period, students with </a:t>
            </a:r>
            <a:r>
              <a:rPr lang="en-US" b="1" dirty="0" smtClean="0"/>
              <a:t>low</a:t>
            </a:r>
            <a:r>
              <a:rPr lang="en-US" dirty="0" smtClean="0"/>
              <a:t> 3</a:t>
            </a:r>
            <a:r>
              <a:rPr lang="en-US" baseline="30000" dirty="0" smtClean="0"/>
              <a:t>rd</a:t>
            </a:r>
            <a:r>
              <a:rPr lang="en-US" dirty="0" smtClean="0"/>
              <a:t> grade scores were more likely to gain </a:t>
            </a:r>
            <a:r>
              <a:rPr lang="en-US" b="1" dirty="0" smtClean="0"/>
              <a:t>more </a:t>
            </a:r>
            <a:r>
              <a:rPr lang="en-US" dirty="0" smtClean="0"/>
              <a:t>points on the 4</a:t>
            </a:r>
            <a:r>
              <a:rPr lang="en-US" baseline="30000" dirty="0" smtClean="0"/>
              <a:t>th</a:t>
            </a:r>
            <a:r>
              <a:rPr lang="en-US" dirty="0" smtClean="0"/>
              <a:t> grade test than students starting off with </a:t>
            </a:r>
            <a:r>
              <a:rPr lang="en-US" b="1" dirty="0" smtClean="0"/>
              <a:t>high</a:t>
            </a:r>
            <a:r>
              <a:rPr lang="en-US" dirty="0" smtClean="0"/>
              <a:t> 3</a:t>
            </a:r>
            <a:r>
              <a:rPr lang="en-US" baseline="30000" dirty="0" smtClean="0"/>
              <a:t>rd</a:t>
            </a:r>
            <a:r>
              <a:rPr lang="en-US" dirty="0" smtClean="0"/>
              <a:t> grade scores.</a:t>
            </a:r>
          </a:p>
          <a:p>
            <a:pPr eaLnBrk="1" hangingPunct="1">
              <a:spcBef>
                <a:spcPct val="0"/>
              </a:spcBef>
            </a:pPr>
            <a:endParaRPr lang="en-US" dirty="0" smtClean="0"/>
          </a:p>
          <a:p>
            <a:pPr eaLnBrk="1" hangingPunct="1">
              <a:spcBef>
                <a:spcPct val="0"/>
              </a:spcBef>
            </a:pPr>
            <a:r>
              <a:rPr lang="en-US" dirty="0" smtClean="0"/>
              <a:t>This is typically what we find when analyzing real test data. Higher achieving students tend</a:t>
            </a:r>
            <a:r>
              <a:rPr lang="en-US" baseline="0" dirty="0" smtClean="0"/>
              <a:t> to gain fewer points during a year of growth.</a:t>
            </a:r>
            <a:endParaRPr lang="en-US" dirty="0" smtClean="0"/>
          </a:p>
          <a:p>
            <a:pPr eaLnBrk="1" hangingPunct="1">
              <a:spcBef>
                <a:spcPct val="0"/>
              </a:spcBef>
            </a:pPr>
            <a:endParaRPr lang="en-US" dirty="0" smtClean="0"/>
          </a:p>
          <a:p>
            <a:pPr eaLnBrk="1" hangingPunct="1">
              <a:spcBef>
                <a:spcPct val="0"/>
              </a:spcBef>
            </a:pPr>
            <a:r>
              <a:rPr lang="en-US" dirty="0" smtClean="0"/>
              <a:t>By measuring this trend and controlling for it when we make predictions, Value-Added Estimates can fairly compare the growth of students from across the achievement spectrum.</a:t>
            </a: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6997FF-4745-4DD4-B1DD-389C8D2DDA39}" type="slidenum">
              <a:rPr lang="en-US" smtClean="0"/>
              <a:pPr fontAlgn="base">
                <a:spcBef>
                  <a:spcPct val="0"/>
                </a:spcBef>
                <a:spcAft>
                  <a:spcPct val="0"/>
                </a:spcAft>
                <a:defRPr/>
              </a:pPr>
              <a:t>42</a:t>
            </a:fld>
            <a:endParaRPr lang="en-US" dirty="0" smtClean="0"/>
          </a:p>
        </p:txBody>
      </p:sp>
    </p:spTree>
    <p:extLst>
      <p:ext uri="{BB962C8B-B14F-4D97-AF65-F5344CB8AC3E}">
        <p14:creationId xmlns:p14="http://schemas.microsoft.com/office/powerpoint/2010/main" val="472908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Presenter notes:</a:t>
            </a:r>
          </a:p>
          <a:p>
            <a:endParaRPr lang="en-US" dirty="0" smtClean="0"/>
          </a:p>
          <a:p>
            <a:r>
              <a:rPr lang="en-US" dirty="0" smtClean="0"/>
              <a:t>Reasons</a:t>
            </a:r>
            <a:r>
              <a:rPr lang="en-US" baseline="0" dirty="0" smtClean="0"/>
              <a:t> this may be the case:</a:t>
            </a:r>
          </a:p>
          <a:p>
            <a:endParaRPr lang="en-US" baseline="0" dirty="0" smtClean="0"/>
          </a:p>
          <a:p>
            <a:pPr marL="228600" indent="-228600">
              <a:buFont typeface="Arial" pitchFamily="34" charset="0"/>
              <a:buChar char="•"/>
            </a:pPr>
            <a:r>
              <a:rPr lang="en-US" baseline="0" dirty="0" smtClean="0"/>
              <a:t>If student knowledge is not totally durable (learning is subject to decay would lead to lambda less than 1)</a:t>
            </a:r>
          </a:p>
          <a:p>
            <a:pPr marL="228600" indent="-228600">
              <a:buFont typeface="Arial" pitchFamily="34" charset="0"/>
              <a:buChar char="•"/>
            </a:pPr>
            <a:r>
              <a:rPr lang="en-US" baseline="0" dirty="0" smtClean="0"/>
              <a:t>If school resources are allocated differently based on prior achievement (lambda less than 1 if more resources allocated to lower achievers, lambda greater than 1 if more resources allocated to higher achievers)</a:t>
            </a:r>
          </a:p>
          <a:p>
            <a:pPr marL="228600" indent="-228600">
              <a:buFont typeface="Arial" pitchFamily="34" charset="0"/>
              <a:buChar char="•"/>
            </a:pPr>
            <a:r>
              <a:rPr lang="en-US" baseline="0" dirty="0" smtClean="0"/>
              <a:t>Different test scales used in pretest and posttest (lambda would partially reflect differences in scale)</a:t>
            </a:r>
          </a:p>
          <a:p>
            <a:pPr marL="228600" indent="-228600">
              <a:buFont typeface="Arial" pitchFamily="34" charset="0"/>
              <a:buChar char="•"/>
            </a:pPr>
            <a:r>
              <a:rPr lang="en-US" dirty="0" smtClean="0"/>
              <a:t>If the relationship between post and prior achievement is nonlinear due to different methods</a:t>
            </a:r>
            <a:r>
              <a:rPr lang="en-US" baseline="0" dirty="0" smtClean="0"/>
              <a:t> used to scale assessments</a:t>
            </a:r>
            <a:endParaRPr lang="en-US" dirty="0" smtClean="0"/>
          </a:p>
          <a:p>
            <a:endParaRPr lang="en-US" dirty="0" smtClean="0"/>
          </a:p>
          <a:p>
            <a:endParaRPr lang="en-US" dirty="0" smtClean="0"/>
          </a:p>
          <a:p>
            <a:r>
              <a:rPr lang="en-US" dirty="0" smtClean="0"/>
              <a:t>From Meyer / Dokumaci Paper:</a:t>
            </a:r>
          </a:p>
          <a:p>
            <a:endParaRPr lang="en-US" dirty="0" smtClean="0"/>
          </a:p>
          <a:p>
            <a:r>
              <a:rPr lang="en-US" sz="1200" kern="1200" baseline="0" dirty="0" smtClean="0">
                <a:solidFill>
                  <a:schemeClr val="tx1"/>
                </a:solidFill>
                <a:latin typeface="+mn-lt"/>
                <a:ea typeface="+mn-ea"/>
                <a:cs typeface="+mn-cs"/>
              </a:rPr>
              <a:t>The model would be</a:t>
            </a:r>
          </a:p>
          <a:p>
            <a:r>
              <a:rPr lang="en-US" sz="1200" kern="1200" baseline="0" dirty="0" smtClean="0">
                <a:solidFill>
                  <a:schemeClr val="tx1"/>
                </a:solidFill>
                <a:latin typeface="+mn-lt"/>
                <a:ea typeface="+mn-ea"/>
                <a:cs typeface="+mn-cs"/>
              </a:rPr>
              <a:t>simpler to estimate if it were appropriate to impose the parameter restriction λ =1, but there are at</a:t>
            </a:r>
          </a:p>
          <a:p>
            <a:r>
              <a:rPr lang="en-US" sz="1200" kern="1200" baseline="0" dirty="0" smtClean="0">
                <a:solidFill>
                  <a:schemeClr val="tx1"/>
                </a:solidFill>
                <a:latin typeface="+mn-lt"/>
                <a:ea typeface="+mn-ea"/>
                <a:cs typeface="+mn-cs"/>
              </a:rPr>
              <a:t>least four factors that could make this restriction invalid. First, λ could be less than 1 if the stock of</a:t>
            </a:r>
          </a:p>
          <a:p>
            <a:r>
              <a:rPr lang="en-US" sz="1200" kern="1200" baseline="0" dirty="0" smtClean="0">
                <a:solidFill>
                  <a:schemeClr val="tx1"/>
                </a:solidFill>
                <a:latin typeface="+mn-lt"/>
                <a:ea typeface="+mn-ea"/>
                <a:cs typeface="+mn-cs"/>
              </a:rPr>
              <a:t>knowledge, skill, and achievement captured by student assessments is not totally durable, but rather is</a:t>
            </a:r>
          </a:p>
          <a:p>
            <a:r>
              <a:rPr lang="en-US" sz="1200" kern="1200" baseline="0" dirty="0" smtClean="0">
                <a:solidFill>
                  <a:schemeClr val="tx1"/>
                </a:solidFill>
                <a:latin typeface="+mn-lt"/>
                <a:ea typeface="+mn-ea"/>
                <a:cs typeface="+mn-cs"/>
              </a:rPr>
              <a:t>subject to decay. Second, λ could differ from 1 if school resources are allocated differentially to</a:t>
            </a:r>
          </a:p>
          <a:p>
            <a:r>
              <a:rPr lang="en-US" sz="1200" kern="1200" baseline="0" dirty="0" smtClean="0">
                <a:solidFill>
                  <a:schemeClr val="tx1"/>
                </a:solidFill>
                <a:latin typeface="+mn-lt"/>
                <a:ea typeface="+mn-ea"/>
                <a:cs typeface="+mn-cs"/>
              </a:rPr>
              <a:t>students as a function of prior achievement. If resources were to be tilted relatively toward low achieving</a:t>
            </a:r>
          </a:p>
          <a:p>
            <a:r>
              <a:rPr lang="en-US" sz="1200" kern="1200" baseline="0" dirty="0" smtClean="0">
                <a:solidFill>
                  <a:schemeClr val="tx1"/>
                </a:solidFill>
                <a:latin typeface="+mn-lt"/>
                <a:ea typeface="+mn-ea"/>
                <a:cs typeface="+mn-cs"/>
              </a:rPr>
              <a:t>students—a remediation strategy—then λ would be reduced. The opposite would be true if</a:t>
            </a:r>
          </a:p>
          <a:p>
            <a:r>
              <a:rPr lang="en-US" sz="1200" kern="1200" baseline="0" dirty="0" smtClean="0">
                <a:solidFill>
                  <a:schemeClr val="tx1"/>
                </a:solidFill>
                <a:latin typeface="+mn-lt"/>
                <a:ea typeface="+mn-ea"/>
                <a:cs typeface="+mn-cs"/>
              </a:rPr>
              <a:t>resources were tilted toward high‐achieving students. Third, λ could differ from1 if posttest and pretest</a:t>
            </a:r>
          </a:p>
          <a:p>
            <a:r>
              <a:rPr lang="en-US" sz="1200" kern="1200" baseline="0" dirty="0" smtClean="0">
                <a:solidFill>
                  <a:schemeClr val="tx1"/>
                </a:solidFill>
                <a:latin typeface="+mn-lt"/>
                <a:ea typeface="+mn-ea"/>
                <a:cs typeface="+mn-cs"/>
              </a:rPr>
              <a:t>scores are measured on different scales, perhaps because the assessments administered in different</a:t>
            </a:r>
          </a:p>
          <a:p>
            <a:r>
              <a:rPr lang="en-US" sz="1200" kern="1200" baseline="0" dirty="0" smtClean="0">
                <a:solidFill>
                  <a:schemeClr val="tx1"/>
                </a:solidFill>
                <a:latin typeface="+mn-lt"/>
                <a:ea typeface="+mn-ea"/>
                <a:cs typeface="+mn-cs"/>
              </a:rPr>
              <a:t>grades are from different vendors and scored on different test scales or due to instability in the</a:t>
            </a:r>
          </a:p>
          <a:p>
            <a:r>
              <a:rPr lang="en-US" sz="1200" kern="1200" baseline="0" dirty="0" smtClean="0">
                <a:solidFill>
                  <a:schemeClr val="tx1"/>
                </a:solidFill>
                <a:latin typeface="+mn-lt"/>
                <a:ea typeface="+mn-ea"/>
                <a:cs typeface="+mn-cs"/>
              </a:rPr>
              <a:t>variability of test scores across grades and years. In this case, the coefficient on prior achievement</a:t>
            </a:r>
          </a:p>
          <a:p>
            <a:r>
              <a:rPr lang="en-US" sz="1200" kern="1200" baseline="0" dirty="0" smtClean="0">
                <a:solidFill>
                  <a:schemeClr val="tx1"/>
                </a:solidFill>
                <a:latin typeface="+mn-lt"/>
                <a:ea typeface="+mn-ea"/>
                <a:cs typeface="+mn-cs"/>
              </a:rPr>
              <a:t>partially reflects the difference in scale units between the pretest and posttest. Fourth, the different</a:t>
            </a:r>
          </a:p>
          <a:p>
            <a:r>
              <a:rPr lang="en-US" sz="1200" kern="1200" baseline="0" dirty="0" smtClean="0">
                <a:solidFill>
                  <a:schemeClr val="tx1"/>
                </a:solidFill>
                <a:latin typeface="+mn-lt"/>
                <a:ea typeface="+mn-ea"/>
                <a:cs typeface="+mn-cs"/>
              </a:rPr>
              <a:t>methods used to scale assessments could in effect transform posttest and pretest scores so that the</a:t>
            </a:r>
          </a:p>
          <a:p>
            <a:r>
              <a:rPr lang="en-US" sz="1200" kern="1200" baseline="0" dirty="0" smtClean="0">
                <a:solidFill>
                  <a:schemeClr val="tx1"/>
                </a:solidFill>
                <a:latin typeface="+mn-lt"/>
                <a:ea typeface="+mn-ea"/>
                <a:cs typeface="+mn-cs"/>
              </a:rPr>
              <a:t>relationship between post and prior achievement would be nonlinear. In this case a linear value‐added</a:t>
            </a:r>
          </a:p>
          <a:p>
            <a:r>
              <a:rPr lang="en-US" sz="1200" kern="1200" baseline="0" dirty="0" smtClean="0">
                <a:solidFill>
                  <a:schemeClr val="tx1"/>
                </a:solidFill>
                <a:latin typeface="+mn-lt"/>
                <a:ea typeface="+mn-ea"/>
                <a:cs typeface="+mn-cs"/>
              </a:rPr>
              <a:t>model might still provide a reasonably accurate approximation of the achievement growth process, but</a:t>
            </a:r>
          </a:p>
          <a:p>
            <a:r>
              <a:rPr lang="en-US" sz="1200" kern="1200" baseline="0" dirty="0" smtClean="0">
                <a:solidFill>
                  <a:schemeClr val="tx1"/>
                </a:solidFill>
                <a:latin typeface="+mn-lt"/>
                <a:ea typeface="+mn-ea"/>
                <a:cs typeface="+mn-cs"/>
              </a:rPr>
              <a:t>the coefficient on prior achievement (as in the case of the third point) would be affected by the test</a:t>
            </a:r>
          </a:p>
          <a:p>
            <a:r>
              <a:rPr lang="en-US" sz="1200" kern="1200" baseline="0" dirty="0" smtClean="0">
                <a:solidFill>
                  <a:schemeClr val="tx1"/>
                </a:solidFill>
                <a:latin typeface="+mn-lt"/>
                <a:ea typeface="+mn-ea"/>
                <a:cs typeface="+mn-cs"/>
              </a:rPr>
              <a:t>scaling.</a:t>
            </a:r>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43</a:t>
            </a:fld>
            <a:endParaRPr lang="en-US" dirty="0"/>
          </a:p>
        </p:txBody>
      </p:sp>
    </p:spTree>
    <p:extLst>
      <p:ext uri="{BB962C8B-B14F-4D97-AF65-F5344CB8AC3E}">
        <p14:creationId xmlns:p14="http://schemas.microsoft.com/office/powerpoint/2010/main" val="2565230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Here we see three schools serving different student populations.</a:t>
            </a:r>
          </a:p>
          <a:p>
            <a:pPr eaLnBrk="1" hangingPunct="1">
              <a:spcBef>
                <a:spcPct val="0"/>
              </a:spcBef>
            </a:pPr>
            <a:endParaRPr lang="en-US" dirty="0" smtClean="0"/>
          </a:p>
          <a:p>
            <a:pPr eaLnBrk="1" hangingPunct="1">
              <a:spcBef>
                <a:spcPct val="0"/>
              </a:spcBef>
            </a:pPr>
            <a:r>
              <a:rPr lang="en-US" dirty="0" smtClean="0"/>
              <a:t>For example, </a:t>
            </a:r>
          </a:p>
          <a:p>
            <a:pPr eaLnBrk="1" hangingPunct="1">
              <a:spcBef>
                <a:spcPct val="0"/>
              </a:spcBef>
            </a:pPr>
            <a:r>
              <a:rPr lang="en-US" dirty="0" smtClean="0"/>
              <a:t>School A is serving mostly students with very high test scores.</a:t>
            </a:r>
          </a:p>
          <a:p>
            <a:pPr eaLnBrk="1" hangingPunct="1">
              <a:spcBef>
                <a:spcPct val="0"/>
              </a:spcBef>
            </a:pPr>
            <a:r>
              <a:rPr lang="en-US" dirty="0" smtClean="0"/>
              <a:t>On the other extreme, School C is serving mostly students with very low test scores.</a:t>
            </a:r>
          </a:p>
          <a:p>
            <a:pPr eaLnBrk="1" hangingPunct="1">
              <a:spcBef>
                <a:spcPct val="0"/>
              </a:spcBef>
            </a:pPr>
            <a:endParaRPr lang="en-US" dirty="0" smtClean="0"/>
          </a:p>
          <a:p>
            <a:pPr eaLnBrk="1" hangingPunct="1">
              <a:spcBef>
                <a:spcPct val="0"/>
              </a:spcBef>
            </a:pPr>
            <a:r>
              <a:rPr lang="en-US" dirty="0" smtClean="0"/>
              <a:t>Keep in mind what we just saw in the previous slide about district-wide or state-wide trends in gain on the test.</a:t>
            </a:r>
          </a:p>
          <a:p>
            <a:pPr eaLnBrk="1" hangingPunct="1">
              <a:spcBef>
                <a:spcPct val="0"/>
              </a:spcBef>
            </a:pPr>
            <a:r>
              <a:rPr lang="en-US" dirty="0" smtClean="0"/>
              <a:t>Why would it be unfair to compare of test score gain at different schools before controlling for prior performance?</a:t>
            </a:r>
          </a:p>
          <a:p>
            <a:pPr eaLnBrk="1" hangingPunct="1">
              <a:spcBef>
                <a:spcPct val="0"/>
              </a:spcBef>
            </a:pPr>
            <a:endParaRPr lang="en-US" dirty="0" smtClean="0"/>
          </a:p>
          <a:p>
            <a:pPr eaLnBrk="1" hangingPunct="1">
              <a:spcBef>
                <a:spcPct val="0"/>
              </a:spcBef>
            </a:pPr>
            <a:r>
              <a:rPr lang="en-US" dirty="0" smtClean="0"/>
              <a:t>In the previous slides, we saw that in this example test, students higher on the test scale tended to gain fewer points on average across the district.</a:t>
            </a:r>
          </a:p>
          <a:p>
            <a:pPr eaLnBrk="1" hangingPunct="1">
              <a:spcBef>
                <a:spcPct val="0"/>
              </a:spcBef>
            </a:pPr>
            <a:endParaRPr lang="en-US" dirty="0" smtClean="0"/>
          </a:p>
          <a:p>
            <a:pPr eaLnBrk="1" hangingPunct="1">
              <a:spcBef>
                <a:spcPct val="0"/>
              </a:spcBef>
            </a:pPr>
            <a:r>
              <a:rPr lang="en-US" dirty="0" smtClean="0"/>
              <a:t>If in reality School A, School B, and School C were all average at helping students learn, School C would look the best in a simple growth or gain model and School A would look the worst.</a:t>
            </a:r>
          </a:p>
          <a:p>
            <a:pPr eaLnBrk="1" hangingPunct="1">
              <a:spcBef>
                <a:spcPct val="0"/>
              </a:spcBef>
            </a:pPr>
            <a:endParaRPr lang="en-US" dirty="0" smtClean="0"/>
          </a:p>
          <a:p>
            <a:pPr eaLnBrk="1" hangingPunct="1">
              <a:spcBef>
                <a:spcPct val="0"/>
              </a:spcBef>
            </a:pPr>
            <a:r>
              <a:rPr lang="en-US" dirty="0" smtClean="0"/>
              <a:t>On average, students in the Minimal category would gain more points due to the uneven test scale we observed on the previous slide. That would make School C’s gains artificially inflated.</a:t>
            </a:r>
          </a:p>
          <a:p>
            <a:pPr eaLnBrk="1" hangingPunct="1">
              <a:spcBef>
                <a:spcPct val="0"/>
              </a:spcBef>
            </a:pPr>
            <a:endParaRPr lang="en-US" dirty="0" smtClean="0"/>
          </a:p>
          <a:p>
            <a:pPr eaLnBrk="1" hangingPunct="1">
              <a:spcBef>
                <a:spcPct val="0"/>
              </a:spcBef>
            </a:pPr>
            <a:r>
              <a:rPr lang="en-US" dirty="0" smtClean="0"/>
              <a:t>On average, students in the Advanced category would gain fewer points due to the uneven test scale. That would make School A’s gains artificially lower.</a:t>
            </a:r>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581DB4-E318-4827-B68E-2E260CC00930}" type="slidenum">
              <a:rPr lang="en-US" smtClean="0"/>
              <a:pPr fontAlgn="base">
                <a:spcBef>
                  <a:spcPct val="0"/>
                </a:spcBef>
                <a:spcAft>
                  <a:spcPct val="0"/>
                </a:spcAft>
                <a:defRPr/>
              </a:pPr>
              <a:t>44</a:t>
            </a:fld>
            <a:endParaRPr lang="en-US" dirty="0" smtClean="0"/>
          </a:p>
        </p:txBody>
      </p:sp>
    </p:spTree>
    <p:extLst>
      <p:ext uri="{BB962C8B-B14F-4D97-AF65-F5344CB8AC3E}">
        <p14:creationId xmlns:p14="http://schemas.microsoft.com/office/powerpoint/2010/main" val="1612457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Since VARC analyzes the trend of scores for all student in the district or state, we can analyze these trends and determine the appropriate adjustments to counteract these effects in our predictions.</a:t>
            </a:r>
          </a:p>
          <a:p>
            <a:pPr eaLnBrk="1" hangingPunct="1">
              <a:spcBef>
                <a:spcPct val="0"/>
              </a:spcBef>
            </a:pPr>
            <a:endParaRPr lang="en-US" dirty="0" smtClean="0"/>
          </a:p>
          <a:p>
            <a:pPr eaLnBrk="1" hangingPunct="1">
              <a:spcBef>
                <a:spcPct val="0"/>
              </a:spcBef>
            </a:pPr>
            <a:r>
              <a:rPr lang="en-US" dirty="0" smtClean="0"/>
              <a:t>After we have made these customized predictions, we can fairly evaluate the growth of students in schools serving students with any achievement level distribution. </a:t>
            </a:r>
          </a:p>
          <a:p>
            <a:pPr eaLnBrk="1" hangingPunct="1">
              <a:spcBef>
                <a:spcPct val="0"/>
              </a:spcBef>
            </a:pPr>
            <a:endParaRPr lang="en-US" dirty="0" smtClean="0"/>
          </a:p>
          <a:p>
            <a:pPr eaLnBrk="1" hangingPunct="1">
              <a:spcBef>
                <a:spcPct val="0"/>
              </a:spcBef>
            </a:pPr>
            <a:r>
              <a:rPr lang="en-US" b="1" dirty="0" smtClean="0"/>
              <a:t>High</a:t>
            </a:r>
            <a:r>
              <a:rPr lang="en-US" dirty="0" smtClean="0"/>
              <a:t> Achieving students in School A are compared to typical growth for similar </a:t>
            </a:r>
            <a:r>
              <a:rPr lang="en-US" b="1" dirty="0" smtClean="0"/>
              <a:t>high</a:t>
            </a:r>
            <a:r>
              <a:rPr lang="en-US" dirty="0" smtClean="0"/>
              <a:t> achieving students from across the district or state.</a:t>
            </a:r>
          </a:p>
          <a:p>
            <a:pPr eaLnBrk="1" hangingPunct="1">
              <a:spcBef>
                <a:spcPct val="0"/>
              </a:spcBef>
            </a:pPr>
            <a:r>
              <a:rPr lang="en-US" b="1" dirty="0" smtClean="0"/>
              <a:t>Low</a:t>
            </a:r>
            <a:r>
              <a:rPr lang="en-US" dirty="0" smtClean="0"/>
              <a:t> Achieving students in School C are compared to typical growth for similar </a:t>
            </a:r>
            <a:r>
              <a:rPr lang="en-US" b="1" dirty="0" smtClean="0"/>
              <a:t>low </a:t>
            </a:r>
            <a:r>
              <a:rPr lang="en-US" dirty="0" smtClean="0"/>
              <a:t>achieving students from across the district or state.</a:t>
            </a:r>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BCEE79-2EBE-4773-A117-DB3DB74032DA}" type="slidenum">
              <a:rPr lang="en-US" smtClean="0"/>
              <a:pPr fontAlgn="base">
                <a:spcBef>
                  <a:spcPct val="0"/>
                </a:spcBef>
                <a:spcAft>
                  <a:spcPct val="0"/>
                </a:spcAft>
                <a:defRPr/>
              </a:pPr>
              <a:t>45</a:t>
            </a:fld>
            <a:endParaRPr lang="en-US" dirty="0" smtClean="0"/>
          </a:p>
        </p:txBody>
      </p:sp>
    </p:spTree>
    <p:extLst>
      <p:ext uri="{BB962C8B-B14F-4D97-AF65-F5344CB8AC3E}">
        <p14:creationId xmlns:p14="http://schemas.microsoft.com/office/powerpoint/2010/main" val="3197383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VARC</a:t>
            </a:r>
            <a:r>
              <a:rPr lang="en-US" baseline="0" dirty="0" smtClean="0"/>
              <a:t>-suggested answers:</a:t>
            </a:r>
          </a:p>
          <a:p>
            <a:endParaRPr lang="en-US" baseline="0" dirty="0"/>
          </a:p>
          <a:p>
            <a:r>
              <a:rPr lang="en-US" dirty="0" smtClean="0"/>
              <a:t>What would you tell a teacher or principal who said </a:t>
            </a:r>
            <a:r>
              <a:rPr lang="en-US" dirty="0" smtClean="0">
                <a:solidFill>
                  <a:srgbClr val="0060AA"/>
                </a:solidFill>
              </a:rPr>
              <a:t>Value-Added</a:t>
            </a:r>
            <a:r>
              <a:rPr lang="en-US" dirty="0" smtClean="0"/>
              <a:t> was not fair to schools with:</a:t>
            </a:r>
          </a:p>
          <a:p>
            <a:pPr lvl="1"/>
            <a:r>
              <a:rPr lang="en-US" dirty="0" smtClean="0"/>
              <a:t>High </a:t>
            </a:r>
            <a:r>
              <a:rPr lang="en-US" dirty="0" smtClean="0">
                <a:solidFill>
                  <a:srgbClr val="DD3B3C"/>
                </a:solidFill>
              </a:rPr>
              <a:t>achieving</a:t>
            </a:r>
            <a:r>
              <a:rPr lang="en-US" dirty="0" smtClean="0"/>
              <a:t> students?</a:t>
            </a:r>
          </a:p>
          <a:p>
            <a:pPr lvl="1"/>
            <a:r>
              <a:rPr lang="en-US" dirty="0" smtClean="0"/>
              <a:t>Low </a:t>
            </a:r>
            <a:r>
              <a:rPr lang="en-US" dirty="0" smtClean="0">
                <a:solidFill>
                  <a:srgbClr val="DD3B3C"/>
                </a:solidFill>
              </a:rPr>
              <a:t>achieving</a:t>
            </a:r>
            <a:r>
              <a:rPr lang="en-US" dirty="0" smtClean="0"/>
              <a:t> students?</a:t>
            </a:r>
          </a:p>
          <a:p>
            <a:pPr lvl="1"/>
            <a:endParaRPr lang="en-US" dirty="0" smtClean="0"/>
          </a:p>
          <a:p>
            <a:pPr lvl="0"/>
            <a:r>
              <a:rPr lang="en-US" dirty="0" smtClean="0"/>
              <a:t>The</a:t>
            </a:r>
            <a:r>
              <a:rPr lang="en-US" baseline="0" dirty="0" smtClean="0"/>
              <a:t> answer in both these cases is that Value-Added estimates take into account the starting point of students. The growth of your students is compared to the growth of similarly achieving students from across the district or state.</a:t>
            </a:r>
          </a:p>
          <a:p>
            <a:pPr lvl="0"/>
            <a:r>
              <a:rPr lang="en-US" baseline="0" dirty="0" smtClean="0"/>
              <a:t>If it turns out that high-achieving students grow at a slower rate than low-achieving students across the state, then the amount of predicted growth for your students will be adjusted to compensate.</a:t>
            </a:r>
          </a:p>
          <a:p>
            <a:pPr lvl="1"/>
            <a:endParaRPr lang="en-US" dirty="0" smtClean="0"/>
          </a:p>
          <a:p>
            <a:pPr lvl="1"/>
            <a:endParaRPr lang="en-US" dirty="0" smtClean="0"/>
          </a:p>
          <a:p>
            <a:r>
              <a:rPr lang="en-US" dirty="0" smtClean="0"/>
              <a:t>Is </a:t>
            </a:r>
            <a:r>
              <a:rPr lang="en-US" dirty="0" smtClean="0">
                <a:solidFill>
                  <a:srgbClr val="0060AA"/>
                </a:solidFill>
              </a:rPr>
              <a:t>Value-Added</a:t>
            </a:r>
            <a:r>
              <a:rPr lang="en-US" dirty="0" smtClean="0"/>
              <a:t> incompatible with the notion of high expectations for all students?</a:t>
            </a:r>
          </a:p>
          <a:p>
            <a:endParaRPr lang="en-US" baseline="0" dirty="0" smtClean="0"/>
          </a:p>
          <a:p>
            <a:r>
              <a:rPr lang="en-US" baseline="0" dirty="0" smtClean="0"/>
              <a:t>One key point to make here is what is the purpose of a measure and what are we evaluating.</a:t>
            </a:r>
          </a:p>
          <a:p>
            <a:endParaRPr lang="en-US" baseline="0" dirty="0" smtClean="0"/>
          </a:p>
          <a:p>
            <a:r>
              <a:rPr lang="en-US" baseline="0" dirty="0" smtClean="0"/>
              <a:t>In the Oak Tree Analogy, we are not evaluating oak trees. We are evaluating the gardeners.</a:t>
            </a:r>
          </a:p>
          <a:p>
            <a:r>
              <a:rPr lang="en-US" baseline="0" dirty="0" smtClean="0"/>
              <a:t>It seems to follow that in order to fairly evaluate the gardeners, it’s logical to take into consideration the effect of external factors. This is not a goal-setting exercise for the trees. It’s a way to measure the impact of the gardeners in a fair way.</a:t>
            </a:r>
          </a:p>
          <a:p>
            <a:endParaRPr lang="en-US" baseline="0" dirty="0" smtClean="0"/>
          </a:p>
          <a:p>
            <a:r>
              <a:rPr lang="en-US" baseline="0" dirty="0" smtClean="0"/>
              <a:t>In this section, the gardeners could both aspire to have towering 100” oak trees at the end of the year even though they started at 28” and 93”.</a:t>
            </a:r>
          </a:p>
          <a:p>
            <a:r>
              <a:rPr lang="en-US" baseline="0" dirty="0" smtClean="0"/>
              <a:t>Our goal to get all trees to 100” by age 5, but we know this would put the gardener with a 28” tree at a disadvantage for their effectiveness rating.</a:t>
            </a:r>
          </a:p>
          <a:p>
            <a:endParaRPr lang="en-US" baseline="0" dirty="0" smtClean="0"/>
          </a:p>
          <a:p>
            <a:r>
              <a:rPr lang="en-US" baseline="0" dirty="0" smtClean="0"/>
              <a:t>In the same way in education, we can have high expectations for all our students but realize that holding teachers accountable by the same standard creates bias in their evaluations of effectiveness.</a:t>
            </a:r>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46</a:t>
            </a:fld>
            <a:endParaRPr lang="en-US" dirty="0"/>
          </a:p>
        </p:txBody>
      </p:sp>
    </p:spTree>
    <p:extLst>
      <p:ext uri="{BB962C8B-B14F-4D97-AF65-F5344CB8AC3E}">
        <p14:creationId xmlns:p14="http://schemas.microsoft.com/office/powerpoint/2010/main" val="3357532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Imagine</a:t>
            </a:r>
            <a:r>
              <a:rPr lang="en-US" baseline="0" dirty="0" smtClean="0"/>
              <a:t> we want to evaluate another pair of gardeners and we notice that there is something else different about their trees that we have not controlled for in the model.</a:t>
            </a:r>
          </a:p>
          <a:p>
            <a:pPr eaLnBrk="1" hangingPunct="1">
              <a:spcBef>
                <a:spcPct val="0"/>
              </a:spcBef>
            </a:pPr>
            <a:endParaRPr lang="en-US" baseline="0" dirty="0" smtClean="0"/>
          </a:p>
          <a:p>
            <a:pPr eaLnBrk="1" hangingPunct="1">
              <a:spcBef>
                <a:spcPct val="0"/>
              </a:spcBef>
            </a:pPr>
            <a:r>
              <a:rPr lang="en-US" baseline="0" dirty="0" smtClean="0"/>
              <a:t>In this example, Oak F has many more leaves than Oak E.</a:t>
            </a:r>
          </a:p>
          <a:p>
            <a:pPr eaLnBrk="1" hangingPunct="1">
              <a:spcBef>
                <a:spcPct val="0"/>
              </a:spcBef>
            </a:pPr>
            <a:endParaRPr lang="en-US" baseline="0" dirty="0" smtClean="0"/>
          </a:p>
          <a:p>
            <a:pPr eaLnBrk="1" hangingPunct="1">
              <a:spcBef>
                <a:spcPct val="0"/>
              </a:spcBef>
            </a:pPr>
            <a:r>
              <a:rPr lang="en-US" baseline="0" dirty="0" smtClean="0"/>
              <a:t>Is this something we could account for in our predictions?</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E14ED2-7FC4-4CC9-A205-CA6456418817}" type="slidenum">
              <a:rPr lang="en-US" smtClean="0">
                <a:solidFill>
                  <a:srgbClr val="000000"/>
                </a:solidFill>
              </a:rPr>
              <a:pPr fontAlgn="base">
                <a:spcBef>
                  <a:spcPct val="0"/>
                </a:spcBef>
                <a:spcAft>
                  <a:spcPct val="0"/>
                </a:spcAft>
                <a:defRPr/>
              </a:pPr>
              <a:t>48</a:t>
            </a:fld>
            <a:endParaRPr lang="en-US" dirty="0" smtClean="0">
              <a:solidFill>
                <a:srgbClr val="000000"/>
              </a:solidFill>
            </a:endParaRPr>
          </a:p>
        </p:txBody>
      </p:sp>
    </p:spTree>
    <p:extLst>
      <p:ext uri="{BB962C8B-B14F-4D97-AF65-F5344CB8AC3E}">
        <p14:creationId xmlns:p14="http://schemas.microsoft.com/office/powerpoint/2010/main" val="1964720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baseline="0" dirty="0" smtClean="0"/>
              <a:t>In order to be considered for inclusion in the Value-Added model, a characteristic must meet several requirements:</a:t>
            </a:r>
          </a:p>
          <a:p>
            <a:pPr eaLnBrk="1" hangingPunct="1">
              <a:spcBef>
                <a:spcPct val="0"/>
              </a:spcBef>
            </a:pPr>
            <a:endParaRPr lang="en-US" baseline="0" dirty="0" smtClean="0"/>
          </a:p>
          <a:p>
            <a:pPr eaLnBrk="1" hangingPunct="1">
              <a:spcBef>
                <a:spcPct val="0"/>
              </a:spcBef>
            </a:pPr>
            <a:r>
              <a:rPr lang="en-US" baseline="0" dirty="0" smtClean="0"/>
              <a:t>Check 1: Is this factor outside the gardener’s influence?</a:t>
            </a:r>
          </a:p>
          <a:p>
            <a:pPr eaLnBrk="1" hangingPunct="1">
              <a:spcBef>
                <a:spcPct val="0"/>
              </a:spcBef>
            </a:pPr>
            <a:r>
              <a:rPr lang="en-US" baseline="0" dirty="0" smtClean="0"/>
              <a:t>Check 2: Do we have reliable data?</a:t>
            </a:r>
          </a:p>
          <a:p>
            <a:pPr eaLnBrk="1" hangingPunct="1">
              <a:spcBef>
                <a:spcPct val="0"/>
              </a:spcBef>
            </a:pPr>
            <a:r>
              <a:rPr lang="en-US" baseline="0" dirty="0" smtClean="0"/>
              <a:t>Check 3: Can we approximate it with other data?</a:t>
            </a:r>
          </a:p>
          <a:p>
            <a:pPr eaLnBrk="1" hangingPunct="1">
              <a:spcBef>
                <a:spcPct val="0"/>
              </a:spcBef>
            </a:pPr>
            <a:r>
              <a:rPr lang="en-US" baseline="0" dirty="0" smtClean="0"/>
              <a:t>Check 4: Does it increase the predictive power of the model?</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49</a:t>
            </a:fld>
            <a:endParaRPr lang="en-US" dirty="0"/>
          </a:p>
        </p:txBody>
      </p:sp>
    </p:spTree>
    <p:extLst>
      <p:ext uri="{BB962C8B-B14F-4D97-AF65-F5344CB8AC3E}">
        <p14:creationId xmlns:p14="http://schemas.microsoft.com/office/powerpoint/2010/main" val="1625392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Check 1: Is this factor outside the gardener’s influence?</a:t>
            </a:r>
          </a:p>
          <a:p>
            <a:endParaRPr lang="en-US" dirty="0" smtClean="0"/>
          </a:p>
          <a:p>
            <a:r>
              <a:rPr lang="en-US" dirty="0" smtClean="0"/>
              <a:t>Here</a:t>
            </a:r>
            <a:r>
              <a:rPr lang="en-US" baseline="0" dirty="0" smtClean="0"/>
              <a:t> are some examples of categorized factors.</a:t>
            </a:r>
          </a:p>
          <a:p>
            <a:endParaRPr lang="en-US" baseline="0" dirty="0" smtClean="0"/>
          </a:p>
          <a:p>
            <a:r>
              <a:rPr lang="en-US" baseline="0" dirty="0" smtClean="0"/>
              <a:t>In a Value-Added model, we could potentially control for items in the green box.</a:t>
            </a:r>
          </a:p>
          <a:p>
            <a:endParaRPr lang="en-US" baseline="0" dirty="0" smtClean="0"/>
          </a:p>
          <a:p>
            <a:r>
              <a:rPr lang="en-US" baseline="0" dirty="0" smtClean="0"/>
              <a:t>Since the gardener could influence items in the red box, we would NOT want to control for them in the Value-Added model.</a:t>
            </a:r>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50</a:t>
            </a:fld>
            <a:endParaRPr lang="en-US" dirty="0"/>
          </a:p>
        </p:txBody>
      </p:sp>
    </p:spTree>
    <p:extLst>
      <p:ext uri="{BB962C8B-B14F-4D97-AF65-F5344CB8AC3E}">
        <p14:creationId xmlns:p14="http://schemas.microsoft.com/office/powerpoint/2010/main" val="1067576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Check 2: Do we have reliable data?</a:t>
            </a:r>
          </a:p>
          <a:p>
            <a:endParaRPr lang="en-US" dirty="0" smtClean="0"/>
          </a:p>
          <a:p>
            <a:r>
              <a:rPr lang="en-US" dirty="0" smtClean="0"/>
              <a:t>In</a:t>
            </a:r>
            <a:r>
              <a:rPr lang="en-US" baseline="0" dirty="0" smtClean="0"/>
              <a:t> 7% of cases, actual leaf number was recorded for trees. This is not enough to include this data in the Value-Added model.</a:t>
            </a:r>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51</a:t>
            </a:fld>
            <a:endParaRPr lang="en-US" dirty="0"/>
          </a:p>
        </p:txBody>
      </p:sp>
    </p:spTree>
    <p:extLst>
      <p:ext uri="{BB962C8B-B14F-4D97-AF65-F5344CB8AC3E}">
        <p14:creationId xmlns:p14="http://schemas.microsoft.com/office/powerpoint/2010/main" val="212228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 is the most popular</a:t>
            </a:r>
            <a:r>
              <a:rPr lang="en-US" baseline="0" dirty="0" smtClean="0"/>
              <a:t> and successful introduction to Value-Added analysis that VARC has produced.</a:t>
            </a:r>
          </a:p>
          <a:p>
            <a:endParaRPr lang="en-US" baseline="0" dirty="0" smtClean="0"/>
          </a:p>
          <a:p>
            <a:r>
              <a:rPr lang="en-US" baseline="0" dirty="0" smtClean="0"/>
              <a:t>Sean feels this is almost always an appropriate analogy to present.</a:t>
            </a:r>
          </a:p>
          <a:p>
            <a:r>
              <a:rPr lang="en-US" baseline="0" dirty="0" smtClean="0"/>
              <a:t>For more technical or experienced audiences, this can serve as an example of how to explain Value-Added modeling to less well versed audiences.</a:t>
            </a:r>
          </a:p>
          <a:p>
            <a:endParaRPr lang="en-US" baseline="0" dirty="0" smtClean="0"/>
          </a:p>
          <a:p>
            <a:r>
              <a:rPr lang="en-US" baseline="0" dirty="0" smtClean="0"/>
              <a:t>There is also a “short version” of this presentation on workspace for a condensed presentation of </a:t>
            </a:r>
            <a:r>
              <a:rPr lang="en-US" baseline="0" smtClean="0"/>
              <a:t>this content.</a:t>
            </a:r>
            <a:endParaRPr lang="en-US" baseline="0" dirty="0" smtClean="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12</a:t>
            </a:fld>
            <a:endParaRPr lang="en-US"/>
          </a:p>
        </p:txBody>
      </p:sp>
    </p:spTree>
    <p:extLst>
      <p:ext uri="{BB962C8B-B14F-4D97-AF65-F5344CB8AC3E}">
        <p14:creationId xmlns:p14="http://schemas.microsoft.com/office/powerpoint/2010/main" val="2825714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Check 3: Can we approximate it with other data?</a:t>
            </a:r>
          </a:p>
          <a:p>
            <a:endParaRPr lang="en-US" dirty="0" smtClean="0"/>
          </a:p>
          <a:p>
            <a:r>
              <a:rPr lang="en-US" dirty="0" smtClean="0"/>
              <a:t>It may be the case that canopy diameter could be used as a proxy for the real data we</a:t>
            </a:r>
            <a:r>
              <a:rPr lang="en-US" baseline="0" dirty="0" smtClean="0"/>
              <a:t> desire.</a:t>
            </a:r>
            <a:endParaRPr lang="en-US" dirty="0" smtClean="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52</a:t>
            </a:fld>
            <a:endParaRPr lang="en-US" dirty="0"/>
          </a:p>
        </p:txBody>
      </p:sp>
    </p:spTree>
    <p:extLst>
      <p:ext uri="{BB962C8B-B14F-4D97-AF65-F5344CB8AC3E}">
        <p14:creationId xmlns:p14="http://schemas.microsoft.com/office/powerpoint/2010/main" val="1693502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data we do have available about canopy diameter might help us measure the effect of leaf number.</a:t>
            </a:r>
          </a:p>
          <a:p>
            <a:pPr eaLnBrk="1" hangingPunct="1">
              <a:spcBef>
                <a:spcPct val="0"/>
              </a:spcBef>
            </a:pPr>
            <a:endParaRPr lang="en-US" baseline="0" dirty="0" smtClean="0"/>
          </a:p>
          <a:p>
            <a:pPr eaLnBrk="1" hangingPunct="1">
              <a:spcBef>
                <a:spcPct val="0"/>
              </a:spcBef>
            </a:pPr>
            <a:r>
              <a:rPr lang="en-US" baseline="0" dirty="0" smtClean="0"/>
              <a:t>Check 4 involves increasing the predictive power to the model.</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E14ED2-7FC4-4CC9-A205-CA6456418817}" type="slidenum">
              <a:rPr lang="en-US" smtClean="0">
                <a:solidFill>
                  <a:srgbClr val="000000"/>
                </a:solidFill>
              </a:rPr>
              <a:pPr fontAlgn="base">
                <a:spcBef>
                  <a:spcPct val="0"/>
                </a:spcBef>
                <a:spcAft>
                  <a:spcPct val="0"/>
                </a:spcAft>
                <a:defRPr/>
              </a:pPr>
              <a:t>53</a:t>
            </a:fld>
            <a:endParaRPr lang="en-US" dirty="0" smtClean="0">
              <a:solidFill>
                <a:srgbClr val="000000"/>
              </a:solidFill>
            </a:endParaRPr>
          </a:p>
        </p:txBody>
      </p:sp>
    </p:spTree>
    <p:extLst>
      <p:ext uri="{BB962C8B-B14F-4D97-AF65-F5344CB8AC3E}">
        <p14:creationId xmlns:p14="http://schemas.microsoft.com/office/powerpoint/2010/main" val="4119968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If we find a relationship between starting diameter and growth, we would want to control for starting diameter in the Value-Added model.</a:t>
            </a:r>
          </a:p>
          <a:p>
            <a:pPr eaLnBrk="1" hangingPunct="1">
              <a:spcBef>
                <a:spcPct val="0"/>
              </a:spcBef>
            </a:pPr>
            <a:endParaRPr lang="en-US" dirty="0" smtClean="0"/>
          </a:p>
          <a:p>
            <a:pPr eaLnBrk="1" hangingPunct="1">
              <a:spcBef>
                <a:spcPct val="0"/>
              </a:spcBef>
            </a:pPr>
            <a:r>
              <a:rPr lang="en-US" dirty="0" smtClean="0"/>
              <a:t>We might find that on its own, tree diameter does</a:t>
            </a:r>
            <a:r>
              <a:rPr lang="en-US" baseline="0" dirty="0" smtClean="0"/>
              <a:t> not have a clear effect on growth.</a:t>
            </a:r>
          </a:p>
          <a:p>
            <a:pPr eaLnBrk="1" hangingPunct="1">
              <a:spcBef>
                <a:spcPct val="0"/>
              </a:spcBef>
            </a:pPr>
            <a:endParaRPr lang="en-US" baseline="0" dirty="0"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B96057-0E49-448C-9087-1169B0543379}" type="slidenum">
              <a:rPr lang="en-US" smtClean="0">
                <a:solidFill>
                  <a:srgbClr val="000000"/>
                </a:solidFill>
              </a:rPr>
              <a:pPr fontAlgn="base">
                <a:spcBef>
                  <a:spcPct val="0"/>
                </a:spcBef>
                <a:spcAft>
                  <a:spcPct val="0"/>
                </a:spcAft>
                <a:defRPr/>
              </a:pPr>
              <a:t>54</a:t>
            </a:fld>
            <a:endParaRPr lang="en-US" dirty="0" smtClean="0">
              <a:solidFill>
                <a:srgbClr val="000000"/>
              </a:solidFill>
            </a:endParaRPr>
          </a:p>
        </p:txBody>
      </p:sp>
    </p:spTree>
    <p:extLst>
      <p:ext uri="{BB962C8B-B14F-4D97-AF65-F5344CB8AC3E}">
        <p14:creationId xmlns:p14="http://schemas.microsoft.com/office/powerpoint/2010/main" val="669072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We might find that tree diameter has a strong effect on growth.</a:t>
            </a:r>
          </a:p>
          <a:p>
            <a:pPr eaLnBrk="1" hangingPunct="1">
              <a:spcBef>
                <a:spcPct val="0"/>
              </a:spcBef>
            </a:pPr>
            <a:endParaRPr lang="en-US" baseline="0" dirty="0" smtClean="0"/>
          </a:p>
          <a:p>
            <a:pPr eaLnBrk="1" hangingPunct="1">
              <a:spcBef>
                <a:spcPct val="0"/>
              </a:spcBef>
            </a:pPr>
            <a:r>
              <a:rPr lang="en-US" baseline="0" dirty="0" smtClean="0"/>
              <a:t>If so, we would want to include starting tree diameter in our predictions to be fair to the gardeners.</a:t>
            </a:r>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B96057-0E49-448C-9087-1169B0543379}" type="slidenum">
              <a:rPr lang="en-US" smtClean="0">
                <a:solidFill>
                  <a:srgbClr val="000000"/>
                </a:solidFill>
              </a:rPr>
              <a:pPr fontAlgn="base">
                <a:spcBef>
                  <a:spcPct val="0"/>
                </a:spcBef>
                <a:spcAft>
                  <a:spcPct val="0"/>
                </a:spcAft>
                <a:defRPr/>
              </a:pPr>
              <a:t>55</a:t>
            </a:fld>
            <a:endParaRPr lang="en-US" dirty="0" smtClean="0">
              <a:solidFill>
                <a:srgbClr val="000000"/>
              </a:solidFill>
            </a:endParaRPr>
          </a:p>
        </p:txBody>
      </p:sp>
    </p:spTree>
    <p:extLst>
      <p:ext uri="{BB962C8B-B14F-4D97-AF65-F5344CB8AC3E}">
        <p14:creationId xmlns:p14="http://schemas.microsoft.com/office/powerpoint/2010/main" val="1909310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baseline="0" dirty="0" smtClean="0"/>
              <a:t>In order to be considered for inclusion in the Value-Added model, a characteristic must meet several requirements:</a:t>
            </a:r>
          </a:p>
          <a:p>
            <a:pPr eaLnBrk="1" hangingPunct="1">
              <a:spcBef>
                <a:spcPct val="0"/>
              </a:spcBef>
            </a:pPr>
            <a:endParaRPr lang="en-US" baseline="0" dirty="0" smtClean="0"/>
          </a:p>
          <a:p>
            <a:pPr eaLnBrk="1" hangingPunct="1">
              <a:spcBef>
                <a:spcPct val="0"/>
              </a:spcBef>
            </a:pPr>
            <a:r>
              <a:rPr lang="en-US" baseline="0" dirty="0" smtClean="0"/>
              <a:t>Check 1: Is this factor outside the gardener’s influence?</a:t>
            </a:r>
          </a:p>
          <a:p>
            <a:pPr eaLnBrk="1" hangingPunct="1">
              <a:spcBef>
                <a:spcPct val="0"/>
              </a:spcBef>
            </a:pPr>
            <a:r>
              <a:rPr lang="en-US" baseline="0" dirty="0" smtClean="0"/>
              <a:t>Check 2: Do we have reliable data?</a:t>
            </a:r>
          </a:p>
          <a:p>
            <a:pPr eaLnBrk="1" hangingPunct="1">
              <a:spcBef>
                <a:spcPct val="0"/>
              </a:spcBef>
            </a:pPr>
            <a:r>
              <a:rPr lang="en-US" baseline="0" dirty="0" smtClean="0"/>
              <a:t>Check 3: Can we approximate it with other data?</a:t>
            </a:r>
          </a:p>
          <a:p>
            <a:pPr eaLnBrk="1" hangingPunct="1">
              <a:spcBef>
                <a:spcPct val="0"/>
              </a:spcBef>
            </a:pPr>
            <a:r>
              <a:rPr lang="en-US" baseline="0" dirty="0" smtClean="0"/>
              <a:t>Check 4: Does it increase the predictive power of the model?</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56</a:t>
            </a:fld>
            <a:endParaRPr lang="en-US" dirty="0"/>
          </a:p>
        </p:txBody>
      </p:sp>
    </p:spTree>
    <p:extLst>
      <p:ext uri="{BB962C8B-B14F-4D97-AF65-F5344CB8AC3E}">
        <p14:creationId xmlns:p14="http://schemas.microsoft.com/office/powerpoint/2010/main" val="585177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Check 1: Is this factor outside the gardener’s influence?</a:t>
            </a:r>
          </a:p>
          <a:p>
            <a:endParaRPr lang="en-US" dirty="0" smtClean="0"/>
          </a:p>
          <a:p>
            <a:r>
              <a:rPr lang="en-US" dirty="0" smtClean="0"/>
              <a:t>Here</a:t>
            </a:r>
            <a:r>
              <a:rPr lang="en-US" baseline="0" dirty="0" smtClean="0"/>
              <a:t> are some examples of categorized factors.</a:t>
            </a:r>
          </a:p>
          <a:p>
            <a:endParaRPr lang="en-US" baseline="0" dirty="0" smtClean="0"/>
          </a:p>
          <a:p>
            <a:r>
              <a:rPr lang="en-US" baseline="0" dirty="0" smtClean="0"/>
              <a:t>In a Value-Added model, we could potentially control for items in the green box.</a:t>
            </a:r>
          </a:p>
          <a:p>
            <a:endParaRPr lang="en-US" baseline="0" dirty="0" smtClean="0"/>
          </a:p>
          <a:p>
            <a:r>
              <a:rPr lang="en-US" baseline="0" dirty="0" smtClean="0"/>
              <a:t>Since the school or teacher could influence items in the red box, we would NOT want to control for them in the Value-Added model.</a:t>
            </a:r>
            <a:endParaRPr lang="en-US" dirty="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1C8514-E201-4AC3-AD6E-B6BFAAF0D188}" type="slidenum">
              <a:rPr lang="en-US" smtClean="0"/>
              <a:pPr fontAlgn="base">
                <a:spcBef>
                  <a:spcPct val="0"/>
                </a:spcBef>
                <a:spcAft>
                  <a:spcPct val="0"/>
                </a:spcAft>
                <a:defRPr/>
              </a:pPr>
              <a:t>57</a:t>
            </a:fld>
            <a:endParaRPr lang="en-US" dirty="0" smtClean="0"/>
          </a:p>
        </p:txBody>
      </p:sp>
    </p:spTree>
    <p:extLst>
      <p:ext uri="{BB962C8B-B14F-4D97-AF65-F5344CB8AC3E}">
        <p14:creationId xmlns:p14="http://schemas.microsoft.com/office/powerpoint/2010/main" val="569899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smtClean="0"/>
              <a:t>One example of a non-school factor we want to control for is household financial resources.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Ideally for our calculations, we would have a comprehensive list of resources available for each student.</a:t>
            </a:r>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2FC69C-A8F7-4D42-B799-A889B534817D}" type="slidenum">
              <a:rPr lang="en-US" smtClean="0"/>
              <a:pPr fontAlgn="base">
                <a:spcBef>
                  <a:spcPct val="0"/>
                </a:spcBef>
                <a:spcAft>
                  <a:spcPct val="0"/>
                </a:spcAft>
                <a:defRPr/>
              </a:pPr>
              <a:t>58</a:t>
            </a:fld>
            <a:endParaRPr lang="en-US" dirty="0" smtClean="0"/>
          </a:p>
        </p:txBody>
      </p:sp>
    </p:spTree>
    <p:extLst>
      <p:ext uri="{BB962C8B-B14F-4D97-AF65-F5344CB8AC3E}">
        <p14:creationId xmlns:p14="http://schemas.microsoft.com/office/powerpoint/2010/main" val="1918728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25000" lnSpcReduction="20000"/>
          </a:bodyPr>
          <a:lstStyle/>
          <a:p>
            <a:pPr eaLnBrk="1" fontAlgn="auto" hangingPunct="1">
              <a:spcBef>
                <a:spcPts val="0"/>
              </a:spcBef>
              <a:spcAft>
                <a:spcPts val="0"/>
              </a:spcAft>
              <a:defRPr/>
            </a:pPr>
            <a:r>
              <a:rPr lang="en-US" dirty="0" smtClean="0"/>
              <a:t>Since that data is not available, we use what we </a:t>
            </a:r>
            <a:r>
              <a:rPr lang="en-US" b="1" dirty="0" smtClean="0"/>
              <a:t>do</a:t>
            </a:r>
            <a:r>
              <a:rPr lang="en-US" dirty="0" smtClean="0"/>
              <a:t> have as a substitute for our ideal data.</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 most districts and states, we use eligibility for free and reduced lunch status.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This does not give us a complete picture of the financial resources available at a student’s household, but it is related data and is the best approximation we have available on the topic.</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Using your knowledge of student learning, why might “household financial resources” have an effect on student growth?</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Reasons we have heard from educators include:</a:t>
            </a:r>
          </a:p>
          <a:p>
            <a:pPr eaLnBrk="1" fontAlgn="auto" hangingPunct="1">
              <a:spcBef>
                <a:spcPts val="0"/>
              </a:spcBef>
              <a:spcAft>
                <a:spcPts val="0"/>
              </a:spcAft>
              <a:defRPr/>
            </a:pPr>
            <a:r>
              <a:rPr lang="en-US" dirty="0" smtClean="0"/>
              <a:t>Different access to technology, such as computers at home</a:t>
            </a:r>
          </a:p>
          <a:p>
            <a:pPr eaLnBrk="1" fontAlgn="auto" hangingPunct="1">
              <a:spcBef>
                <a:spcPts val="0"/>
              </a:spcBef>
              <a:spcAft>
                <a:spcPts val="0"/>
              </a:spcAft>
              <a:defRPr/>
            </a:pPr>
            <a:r>
              <a:rPr lang="en-US" dirty="0" smtClean="0"/>
              <a:t>Different likelihood to have external help available, such as paid tutoring services</a:t>
            </a:r>
          </a:p>
          <a:p>
            <a:pPr eaLnBrk="1" fontAlgn="auto" hangingPunct="1">
              <a:spcBef>
                <a:spcPts val="0"/>
              </a:spcBef>
              <a:spcAft>
                <a:spcPts val="0"/>
              </a:spcAft>
              <a:defRPr/>
            </a:pPr>
            <a:r>
              <a:rPr lang="en-US" dirty="0" smtClean="0"/>
              <a:t>Possible difference in parental availability for homework and study help due to multiple jobs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You can probably think of other reasons why household financial resources might affect student growth.  Since these reasons are not something the school is responsible for, we want to remove the influence of this factor as best we can in order to fairly evaluate schools serving different student populations.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Check</a:t>
            </a:r>
            <a:r>
              <a:rPr lang="en-US" baseline="0" dirty="0" smtClean="0"/>
              <a:t> 4 would be based on a multivariate linear regression model to determine whether FRL status had an effect on student growth in your district or state.</a:t>
            </a:r>
          </a:p>
          <a:p>
            <a:pPr eaLnBrk="1" fontAlgn="auto" hangingPunct="1">
              <a:spcBef>
                <a:spcPts val="0"/>
              </a:spcBef>
              <a:spcAft>
                <a:spcPts val="0"/>
              </a:spcAft>
              <a:defRPr/>
            </a:pPr>
            <a:r>
              <a:rPr lang="en-US" dirty="0" smtClean="0"/>
              <a:t>If we find a district-wide or state-wide difference in growth trend based on financial resources, we can customized our predicted outcomes for students based on this characteristic.</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i="1" dirty="0" smtClean="0"/>
              <a:t>LIVE PRESENTER NOTES:</a:t>
            </a:r>
          </a:p>
          <a:p>
            <a:pPr eaLnBrk="1" fontAlgn="auto" hangingPunct="1">
              <a:spcBef>
                <a:spcPts val="0"/>
              </a:spcBef>
              <a:spcAft>
                <a:spcPts val="0"/>
              </a:spcAft>
              <a:defRPr/>
            </a:pPr>
            <a:endParaRPr lang="en-US" i="1" dirty="0" smtClean="0"/>
          </a:p>
          <a:p>
            <a:pPr eaLnBrk="1" fontAlgn="auto" hangingPunct="1">
              <a:spcBef>
                <a:spcPts val="0"/>
              </a:spcBef>
              <a:spcAft>
                <a:spcPts val="0"/>
              </a:spcAft>
              <a:defRPr/>
            </a:pPr>
            <a:r>
              <a:rPr lang="en-US" i="1" dirty="0" smtClean="0"/>
              <a:t>Some possible talking points on the question:</a:t>
            </a:r>
          </a:p>
          <a:p>
            <a:pPr eaLnBrk="1" fontAlgn="auto" hangingPunct="1">
              <a:spcBef>
                <a:spcPts val="0"/>
              </a:spcBef>
              <a:spcAft>
                <a:spcPts val="0"/>
              </a:spcAft>
              <a:buFontTx/>
              <a:buChar char="-"/>
              <a:defRPr/>
            </a:pPr>
            <a:r>
              <a:rPr lang="en-US" i="1" dirty="0" smtClean="0"/>
              <a:t>Doug Harris’s book points (summer learning loss, etc.)</a:t>
            </a:r>
          </a:p>
          <a:p>
            <a:pPr eaLnBrk="1" fontAlgn="auto" hangingPunct="1">
              <a:spcBef>
                <a:spcPts val="0"/>
              </a:spcBef>
              <a:spcAft>
                <a:spcPts val="0"/>
              </a:spcAft>
              <a:buFontTx/>
              <a:buChar char="-"/>
              <a:defRPr/>
            </a:pPr>
            <a:endParaRPr lang="en-US" i="1" dirty="0" smtClean="0"/>
          </a:p>
          <a:p>
            <a:pPr eaLnBrk="1" fontAlgn="auto" hangingPunct="1">
              <a:spcBef>
                <a:spcPts val="0"/>
              </a:spcBef>
              <a:spcAft>
                <a:spcPts val="0"/>
              </a:spcAft>
              <a:buFontTx/>
              <a:buChar char="-"/>
              <a:defRPr/>
            </a:pPr>
            <a:r>
              <a:rPr lang="en-US" i="1" dirty="0" smtClean="0">
                <a:solidFill>
                  <a:schemeClr val="accent1">
                    <a:lumMod val="75000"/>
                  </a:schemeClr>
                </a:solidFill>
              </a:rPr>
              <a:t>From Doug Harris Book:</a:t>
            </a:r>
          </a:p>
          <a:p>
            <a:pPr eaLnBrk="1" fontAlgn="auto" hangingPunct="1">
              <a:spcBef>
                <a:spcPts val="0"/>
              </a:spcBef>
              <a:spcAft>
                <a:spcPts val="0"/>
              </a:spcAft>
              <a:buFontTx/>
              <a:buChar char="-"/>
              <a:defRPr/>
            </a:pPr>
            <a:endParaRPr lang="en-US" i="1" dirty="0" smtClean="0">
              <a:solidFill>
                <a:schemeClr val="accent1">
                  <a:lumMod val="75000"/>
                </a:schemeClr>
              </a:solidFill>
            </a:endParaRPr>
          </a:p>
          <a:p>
            <a:pPr eaLnBrk="1" fontAlgn="auto" hangingPunct="1">
              <a:spcBef>
                <a:spcPts val="0"/>
              </a:spcBef>
              <a:spcAft>
                <a:spcPts val="0"/>
              </a:spcAft>
              <a:defRPr/>
            </a:pPr>
            <a:r>
              <a:rPr lang="en-US" i="1" dirty="0" smtClean="0">
                <a:solidFill>
                  <a:schemeClr val="accent1">
                    <a:lumMod val="75000"/>
                  </a:schemeClr>
                </a:solidFill>
              </a:rPr>
              <a:t>“Should value-added models take into account student race,</a:t>
            </a:r>
          </a:p>
          <a:p>
            <a:pPr eaLnBrk="1" fontAlgn="auto" hangingPunct="1">
              <a:spcBef>
                <a:spcPts val="0"/>
              </a:spcBef>
              <a:spcAft>
                <a:spcPts val="0"/>
              </a:spcAft>
              <a:defRPr/>
            </a:pPr>
            <a:r>
              <a:rPr lang="en-US" i="1" dirty="0" smtClean="0">
                <a:solidFill>
                  <a:schemeClr val="accent1">
                    <a:lumMod val="75000"/>
                  </a:schemeClr>
                </a:solidFill>
              </a:rPr>
              <a:t>income, and other student factors in estimating value-added? </a:t>
            </a:r>
          </a:p>
          <a:p>
            <a:pPr eaLnBrk="1" fontAlgn="auto" hangingPunct="1">
              <a:spcBef>
                <a:spcPts val="0"/>
              </a:spcBef>
              <a:spcAft>
                <a:spcPts val="0"/>
              </a:spcAft>
              <a:defRPr/>
            </a:pPr>
            <a:endParaRPr lang="en-US" i="1" dirty="0" smtClean="0">
              <a:solidFill>
                <a:schemeClr val="accent1">
                  <a:lumMod val="75000"/>
                </a:schemeClr>
              </a:solidFill>
            </a:endParaRPr>
          </a:p>
          <a:p>
            <a:pPr eaLnBrk="1" fontAlgn="auto" hangingPunct="1">
              <a:spcBef>
                <a:spcPts val="0"/>
              </a:spcBef>
              <a:spcAft>
                <a:spcPts val="0"/>
              </a:spcAft>
              <a:defRPr/>
            </a:pPr>
            <a:r>
              <a:rPr lang="en-US" i="1" dirty="0" smtClean="0">
                <a:solidFill>
                  <a:schemeClr val="accent1">
                    <a:lumMod val="75000"/>
                  </a:schemeClr>
                </a:solidFill>
              </a:rPr>
              <a:t>This is one of the more controversial questions in using value-added for</a:t>
            </a:r>
          </a:p>
          <a:p>
            <a:pPr eaLnBrk="1" fontAlgn="auto" hangingPunct="1">
              <a:spcBef>
                <a:spcPts val="0"/>
              </a:spcBef>
              <a:spcAft>
                <a:spcPts val="0"/>
              </a:spcAft>
              <a:defRPr/>
            </a:pPr>
            <a:r>
              <a:rPr lang="en-US" i="1" dirty="0" smtClean="0">
                <a:solidFill>
                  <a:schemeClr val="accent1">
                    <a:lumMod val="75000"/>
                  </a:schemeClr>
                </a:solidFill>
              </a:rPr>
              <a:t>accountability. In one respect, the issue boils down to whether taking</a:t>
            </a:r>
          </a:p>
          <a:p>
            <a:pPr eaLnBrk="1" fontAlgn="auto" hangingPunct="1">
              <a:spcBef>
                <a:spcPts val="0"/>
              </a:spcBef>
              <a:spcAft>
                <a:spcPts val="0"/>
              </a:spcAft>
              <a:defRPr/>
            </a:pPr>
            <a:r>
              <a:rPr lang="en-US" i="1" dirty="0" smtClean="0">
                <a:solidFill>
                  <a:schemeClr val="accent1">
                    <a:lumMod val="75000"/>
                  </a:schemeClr>
                </a:solidFill>
              </a:rPr>
              <a:t>into account prior achievement is enough. Race, ethnicity, and</a:t>
            </a:r>
          </a:p>
          <a:p>
            <a:pPr eaLnBrk="1" fontAlgn="auto" hangingPunct="1">
              <a:spcBef>
                <a:spcPts val="0"/>
              </a:spcBef>
              <a:spcAft>
                <a:spcPts val="0"/>
              </a:spcAft>
              <a:defRPr/>
            </a:pPr>
            <a:r>
              <a:rPr lang="en-US" i="1" dirty="0" smtClean="0">
                <a:solidFill>
                  <a:schemeClr val="accent1">
                    <a:lumMod val="75000"/>
                  </a:schemeClr>
                </a:solidFill>
              </a:rPr>
              <a:t>income are after all closely related to student attainment on test scores</a:t>
            </a:r>
          </a:p>
          <a:p>
            <a:pPr eaLnBrk="1" fontAlgn="auto" hangingPunct="1">
              <a:spcBef>
                <a:spcPts val="0"/>
              </a:spcBef>
              <a:spcAft>
                <a:spcPts val="0"/>
              </a:spcAft>
              <a:defRPr/>
            </a:pPr>
            <a:r>
              <a:rPr lang="en-US" i="1" dirty="0" smtClean="0">
                <a:solidFill>
                  <a:schemeClr val="accent1">
                    <a:lumMod val="75000"/>
                  </a:schemeClr>
                </a:solidFill>
              </a:rPr>
              <a:t>(see Figure 1.1). But it turns out that these factors are less closely</a:t>
            </a:r>
          </a:p>
          <a:p>
            <a:pPr eaLnBrk="1" fontAlgn="auto" hangingPunct="1">
              <a:spcBef>
                <a:spcPts val="0"/>
              </a:spcBef>
              <a:spcAft>
                <a:spcPts val="0"/>
              </a:spcAft>
              <a:defRPr/>
            </a:pPr>
            <a:r>
              <a:rPr lang="en-US" i="1" dirty="0" smtClean="0">
                <a:solidFill>
                  <a:schemeClr val="accent1">
                    <a:lumMod val="75000"/>
                  </a:schemeClr>
                </a:solidFill>
              </a:rPr>
              <a:t>related to achievement growth.</a:t>
            </a:r>
          </a:p>
          <a:p>
            <a:pPr eaLnBrk="1" fontAlgn="auto" hangingPunct="1">
              <a:spcBef>
                <a:spcPts val="0"/>
              </a:spcBef>
              <a:spcAft>
                <a:spcPts val="0"/>
              </a:spcAft>
              <a:defRPr/>
            </a:pPr>
            <a:endParaRPr lang="en-US" i="1" dirty="0" smtClean="0">
              <a:solidFill>
                <a:schemeClr val="accent1">
                  <a:lumMod val="75000"/>
                </a:schemeClr>
              </a:solidFill>
            </a:endParaRPr>
          </a:p>
          <a:p>
            <a:pPr eaLnBrk="1" fontAlgn="auto" hangingPunct="1">
              <a:spcBef>
                <a:spcPts val="0"/>
              </a:spcBef>
              <a:spcAft>
                <a:spcPts val="0"/>
              </a:spcAft>
              <a:defRPr/>
            </a:pPr>
            <a:r>
              <a:rPr lang="en-US" i="1" dirty="0" smtClean="0">
                <a:solidFill>
                  <a:schemeClr val="accent1">
                    <a:lumMod val="75000"/>
                  </a:schemeClr>
                </a:solidFill>
              </a:rPr>
              <a:t>The reason for this should be intuitive: if student demographics</a:t>
            </a:r>
          </a:p>
          <a:p>
            <a:pPr eaLnBrk="1" fontAlgn="auto" hangingPunct="1">
              <a:spcBef>
                <a:spcPts val="0"/>
              </a:spcBef>
              <a:spcAft>
                <a:spcPts val="0"/>
              </a:spcAft>
              <a:defRPr/>
            </a:pPr>
            <a:r>
              <a:rPr lang="en-US" i="1" dirty="0" smtClean="0">
                <a:solidFill>
                  <a:schemeClr val="accent1">
                    <a:lumMod val="75000"/>
                  </a:schemeClr>
                </a:solidFill>
              </a:rPr>
              <a:t>are associated with achievement in every grade, then the association</a:t>
            </a:r>
          </a:p>
          <a:p>
            <a:pPr eaLnBrk="1" fontAlgn="auto" hangingPunct="1">
              <a:spcBef>
                <a:spcPts val="0"/>
              </a:spcBef>
              <a:spcAft>
                <a:spcPts val="0"/>
              </a:spcAft>
              <a:defRPr/>
            </a:pPr>
            <a:r>
              <a:rPr lang="en-US" i="1" dirty="0" smtClean="0">
                <a:solidFill>
                  <a:schemeClr val="accent1">
                    <a:lumMod val="75000"/>
                  </a:schemeClr>
                </a:solidFill>
              </a:rPr>
              <a:t>should largely “cancel out” when subtracting the two. Here is a</a:t>
            </a:r>
          </a:p>
          <a:p>
            <a:pPr eaLnBrk="1" fontAlgn="auto" hangingPunct="1">
              <a:spcBef>
                <a:spcPts val="0"/>
              </a:spcBef>
              <a:spcAft>
                <a:spcPts val="0"/>
              </a:spcAft>
              <a:defRPr/>
            </a:pPr>
            <a:r>
              <a:rPr lang="en-US" i="1" dirty="0" smtClean="0">
                <a:solidFill>
                  <a:schemeClr val="accent1">
                    <a:lumMod val="75000"/>
                  </a:schemeClr>
                </a:solidFill>
              </a:rPr>
              <a:t>simple, concrete example to highlight this: Suppose that a student</a:t>
            </a:r>
          </a:p>
          <a:p>
            <a:pPr eaLnBrk="1" fontAlgn="auto" hangingPunct="1">
              <a:spcBef>
                <a:spcPts val="0"/>
              </a:spcBef>
              <a:spcAft>
                <a:spcPts val="0"/>
              </a:spcAft>
              <a:defRPr/>
            </a:pPr>
            <a:r>
              <a:rPr lang="en-US" i="1" dirty="0" smtClean="0">
                <a:solidFill>
                  <a:schemeClr val="accent1">
                    <a:lumMod val="75000"/>
                  </a:schemeClr>
                </a:solidFill>
              </a:rPr>
              <a:t>scored 60 points in one year and 80 points in the next year and grade,</a:t>
            </a:r>
          </a:p>
          <a:p>
            <a:pPr eaLnBrk="1" fontAlgn="auto" hangingPunct="1">
              <a:spcBef>
                <a:spcPts val="0"/>
              </a:spcBef>
              <a:spcAft>
                <a:spcPts val="0"/>
              </a:spcAft>
              <a:defRPr/>
            </a:pPr>
            <a:r>
              <a:rPr lang="en-US" i="1" dirty="0" smtClean="0">
                <a:solidFill>
                  <a:schemeClr val="accent1">
                    <a:lumMod val="75000"/>
                  </a:schemeClr>
                </a:solidFill>
              </a:rPr>
              <a:t>for growth of 20 points. Now, suppose that part of the reason</a:t>
            </a:r>
          </a:p>
          <a:p>
            <a:pPr eaLnBrk="1" fontAlgn="auto" hangingPunct="1">
              <a:spcBef>
                <a:spcPts val="0"/>
              </a:spcBef>
              <a:spcAft>
                <a:spcPts val="0"/>
              </a:spcAft>
              <a:defRPr/>
            </a:pPr>
            <a:r>
              <a:rPr lang="en-US" i="1" dirty="0" smtClean="0">
                <a:solidFill>
                  <a:schemeClr val="accent1">
                    <a:lumMod val="75000"/>
                  </a:schemeClr>
                </a:solidFill>
              </a:rPr>
              <a:t>explaining these scores is that fact that the students’ parents do not</a:t>
            </a:r>
          </a:p>
          <a:p>
            <a:pPr eaLnBrk="1" fontAlgn="auto" hangingPunct="1">
              <a:spcBef>
                <a:spcPts val="0"/>
              </a:spcBef>
              <a:spcAft>
                <a:spcPts val="0"/>
              </a:spcAft>
              <a:defRPr/>
            </a:pPr>
            <a:r>
              <a:rPr lang="en-US" i="1" dirty="0" smtClean="0">
                <a:solidFill>
                  <a:schemeClr val="accent1">
                    <a:lumMod val="75000"/>
                  </a:schemeClr>
                </a:solidFill>
              </a:rPr>
              <a:t>make sure the child does her homework each night (in all years). This</a:t>
            </a:r>
          </a:p>
          <a:p>
            <a:pPr eaLnBrk="1" fontAlgn="auto" hangingPunct="1">
              <a:spcBef>
                <a:spcPts val="0"/>
              </a:spcBef>
              <a:spcAft>
                <a:spcPts val="0"/>
              </a:spcAft>
              <a:defRPr/>
            </a:pPr>
            <a:r>
              <a:rPr lang="en-US" i="1" dirty="0" smtClean="0">
                <a:solidFill>
                  <a:schemeClr val="accent1">
                    <a:lumMod val="75000"/>
                  </a:schemeClr>
                </a:solidFill>
              </a:rPr>
              <a:t>might reduce the student’s score by 5 points in each year from what it</a:t>
            </a:r>
          </a:p>
          <a:p>
            <a:pPr eaLnBrk="1" fontAlgn="auto" hangingPunct="1">
              <a:spcBef>
                <a:spcPts val="0"/>
              </a:spcBef>
              <a:spcAft>
                <a:spcPts val="0"/>
              </a:spcAft>
              <a:defRPr/>
            </a:pPr>
            <a:r>
              <a:rPr lang="en-US" i="1" dirty="0" smtClean="0">
                <a:solidFill>
                  <a:schemeClr val="accent1">
                    <a:lumMod val="75000"/>
                  </a:schemeClr>
                </a:solidFill>
              </a:rPr>
              <a:t>would have been. So, the student would have scored 65 and 85</a:t>
            </a:r>
          </a:p>
          <a:p>
            <a:pPr eaLnBrk="1" fontAlgn="auto" hangingPunct="1">
              <a:spcBef>
                <a:spcPts val="0"/>
              </a:spcBef>
              <a:spcAft>
                <a:spcPts val="0"/>
              </a:spcAft>
              <a:defRPr/>
            </a:pPr>
            <a:r>
              <a:rPr lang="en-US" i="1" dirty="0" smtClean="0">
                <a:solidFill>
                  <a:schemeClr val="accent1">
                    <a:lumMod val="75000"/>
                  </a:schemeClr>
                </a:solidFill>
              </a:rPr>
              <a:t>(instead of 60 and 8) if the student had done her homework. Notice</a:t>
            </a:r>
          </a:p>
          <a:p>
            <a:pPr eaLnBrk="1" fontAlgn="auto" hangingPunct="1">
              <a:spcBef>
                <a:spcPts val="0"/>
              </a:spcBef>
              <a:spcAft>
                <a:spcPts val="0"/>
              </a:spcAft>
              <a:defRPr/>
            </a:pPr>
            <a:r>
              <a:rPr lang="en-US" i="1" dirty="0" smtClean="0">
                <a:solidFill>
                  <a:schemeClr val="accent1">
                    <a:lumMod val="75000"/>
                  </a:schemeClr>
                </a:solidFill>
              </a:rPr>
              <a:t>that the growth is exactly the same in both cases—20 points. So long</a:t>
            </a:r>
          </a:p>
          <a:p>
            <a:pPr eaLnBrk="1" fontAlgn="auto" hangingPunct="1">
              <a:spcBef>
                <a:spcPts val="0"/>
              </a:spcBef>
              <a:spcAft>
                <a:spcPts val="0"/>
              </a:spcAft>
              <a:defRPr/>
            </a:pPr>
            <a:r>
              <a:rPr lang="en-US" i="1" dirty="0" smtClean="0">
                <a:solidFill>
                  <a:schemeClr val="accent1">
                    <a:lumMod val="75000"/>
                  </a:schemeClr>
                </a:solidFill>
              </a:rPr>
              <a:t>as the influence on student scores is constant over time, the influence</a:t>
            </a:r>
          </a:p>
          <a:p>
            <a:pPr eaLnBrk="1" fontAlgn="auto" hangingPunct="1">
              <a:spcBef>
                <a:spcPts val="0"/>
              </a:spcBef>
              <a:spcAft>
                <a:spcPts val="0"/>
              </a:spcAft>
              <a:defRPr/>
            </a:pPr>
            <a:r>
              <a:rPr lang="en-US" i="1" dirty="0" smtClean="0">
                <a:solidFill>
                  <a:schemeClr val="accent1">
                    <a:lumMod val="75000"/>
                  </a:schemeClr>
                </a:solidFill>
              </a:rPr>
              <a:t>on scores should cancel out in this way.</a:t>
            </a:r>
          </a:p>
          <a:p>
            <a:pPr eaLnBrk="1" fontAlgn="auto" hangingPunct="1">
              <a:spcBef>
                <a:spcPts val="0"/>
              </a:spcBef>
              <a:spcAft>
                <a:spcPts val="0"/>
              </a:spcAft>
              <a:defRPr/>
            </a:pPr>
            <a:endParaRPr lang="en-US" i="1" dirty="0" smtClean="0">
              <a:solidFill>
                <a:schemeClr val="accent1">
                  <a:lumMod val="75000"/>
                </a:schemeClr>
              </a:solidFill>
            </a:endParaRPr>
          </a:p>
          <a:p>
            <a:pPr eaLnBrk="1" fontAlgn="auto" hangingPunct="1">
              <a:spcBef>
                <a:spcPts val="0"/>
              </a:spcBef>
              <a:spcAft>
                <a:spcPts val="0"/>
              </a:spcAft>
              <a:defRPr/>
            </a:pPr>
            <a:r>
              <a:rPr lang="en-US" i="1" dirty="0" smtClean="0">
                <a:solidFill>
                  <a:schemeClr val="accent1">
                    <a:lumMod val="75000"/>
                  </a:schemeClr>
                </a:solidFill>
              </a:rPr>
              <a:t>But minority and low-income students do still learn at slower</a:t>
            </a:r>
          </a:p>
          <a:p>
            <a:pPr eaLnBrk="1" fontAlgn="auto" hangingPunct="1">
              <a:spcBef>
                <a:spcPts val="0"/>
              </a:spcBef>
              <a:spcAft>
                <a:spcPts val="0"/>
              </a:spcAft>
              <a:defRPr/>
            </a:pPr>
            <a:r>
              <a:rPr lang="en-US" i="1" dirty="0" smtClean="0">
                <a:solidFill>
                  <a:schemeClr val="accent1">
                    <a:lumMod val="75000"/>
                  </a:schemeClr>
                </a:solidFill>
              </a:rPr>
              <a:t>rates. One study finds that while most of the gap by family income</a:t>
            </a:r>
          </a:p>
          <a:p>
            <a:pPr eaLnBrk="1" fontAlgn="auto" hangingPunct="1">
              <a:spcBef>
                <a:spcPts val="0"/>
              </a:spcBef>
              <a:spcAft>
                <a:spcPts val="0"/>
              </a:spcAft>
              <a:defRPr/>
            </a:pPr>
            <a:r>
              <a:rPr lang="en-US" i="1" dirty="0" smtClean="0">
                <a:solidFill>
                  <a:schemeClr val="accent1">
                    <a:lumMod val="75000"/>
                  </a:schemeClr>
                </a:solidFill>
              </a:rPr>
              <a:t>exists in 1st grade, it grows by about 30 percent between 1st and 5th</a:t>
            </a:r>
          </a:p>
          <a:p>
            <a:pPr eaLnBrk="1" fontAlgn="auto" hangingPunct="1">
              <a:spcBef>
                <a:spcPts val="0"/>
              </a:spcBef>
              <a:spcAft>
                <a:spcPts val="0"/>
              </a:spcAft>
              <a:defRPr/>
            </a:pPr>
            <a:r>
              <a:rPr lang="en-US" i="1" dirty="0" smtClean="0">
                <a:solidFill>
                  <a:schemeClr val="accent1">
                    <a:lumMod val="75000"/>
                  </a:schemeClr>
                </a:solidFill>
              </a:rPr>
              <a:t>grade.1 Almost all of this, in turn is due, not to what happens in</a:t>
            </a:r>
          </a:p>
          <a:p>
            <a:pPr eaLnBrk="1" fontAlgn="auto" hangingPunct="1">
              <a:spcBef>
                <a:spcPts val="0"/>
              </a:spcBef>
              <a:spcAft>
                <a:spcPts val="0"/>
              </a:spcAft>
              <a:defRPr/>
            </a:pPr>
            <a:r>
              <a:rPr lang="en-US" i="1" dirty="0" smtClean="0">
                <a:solidFill>
                  <a:schemeClr val="accent1">
                    <a:lumMod val="75000"/>
                  </a:schemeClr>
                </a:solidFill>
              </a:rPr>
              <a:t>school, but to the “summer learning loss,” the period between school</a:t>
            </a:r>
          </a:p>
          <a:p>
            <a:pPr eaLnBrk="1" fontAlgn="auto" hangingPunct="1">
              <a:spcBef>
                <a:spcPts val="0"/>
              </a:spcBef>
              <a:spcAft>
                <a:spcPts val="0"/>
              </a:spcAft>
              <a:defRPr/>
            </a:pPr>
            <a:r>
              <a:rPr lang="en-US" i="1" dirty="0" smtClean="0">
                <a:solidFill>
                  <a:schemeClr val="accent1">
                    <a:lumMod val="75000"/>
                  </a:schemeClr>
                </a:solidFill>
              </a:rPr>
              <a:t>years when students are not in school. This is most likely because</a:t>
            </a:r>
          </a:p>
          <a:p>
            <a:pPr eaLnBrk="1" fontAlgn="auto" hangingPunct="1">
              <a:spcBef>
                <a:spcPts val="0"/>
              </a:spcBef>
              <a:spcAft>
                <a:spcPts val="0"/>
              </a:spcAft>
              <a:defRPr/>
            </a:pPr>
            <a:r>
              <a:rPr lang="en-US" i="1" dirty="0" smtClean="0">
                <a:solidFill>
                  <a:schemeClr val="accent1">
                    <a:lumMod val="75000"/>
                  </a:schemeClr>
                </a:solidFill>
              </a:rPr>
              <a:t>the same factors creating the starting gate inequalities also affect</a:t>
            </a:r>
          </a:p>
          <a:p>
            <a:pPr eaLnBrk="1" fontAlgn="auto" hangingPunct="1">
              <a:spcBef>
                <a:spcPts val="0"/>
              </a:spcBef>
              <a:spcAft>
                <a:spcPts val="0"/>
              </a:spcAft>
              <a:defRPr/>
            </a:pPr>
            <a:r>
              <a:rPr lang="en-US" i="1" dirty="0" smtClean="0">
                <a:solidFill>
                  <a:schemeClr val="accent1">
                    <a:lumMod val="75000"/>
                  </a:schemeClr>
                </a:solidFill>
              </a:rPr>
              <a:t>learning growth. Because standardized tests are not administered at</a:t>
            </a:r>
          </a:p>
          <a:p>
            <a:pPr eaLnBrk="1" fontAlgn="auto" hangingPunct="1">
              <a:spcBef>
                <a:spcPts val="0"/>
              </a:spcBef>
              <a:spcAft>
                <a:spcPts val="0"/>
              </a:spcAft>
              <a:defRPr/>
            </a:pPr>
            <a:r>
              <a:rPr lang="en-US" i="1" dirty="0" smtClean="0">
                <a:solidFill>
                  <a:schemeClr val="accent1">
                    <a:lumMod val="75000"/>
                  </a:schemeClr>
                </a:solidFill>
              </a:rPr>
              <a:t>the beginning of the school year, the summer learning loss is</a:t>
            </a:r>
          </a:p>
          <a:p>
            <a:pPr eaLnBrk="1" fontAlgn="auto" hangingPunct="1">
              <a:spcBef>
                <a:spcPts val="0"/>
              </a:spcBef>
              <a:spcAft>
                <a:spcPts val="0"/>
              </a:spcAft>
              <a:defRPr/>
            </a:pPr>
            <a:r>
              <a:rPr lang="en-US" i="1" dirty="0" smtClean="0">
                <a:solidFill>
                  <a:schemeClr val="accent1">
                    <a:lumMod val="75000"/>
                  </a:schemeClr>
                </a:solidFill>
              </a:rPr>
              <a:t>embedded within the student growth measures. Further, the summer</a:t>
            </a:r>
          </a:p>
          <a:p>
            <a:pPr eaLnBrk="1" fontAlgn="auto" hangingPunct="1">
              <a:spcBef>
                <a:spcPts val="0"/>
              </a:spcBef>
              <a:spcAft>
                <a:spcPts val="0"/>
              </a:spcAft>
              <a:defRPr/>
            </a:pPr>
            <a:r>
              <a:rPr lang="en-US" i="1" dirty="0" smtClean="0">
                <a:solidFill>
                  <a:schemeClr val="accent1">
                    <a:lumMod val="75000"/>
                  </a:schemeClr>
                </a:solidFill>
              </a:rPr>
              <a:t>learning loss is substantially outside the control of schools and</a:t>
            </a:r>
          </a:p>
          <a:p>
            <a:pPr eaLnBrk="1" fontAlgn="auto" hangingPunct="1">
              <a:spcBef>
                <a:spcPts val="0"/>
              </a:spcBef>
              <a:spcAft>
                <a:spcPts val="0"/>
              </a:spcAft>
              <a:defRPr/>
            </a:pPr>
            <a:r>
              <a:rPr lang="en-US" i="1" dirty="0" smtClean="0">
                <a:solidFill>
                  <a:schemeClr val="accent1">
                    <a:lumMod val="75000"/>
                  </a:schemeClr>
                </a:solidFill>
              </a:rPr>
              <a:t>therefore problematic. An accurate measure of value-added must take</a:t>
            </a:r>
          </a:p>
          <a:p>
            <a:pPr eaLnBrk="1" fontAlgn="auto" hangingPunct="1">
              <a:spcBef>
                <a:spcPts val="0"/>
              </a:spcBef>
              <a:spcAft>
                <a:spcPts val="0"/>
              </a:spcAft>
              <a:defRPr/>
            </a:pPr>
            <a:r>
              <a:rPr lang="en-US" i="1" dirty="0" smtClean="0">
                <a:solidFill>
                  <a:schemeClr val="accent1">
                    <a:lumMod val="75000"/>
                  </a:schemeClr>
                </a:solidFill>
              </a:rPr>
              <a:t>into account all of the factors outside their control.</a:t>
            </a:r>
          </a:p>
          <a:p>
            <a:pPr eaLnBrk="1" fontAlgn="auto" hangingPunct="1">
              <a:spcBef>
                <a:spcPts val="0"/>
              </a:spcBef>
              <a:spcAft>
                <a:spcPts val="0"/>
              </a:spcAft>
              <a:defRPr/>
            </a:pPr>
            <a:endParaRPr lang="en-US" i="1" dirty="0" smtClean="0">
              <a:solidFill>
                <a:schemeClr val="accent1">
                  <a:lumMod val="75000"/>
                </a:schemeClr>
              </a:solidFill>
            </a:endParaRPr>
          </a:p>
          <a:p>
            <a:pPr eaLnBrk="1" fontAlgn="auto" hangingPunct="1">
              <a:spcBef>
                <a:spcPts val="0"/>
              </a:spcBef>
              <a:spcAft>
                <a:spcPts val="0"/>
              </a:spcAft>
              <a:defRPr/>
            </a:pPr>
            <a:r>
              <a:rPr lang="en-US" i="1" dirty="0" smtClean="0">
                <a:solidFill>
                  <a:schemeClr val="accent1">
                    <a:lumMod val="75000"/>
                  </a:schemeClr>
                </a:solidFill>
              </a:rPr>
              <a:t>The concern with accounting for race and income, however, is</a:t>
            </a:r>
          </a:p>
          <a:p>
            <a:pPr eaLnBrk="1" fontAlgn="auto" hangingPunct="1">
              <a:spcBef>
                <a:spcPts val="0"/>
              </a:spcBef>
              <a:spcAft>
                <a:spcPts val="0"/>
              </a:spcAft>
              <a:defRPr/>
            </a:pPr>
            <a:r>
              <a:rPr lang="en-US" i="1" dirty="0" smtClean="0">
                <a:solidFill>
                  <a:schemeClr val="accent1">
                    <a:lumMod val="75000"/>
                  </a:schemeClr>
                </a:solidFill>
              </a:rPr>
              <a:t>that some see it as reducing expectations for these students. There</a:t>
            </a:r>
          </a:p>
          <a:p>
            <a:pPr eaLnBrk="1" fontAlgn="auto" hangingPunct="1">
              <a:spcBef>
                <a:spcPts val="0"/>
              </a:spcBef>
              <a:spcAft>
                <a:spcPts val="0"/>
              </a:spcAft>
              <a:defRPr/>
            </a:pPr>
            <a:r>
              <a:rPr lang="en-US" i="1" dirty="0" smtClean="0">
                <a:solidFill>
                  <a:schemeClr val="accent1">
                    <a:lumMod val="75000"/>
                  </a:schemeClr>
                </a:solidFill>
              </a:rPr>
              <a:t>are legitimate differences of opinion on this point, but let me clarify</a:t>
            </a:r>
          </a:p>
          <a:p>
            <a:pPr eaLnBrk="1" fontAlgn="auto" hangingPunct="1">
              <a:spcBef>
                <a:spcPts val="0"/>
              </a:spcBef>
              <a:spcAft>
                <a:spcPts val="0"/>
              </a:spcAft>
              <a:defRPr/>
            </a:pPr>
            <a:r>
              <a:rPr lang="en-US" i="1" dirty="0" smtClean="0">
                <a:solidFill>
                  <a:schemeClr val="accent1">
                    <a:lumMod val="75000"/>
                  </a:schemeClr>
                </a:solidFill>
              </a:rPr>
              <a:t>the two different meanings of “lower expectations.” On the one hand,</a:t>
            </a:r>
          </a:p>
          <a:p>
            <a:pPr eaLnBrk="1" fontAlgn="auto" hangingPunct="1">
              <a:spcBef>
                <a:spcPts val="0"/>
              </a:spcBef>
              <a:spcAft>
                <a:spcPts val="0"/>
              </a:spcAft>
              <a:defRPr/>
            </a:pPr>
            <a:r>
              <a:rPr lang="en-US" i="1" dirty="0" smtClean="0">
                <a:solidFill>
                  <a:schemeClr val="accent1">
                    <a:lumMod val="75000"/>
                  </a:schemeClr>
                </a:solidFill>
              </a:rPr>
              <a:t>this could mean that accounting for race and income means that</a:t>
            </a:r>
          </a:p>
          <a:p>
            <a:pPr eaLnBrk="1" fontAlgn="auto" hangingPunct="1">
              <a:spcBef>
                <a:spcPts val="0"/>
              </a:spcBef>
              <a:spcAft>
                <a:spcPts val="0"/>
              </a:spcAft>
              <a:defRPr/>
            </a:pPr>
            <a:r>
              <a:rPr lang="en-US" i="1" dirty="0" smtClean="0">
                <a:solidFill>
                  <a:schemeClr val="accent1">
                    <a:lumMod val="75000"/>
                  </a:schemeClr>
                </a:solidFill>
              </a:rPr>
              <a:t>schools can get by giving less effort to raise achievement for</a:t>
            </a:r>
          </a:p>
          <a:p>
            <a:pPr eaLnBrk="1" fontAlgn="auto" hangingPunct="1">
              <a:spcBef>
                <a:spcPts val="0"/>
              </a:spcBef>
              <a:spcAft>
                <a:spcPts val="0"/>
              </a:spcAft>
              <a:defRPr/>
            </a:pPr>
            <a:r>
              <a:rPr lang="en-US" i="1" dirty="0" smtClean="0">
                <a:solidFill>
                  <a:schemeClr val="accent1">
                    <a:lumMod val="75000"/>
                  </a:schemeClr>
                </a:solidFill>
              </a:rPr>
              <a:t>disadvantaged students. Value-added measures that account for race</a:t>
            </a:r>
          </a:p>
          <a:p>
            <a:pPr eaLnBrk="1" fontAlgn="auto" hangingPunct="1">
              <a:spcBef>
                <a:spcPts val="0"/>
              </a:spcBef>
              <a:spcAft>
                <a:spcPts val="0"/>
              </a:spcAft>
              <a:defRPr/>
            </a:pPr>
            <a:r>
              <a:rPr lang="en-US" i="1" dirty="0" smtClean="0">
                <a:solidFill>
                  <a:schemeClr val="accent1">
                    <a:lumMod val="75000"/>
                  </a:schemeClr>
                </a:solidFill>
              </a:rPr>
              <a:t>and income do not lower expectations in this sense. In fact, the whole</a:t>
            </a:r>
          </a:p>
          <a:p>
            <a:pPr eaLnBrk="1" fontAlgn="auto" hangingPunct="1">
              <a:spcBef>
                <a:spcPts val="0"/>
              </a:spcBef>
              <a:spcAft>
                <a:spcPts val="0"/>
              </a:spcAft>
              <a:defRPr/>
            </a:pPr>
            <a:r>
              <a:rPr lang="en-US" i="1" dirty="0" smtClean="0">
                <a:solidFill>
                  <a:schemeClr val="accent1">
                    <a:lumMod val="75000"/>
                  </a:schemeClr>
                </a:solidFill>
              </a:rPr>
              <a:t>point of value-added is to create an even playing field and one that</a:t>
            </a:r>
          </a:p>
          <a:p>
            <a:pPr eaLnBrk="1" fontAlgn="auto" hangingPunct="1">
              <a:spcBef>
                <a:spcPts val="0"/>
              </a:spcBef>
              <a:spcAft>
                <a:spcPts val="0"/>
              </a:spcAft>
              <a:defRPr/>
            </a:pPr>
            <a:r>
              <a:rPr lang="en-US" i="1" dirty="0" smtClean="0">
                <a:solidFill>
                  <a:schemeClr val="accent1">
                    <a:lumMod val="75000"/>
                  </a:schemeClr>
                </a:solidFill>
              </a:rPr>
              <a:t>provides incentives for schools to help all students.</a:t>
            </a:r>
          </a:p>
          <a:p>
            <a:pPr eaLnBrk="1" fontAlgn="auto" hangingPunct="1">
              <a:spcBef>
                <a:spcPts val="0"/>
              </a:spcBef>
              <a:spcAft>
                <a:spcPts val="0"/>
              </a:spcAft>
              <a:defRPr/>
            </a:pPr>
            <a:endParaRPr lang="en-US" i="1" dirty="0" smtClean="0">
              <a:solidFill>
                <a:schemeClr val="accent1">
                  <a:lumMod val="75000"/>
                </a:schemeClr>
              </a:solidFill>
            </a:endParaRPr>
          </a:p>
          <a:p>
            <a:pPr eaLnBrk="1" fontAlgn="auto" hangingPunct="1">
              <a:spcBef>
                <a:spcPts val="0"/>
              </a:spcBef>
              <a:spcAft>
                <a:spcPts val="0"/>
              </a:spcAft>
              <a:defRPr/>
            </a:pPr>
            <a:r>
              <a:rPr lang="en-US" i="1" dirty="0" smtClean="0">
                <a:solidFill>
                  <a:schemeClr val="accent1">
                    <a:lumMod val="75000"/>
                  </a:schemeClr>
                </a:solidFill>
              </a:rPr>
              <a:t>Alternatively, some interpret “lower expectations” to mean that</a:t>
            </a:r>
          </a:p>
          <a:p>
            <a:pPr eaLnBrk="1" fontAlgn="auto" hangingPunct="1">
              <a:spcBef>
                <a:spcPts val="0"/>
              </a:spcBef>
              <a:spcAft>
                <a:spcPts val="0"/>
              </a:spcAft>
              <a:defRPr/>
            </a:pPr>
            <a:r>
              <a:rPr lang="en-US" i="1" dirty="0" smtClean="0">
                <a:solidFill>
                  <a:schemeClr val="accent1">
                    <a:lumMod val="75000"/>
                  </a:schemeClr>
                </a:solidFill>
              </a:rPr>
              <a:t>schools serving disadvantaged students will have the same measured</a:t>
            </a:r>
          </a:p>
          <a:p>
            <a:pPr eaLnBrk="1" fontAlgn="auto" hangingPunct="1">
              <a:spcBef>
                <a:spcPts val="0"/>
              </a:spcBef>
              <a:spcAft>
                <a:spcPts val="0"/>
              </a:spcAft>
              <a:defRPr/>
            </a:pPr>
            <a:r>
              <a:rPr lang="en-US" i="1" dirty="0" smtClean="0">
                <a:solidFill>
                  <a:schemeClr val="accent1">
                    <a:lumMod val="75000"/>
                  </a:schemeClr>
                </a:solidFill>
              </a:rPr>
              <a:t>performance as schools serving advantaged students while generating</a:t>
            </a:r>
          </a:p>
          <a:p>
            <a:pPr eaLnBrk="1" fontAlgn="auto" hangingPunct="1">
              <a:spcBef>
                <a:spcPts val="0"/>
              </a:spcBef>
              <a:spcAft>
                <a:spcPts val="0"/>
              </a:spcAft>
              <a:defRPr/>
            </a:pPr>
            <a:r>
              <a:rPr lang="en-US" i="1" dirty="0" smtClean="0">
                <a:solidFill>
                  <a:schemeClr val="accent1">
                    <a:lumMod val="75000"/>
                  </a:schemeClr>
                </a:solidFill>
              </a:rPr>
              <a:t>less student learning. If this is what is meant by lower expectations,</a:t>
            </a:r>
          </a:p>
          <a:p>
            <a:pPr eaLnBrk="1" fontAlgn="auto" hangingPunct="1">
              <a:spcBef>
                <a:spcPts val="0"/>
              </a:spcBef>
              <a:spcAft>
                <a:spcPts val="0"/>
              </a:spcAft>
              <a:defRPr/>
            </a:pPr>
            <a:r>
              <a:rPr lang="en-US" i="1" dirty="0" smtClean="0">
                <a:solidFill>
                  <a:schemeClr val="accent1">
                    <a:lumMod val="75000"/>
                  </a:schemeClr>
                </a:solidFill>
              </a:rPr>
              <a:t>then it is a legitimate point. Value-added models that adjust</a:t>
            </a:r>
          </a:p>
          <a:p>
            <a:pPr eaLnBrk="1" fontAlgn="auto" hangingPunct="1">
              <a:spcBef>
                <a:spcPts val="0"/>
              </a:spcBef>
              <a:spcAft>
                <a:spcPts val="0"/>
              </a:spcAft>
              <a:defRPr/>
            </a:pPr>
            <a:r>
              <a:rPr lang="en-US" i="1" dirty="0" smtClean="0">
                <a:solidFill>
                  <a:schemeClr val="accent1">
                    <a:lumMod val="75000"/>
                  </a:schemeClr>
                </a:solidFill>
              </a:rPr>
              <a:t>predictions based on student race and income do require less learning</a:t>
            </a:r>
          </a:p>
          <a:p>
            <a:pPr eaLnBrk="1" fontAlgn="auto" hangingPunct="1">
              <a:spcBef>
                <a:spcPts val="0"/>
              </a:spcBef>
              <a:spcAft>
                <a:spcPts val="0"/>
              </a:spcAft>
              <a:defRPr/>
            </a:pPr>
            <a:r>
              <a:rPr lang="en-US" i="1" dirty="0" smtClean="0">
                <a:solidFill>
                  <a:schemeClr val="accent1">
                    <a:lumMod val="75000"/>
                  </a:schemeClr>
                </a:solidFill>
              </a:rPr>
              <a:t>of disadvantaged students to reach the same level of school</a:t>
            </a:r>
          </a:p>
          <a:p>
            <a:pPr eaLnBrk="1" fontAlgn="auto" hangingPunct="1">
              <a:spcBef>
                <a:spcPts val="0"/>
              </a:spcBef>
              <a:spcAft>
                <a:spcPts val="0"/>
              </a:spcAft>
              <a:defRPr/>
            </a:pPr>
            <a:r>
              <a:rPr lang="en-US" i="1" dirty="0" smtClean="0">
                <a:solidFill>
                  <a:schemeClr val="accent1">
                    <a:lumMod val="75000"/>
                  </a:schemeClr>
                </a:solidFill>
              </a:rPr>
              <a:t>performance. Again, this just reflects the fact that schools should not</a:t>
            </a:r>
          </a:p>
          <a:p>
            <a:pPr eaLnBrk="1" fontAlgn="auto" hangingPunct="1">
              <a:spcBef>
                <a:spcPts val="0"/>
              </a:spcBef>
              <a:spcAft>
                <a:spcPts val="0"/>
              </a:spcAft>
              <a:defRPr/>
            </a:pPr>
            <a:r>
              <a:rPr lang="en-US" i="1" dirty="0" smtClean="0">
                <a:solidFill>
                  <a:schemeClr val="accent1">
                    <a:lumMod val="75000"/>
                  </a:schemeClr>
                </a:solidFill>
              </a:rPr>
              <a:t>be held accountable for factors outside their control and students’</a:t>
            </a:r>
          </a:p>
          <a:p>
            <a:pPr eaLnBrk="1" fontAlgn="auto" hangingPunct="1">
              <a:spcBef>
                <a:spcPts val="0"/>
              </a:spcBef>
              <a:spcAft>
                <a:spcPts val="0"/>
              </a:spcAft>
              <a:defRPr/>
            </a:pPr>
            <a:r>
              <a:rPr lang="en-US" i="1" dirty="0" smtClean="0">
                <a:solidFill>
                  <a:schemeClr val="accent1">
                    <a:lumMod val="75000"/>
                  </a:schemeClr>
                </a:solidFill>
              </a:rPr>
              <a:t>home environments and other factors affecting students clearly fall</a:t>
            </a:r>
          </a:p>
          <a:p>
            <a:pPr eaLnBrk="1" fontAlgn="auto" hangingPunct="1">
              <a:spcBef>
                <a:spcPts val="0"/>
              </a:spcBef>
              <a:spcAft>
                <a:spcPts val="0"/>
              </a:spcAft>
              <a:defRPr/>
            </a:pPr>
            <a:r>
              <a:rPr lang="en-US" i="1" dirty="0" smtClean="0">
                <a:solidFill>
                  <a:schemeClr val="accent1">
                    <a:lumMod val="75000"/>
                  </a:schemeClr>
                </a:solidFill>
              </a:rPr>
              <a:t>into that category.</a:t>
            </a:r>
          </a:p>
          <a:p>
            <a:pPr eaLnBrk="1" fontAlgn="auto" hangingPunct="1">
              <a:spcBef>
                <a:spcPts val="0"/>
              </a:spcBef>
              <a:spcAft>
                <a:spcPts val="0"/>
              </a:spcAft>
              <a:defRPr/>
            </a:pPr>
            <a:endParaRPr lang="en-US" i="1" dirty="0" smtClean="0">
              <a:solidFill>
                <a:schemeClr val="accent1">
                  <a:lumMod val="75000"/>
                </a:schemeClr>
              </a:solidFill>
            </a:endParaRPr>
          </a:p>
          <a:p>
            <a:pPr eaLnBrk="1" fontAlgn="auto" hangingPunct="1">
              <a:spcBef>
                <a:spcPts val="0"/>
              </a:spcBef>
              <a:spcAft>
                <a:spcPts val="0"/>
              </a:spcAft>
              <a:defRPr/>
            </a:pPr>
            <a:r>
              <a:rPr lang="en-US" i="1" dirty="0" smtClean="0">
                <a:solidFill>
                  <a:schemeClr val="accent1">
                    <a:lumMod val="75000"/>
                  </a:schemeClr>
                </a:solidFill>
              </a:rPr>
              <a:t>There is some potential middle ground on this issue. If the</a:t>
            </a:r>
          </a:p>
          <a:p>
            <a:pPr eaLnBrk="1" fontAlgn="auto" hangingPunct="1">
              <a:spcBef>
                <a:spcPts val="0"/>
              </a:spcBef>
              <a:spcAft>
                <a:spcPts val="0"/>
              </a:spcAft>
              <a:defRPr/>
            </a:pPr>
            <a:r>
              <a:rPr lang="en-US" i="1" dirty="0" smtClean="0">
                <a:solidFill>
                  <a:schemeClr val="accent1">
                    <a:lumMod val="75000"/>
                  </a:schemeClr>
                </a:solidFill>
              </a:rPr>
              <a:t>concern is about how much emphasis schools place on achievement of</a:t>
            </a:r>
          </a:p>
          <a:p>
            <a:pPr eaLnBrk="1" fontAlgn="auto" hangingPunct="1">
              <a:spcBef>
                <a:spcPts val="0"/>
              </a:spcBef>
              <a:spcAft>
                <a:spcPts val="0"/>
              </a:spcAft>
              <a:defRPr/>
            </a:pPr>
            <a:r>
              <a:rPr lang="en-US" i="1" dirty="0" smtClean="0">
                <a:solidFill>
                  <a:schemeClr val="accent1">
                    <a:lumMod val="75000"/>
                  </a:schemeClr>
                </a:solidFill>
              </a:rPr>
              <a:t>different groups, value-added measures can be designed to place as</a:t>
            </a:r>
          </a:p>
          <a:p>
            <a:pPr eaLnBrk="1" fontAlgn="auto" hangingPunct="1">
              <a:spcBef>
                <a:spcPts val="0"/>
              </a:spcBef>
              <a:spcAft>
                <a:spcPts val="0"/>
              </a:spcAft>
              <a:defRPr/>
            </a:pPr>
            <a:r>
              <a:rPr lang="en-US" i="1" dirty="0" smtClean="0">
                <a:solidFill>
                  <a:schemeClr val="accent1">
                    <a:lumMod val="75000"/>
                  </a:schemeClr>
                </a:solidFill>
              </a:rPr>
              <a:t>much or as little weight on disadvantaged students as we wish. For</a:t>
            </a:r>
          </a:p>
          <a:p>
            <a:pPr eaLnBrk="1" fontAlgn="auto" hangingPunct="1">
              <a:spcBef>
                <a:spcPts val="0"/>
              </a:spcBef>
              <a:spcAft>
                <a:spcPts val="0"/>
              </a:spcAft>
              <a:defRPr/>
            </a:pPr>
            <a:r>
              <a:rPr lang="en-US" i="1" dirty="0" smtClean="0">
                <a:solidFill>
                  <a:schemeClr val="accent1">
                    <a:lumMod val="75000"/>
                  </a:schemeClr>
                </a:solidFill>
              </a:rPr>
              <a:t>example, we could design the accountability system so that 10 points</a:t>
            </a:r>
          </a:p>
          <a:p>
            <a:pPr eaLnBrk="1" fontAlgn="auto" hangingPunct="1">
              <a:spcBef>
                <a:spcPts val="0"/>
              </a:spcBef>
              <a:spcAft>
                <a:spcPts val="0"/>
              </a:spcAft>
              <a:defRPr/>
            </a:pPr>
            <a:r>
              <a:rPr lang="en-US" i="1" dirty="0" smtClean="0">
                <a:solidFill>
                  <a:schemeClr val="accent1">
                    <a:lumMod val="75000"/>
                  </a:schemeClr>
                </a:solidFill>
              </a:rPr>
              <a:t>in growth for a low-income student counts twice as much as for a</a:t>
            </a:r>
          </a:p>
          <a:p>
            <a:pPr eaLnBrk="1" fontAlgn="auto" hangingPunct="1">
              <a:spcBef>
                <a:spcPts val="0"/>
              </a:spcBef>
              <a:spcAft>
                <a:spcPts val="0"/>
              </a:spcAft>
              <a:defRPr/>
            </a:pPr>
            <a:r>
              <a:rPr lang="en-US" i="1" dirty="0" smtClean="0">
                <a:solidFill>
                  <a:schemeClr val="accent1">
                    <a:lumMod val="75000"/>
                  </a:schemeClr>
                </a:solidFill>
              </a:rPr>
              <a:t>high-income student. Also, when statisticians estimate value-added,</a:t>
            </a:r>
          </a:p>
          <a:p>
            <a:pPr eaLnBrk="1" fontAlgn="auto" hangingPunct="1">
              <a:spcBef>
                <a:spcPts val="0"/>
              </a:spcBef>
              <a:spcAft>
                <a:spcPts val="0"/>
              </a:spcAft>
              <a:defRPr/>
            </a:pPr>
            <a:r>
              <a:rPr lang="en-US" i="1" dirty="0" smtClean="0">
                <a:solidFill>
                  <a:schemeClr val="accent1">
                    <a:lumMod val="75000"/>
                  </a:schemeClr>
                </a:solidFill>
              </a:rPr>
              <a:t>they also end up estimating the statistical relationship (correlation)</a:t>
            </a:r>
          </a:p>
          <a:p>
            <a:pPr eaLnBrk="1" fontAlgn="auto" hangingPunct="1">
              <a:spcBef>
                <a:spcPts val="0"/>
              </a:spcBef>
              <a:spcAft>
                <a:spcPts val="0"/>
              </a:spcAft>
              <a:defRPr/>
            </a:pPr>
            <a:r>
              <a:rPr lang="en-US" i="1" dirty="0" smtClean="0">
                <a:solidFill>
                  <a:schemeClr val="accent1">
                    <a:lumMod val="75000"/>
                  </a:schemeClr>
                </a:solidFill>
              </a:rPr>
              <a:t>between student race and income and student achievement growth</a:t>
            </a:r>
          </a:p>
          <a:p>
            <a:pPr eaLnBrk="1" fontAlgn="auto" hangingPunct="1">
              <a:spcBef>
                <a:spcPts val="0"/>
              </a:spcBef>
              <a:spcAft>
                <a:spcPts val="0"/>
              </a:spcAft>
              <a:defRPr/>
            </a:pPr>
            <a:r>
              <a:rPr lang="en-US" i="1" dirty="0" smtClean="0">
                <a:solidFill>
                  <a:schemeClr val="accent1">
                    <a:lumMod val="75000"/>
                  </a:schemeClr>
                </a:solidFill>
              </a:rPr>
              <a:t>(see Oakville example above). Districts could use the measured role of</a:t>
            </a:r>
          </a:p>
          <a:p>
            <a:pPr eaLnBrk="1" fontAlgn="auto" hangingPunct="1">
              <a:spcBef>
                <a:spcPts val="0"/>
              </a:spcBef>
              <a:spcAft>
                <a:spcPts val="0"/>
              </a:spcAft>
              <a:defRPr/>
            </a:pPr>
            <a:r>
              <a:rPr lang="en-US" i="1" dirty="0" smtClean="0">
                <a:solidFill>
                  <a:schemeClr val="accent1">
                    <a:lumMod val="75000"/>
                  </a:schemeClr>
                </a:solidFill>
              </a:rPr>
              <a:t>student disadvantage as an indicator of how well the district is doing</a:t>
            </a:r>
          </a:p>
          <a:p>
            <a:pPr eaLnBrk="1" fontAlgn="auto" hangingPunct="1">
              <a:spcBef>
                <a:spcPts val="0"/>
              </a:spcBef>
              <a:spcAft>
                <a:spcPts val="0"/>
              </a:spcAft>
              <a:defRPr/>
            </a:pPr>
            <a:r>
              <a:rPr lang="en-US" i="1" dirty="0" smtClean="0">
                <a:solidFill>
                  <a:schemeClr val="accent1">
                    <a:lumMod val="75000"/>
                  </a:schemeClr>
                </a:solidFill>
              </a:rPr>
              <a:t>to overcome racial and income achievement gaps.2 If socio-economic</a:t>
            </a:r>
          </a:p>
          <a:p>
            <a:pPr eaLnBrk="1" fontAlgn="auto" hangingPunct="1">
              <a:spcBef>
                <a:spcPts val="0"/>
              </a:spcBef>
              <a:spcAft>
                <a:spcPts val="0"/>
              </a:spcAft>
              <a:defRPr/>
            </a:pPr>
            <a:r>
              <a:rPr lang="en-US" i="1" dirty="0" smtClean="0">
                <a:solidFill>
                  <a:schemeClr val="accent1">
                    <a:lumMod val="75000"/>
                  </a:schemeClr>
                </a:solidFill>
              </a:rPr>
              <a:t>disadvantage is associated with lower growth, then this might</a:t>
            </a:r>
          </a:p>
          <a:p>
            <a:pPr eaLnBrk="1" fontAlgn="auto" hangingPunct="1">
              <a:spcBef>
                <a:spcPts val="0"/>
              </a:spcBef>
              <a:spcAft>
                <a:spcPts val="0"/>
              </a:spcAft>
              <a:defRPr/>
            </a:pPr>
            <a:r>
              <a:rPr lang="en-US" i="1" dirty="0" smtClean="0">
                <a:solidFill>
                  <a:schemeClr val="accent1">
                    <a:lumMod val="75000"/>
                  </a:schemeClr>
                </a:solidFill>
              </a:rPr>
              <a:t>motivate districts to try even harder to address the issue. That is,</a:t>
            </a:r>
          </a:p>
          <a:p>
            <a:pPr eaLnBrk="1" fontAlgn="auto" hangingPunct="1">
              <a:spcBef>
                <a:spcPts val="0"/>
              </a:spcBef>
              <a:spcAft>
                <a:spcPts val="0"/>
              </a:spcAft>
              <a:defRPr/>
            </a:pPr>
            <a:r>
              <a:rPr lang="en-US" i="1" dirty="0" smtClean="0">
                <a:solidFill>
                  <a:schemeClr val="accent1">
                    <a:lumMod val="75000"/>
                  </a:schemeClr>
                </a:solidFill>
              </a:rPr>
              <a:t>rather than lowering expectations, it can be a driver of higher</a:t>
            </a:r>
          </a:p>
          <a:p>
            <a:pPr eaLnBrk="1" fontAlgn="auto" hangingPunct="1">
              <a:spcBef>
                <a:spcPts val="0"/>
              </a:spcBef>
              <a:spcAft>
                <a:spcPts val="0"/>
              </a:spcAft>
              <a:defRPr/>
            </a:pPr>
            <a:r>
              <a:rPr lang="en-US" i="1" dirty="0" smtClean="0">
                <a:solidFill>
                  <a:schemeClr val="accent1">
                    <a:lumMod val="75000"/>
                  </a:schemeClr>
                </a:solidFill>
              </a:rPr>
              <a:t>expectations and even greater effort for those students.</a:t>
            </a:r>
          </a:p>
          <a:p>
            <a:pPr eaLnBrk="1" fontAlgn="auto" hangingPunct="1">
              <a:spcBef>
                <a:spcPts val="0"/>
              </a:spcBef>
              <a:spcAft>
                <a:spcPts val="0"/>
              </a:spcAft>
              <a:defRPr/>
            </a:pPr>
            <a:endParaRPr lang="en-US" i="1" dirty="0" smtClean="0">
              <a:solidFill>
                <a:schemeClr val="accent1">
                  <a:lumMod val="75000"/>
                </a:schemeClr>
              </a:solidFill>
            </a:endParaRPr>
          </a:p>
          <a:p>
            <a:pPr eaLnBrk="1" fontAlgn="auto" hangingPunct="1">
              <a:spcBef>
                <a:spcPts val="0"/>
              </a:spcBef>
              <a:spcAft>
                <a:spcPts val="0"/>
              </a:spcAft>
              <a:defRPr/>
            </a:pPr>
            <a:r>
              <a:rPr lang="en-US" i="1" dirty="0" smtClean="0">
                <a:solidFill>
                  <a:schemeClr val="accent1">
                    <a:lumMod val="75000"/>
                  </a:schemeClr>
                </a:solidFill>
              </a:rPr>
              <a:t>It is also worth recalling that value-added measures can help</a:t>
            </a:r>
          </a:p>
          <a:p>
            <a:pPr eaLnBrk="1" fontAlgn="auto" hangingPunct="1">
              <a:spcBef>
                <a:spcPts val="0"/>
              </a:spcBef>
              <a:spcAft>
                <a:spcPts val="0"/>
              </a:spcAft>
              <a:defRPr/>
            </a:pPr>
            <a:r>
              <a:rPr lang="en-US" i="1" dirty="0" smtClean="0">
                <a:solidFill>
                  <a:schemeClr val="accent1">
                    <a:lumMod val="75000"/>
                  </a:schemeClr>
                </a:solidFill>
              </a:rPr>
              <a:t>reduce the problem of driving out teachers of low-attainment schools.</a:t>
            </a:r>
          </a:p>
          <a:p>
            <a:pPr eaLnBrk="1" fontAlgn="auto" hangingPunct="1">
              <a:spcBef>
                <a:spcPts val="0"/>
              </a:spcBef>
              <a:spcAft>
                <a:spcPts val="0"/>
              </a:spcAft>
              <a:defRPr/>
            </a:pPr>
            <a:r>
              <a:rPr lang="en-US" i="1" dirty="0" smtClean="0">
                <a:solidFill>
                  <a:schemeClr val="accent1">
                    <a:lumMod val="75000"/>
                  </a:schemeClr>
                </a:solidFill>
              </a:rPr>
              <a:t>The same goes for disadvantaged students. To the degree that</a:t>
            </a:r>
          </a:p>
          <a:p>
            <a:pPr eaLnBrk="1" fontAlgn="auto" hangingPunct="1">
              <a:spcBef>
                <a:spcPts val="0"/>
              </a:spcBef>
              <a:spcAft>
                <a:spcPts val="0"/>
              </a:spcAft>
              <a:defRPr/>
            </a:pPr>
            <a:r>
              <a:rPr lang="en-US" i="1" dirty="0" smtClean="0">
                <a:solidFill>
                  <a:schemeClr val="accent1">
                    <a:lumMod val="75000"/>
                  </a:schemeClr>
                </a:solidFill>
              </a:rPr>
              <a:t>student race and income are associated with their achievement</a:t>
            </a:r>
          </a:p>
          <a:p>
            <a:pPr eaLnBrk="1" fontAlgn="auto" hangingPunct="1">
              <a:spcBef>
                <a:spcPts val="0"/>
              </a:spcBef>
              <a:spcAft>
                <a:spcPts val="0"/>
              </a:spcAft>
              <a:defRPr/>
            </a:pPr>
            <a:r>
              <a:rPr lang="en-US" i="1" dirty="0" smtClean="0">
                <a:solidFill>
                  <a:schemeClr val="accent1">
                    <a:lumMod val="75000"/>
                  </a:schemeClr>
                </a:solidFill>
              </a:rPr>
              <a:t>growth, failing to account for those factors will place the teachers of</a:t>
            </a:r>
          </a:p>
          <a:p>
            <a:pPr eaLnBrk="1" fontAlgn="auto" hangingPunct="1">
              <a:spcBef>
                <a:spcPts val="0"/>
              </a:spcBef>
              <a:spcAft>
                <a:spcPts val="0"/>
              </a:spcAft>
              <a:defRPr/>
            </a:pPr>
            <a:r>
              <a:rPr lang="en-US" i="1" dirty="0" smtClean="0">
                <a:solidFill>
                  <a:schemeClr val="accent1">
                    <a:lumMod val="75000"/>
                  </a:schemeClr>
                </a:solidFill>
              </a:rPr>
              <a:t>those students at a disadvantage.</a:t>
            </a:r>
          </a:p>
          <a:p>
            <a:pPr eaLnBrk="1" fontAlgn="auto" hangingPunct="1">
              <a:spcBef>
                <a:spcPts val="0"/>
              </a:spcBef>
              <a:spcAft>
                <a:spcPts val="0"/>
              </a:spcAft>
              <a:defRPr/>
            </a:pPr>
            <a:endParaRPr lang="en-US" i="1" dirty="0" smtClean="0">
              <a:solidFill>
                <a:schemeClr val="accent1">
                  <a:lumMod val="75000"/>
                </a:schemeClr>
              </a:solidFill>
            </a:endParaRPr>
          </a:p>
          <a:p>
            <a:pPr eaLnBrk="1" fontAlgn="auto" hangingPunct="1">
              <a:spcBef>
                <a:spcPts val="0"/>
              </a:spcBef>
              <a:spcAft>
                <a:spcPts val="0"/>
              </a:spcAft>
              <a:defRPr/>
            </a:pPr>
            <a:r>
              <a:rPr lang="en-US" i="1" dirty="0" smtClean="0">
                <a:solidFill>
                  <a:schemeClr val="accent1">
                    <a:lumMod val="75000"/>
                  </a:schemeClr>
                </a:solidFill>
              </a:rPr>
              <a:t>In my view, it is best to account for student race and income</a:t>
            </a:r>
          </a:p>
          <a:p>
            <a:pPr eaLnBrk="1" fontAlgn="auto" hangingPunct="1">
              <a:spcBef>
                <a:spcPts val="0"/>
              </a:spcBef>
              <a:spcAft>
                <a:spcPts val="0"/>
              </a:spcAft>
              <a:defRPr/>
            </a:pPr>
            <a:r>
              <a:rPr lang="en-US" i="1" dirty="0" smtClean="0">
                <a:solidFill>
                  <a:schemeClr val="accent1">
                    <a:lumMod val="75000"/>
                  </a:schemeClr>
                </a:solidFill>
              </a:rPr>
              <a:t>when predicting each school’s achievement. The reason comes back</a:t>
            </a:r>
          </a:p>
          <a:p>
            <a:pPr eaLnBrk="1" fontAlgn="auto" hangingPunct="1">
              <a:spcBef>
                <a:spcPts val="0"/>
              </a:spcBef>
              <a:spcAft>
                <a:spcPts val="0"/>
              </a:spcAft>
              <a:defRPr/>
            </a:pPr>
            <a:r>
              <a:rPr lang="en-US" i="1" dirty="0" smtClean="0">
                <a:solidFill>
                  <a:schemeClr val="accent1">
                    <a:lumMod val="75000"/>
                  </a:schemeClr>
                </a:solidFill>
              </a:rPr>
              <a:t>to the Cardinal Rule: Hold people accountable for what they can</a:t>
            </a:r>
          </a:p>
          <a:p>
            <a:pPr eaLnBrk="1" fontAlgn="auto" hangingPunct="1">
              <a:spcBef>
                <a:spcPts val="0"/>
              </a:spcBef>
              <a:spcAft>
                <a:spcPts val="0"/>
              </a:spcAft>
              <a:defRPr/>
            </a:pPr>
            <a:r>
              <a:rPr lang="en-US" i="1" dirty="0" smtClean="0">
                <a:solidFill>
                  <a:schemeClr val="accent1">
                    <a:lumMod val="75000"/>
                  </a:schemeClr>
                </a:solidFill>
              </a:rPr>
              <a:t>control. While this means that schools serving disadvantaged</a:t>
            </a:r>
          </a:p>
          <a:p>
            <a:pPr eaLnBrk="1" fontAlgn="auto" hangingPunct="1">
              <a:spcBef>
                <a:spcPts val="0"/>
              </a:spcBef>
              <a:spcAft>
                <a:spcPts val="0"/>
              </a:spcAft>
              <a:defRPr/>
            </a:pPr>
            <a:r>
              <a:rPr lang="en-US" i="1" dirty="0" smtClean="0">
                <a:solidFill>
                  <a:schemeClr val="accent1">
                    <a:lumMod val="75000"/>
                  </a:schemeClr>
                </a:solidFill>
              </a:rPr>
              <a:t>students will receive higher performance ratings with less growth, it</a:t>
            </a:r>
          </a:p>
          <a:p>
            <a:pPr eaLnBrk="1" fontAlgn="auto" hangingPunct="1">
              <a:spcBef>
                <a:spcPts val="0"/>
              </a:spcBef>
              <a:spcAft>
                <a:spcPts val="0"/>
              </a:spcAft>
              <a:defRPr/>
            </a:pPr>
            <a:r>
              <a:rPr lang="en-US" i="1" dirty="0" smtClean="0">
                <a:solidFill>
                  <a:schemeClr val="accent1">
                    <a:lumMod val="75000"/>
                  </a:schemeClr>
                </a:solidFill>
              </a:rPr>
              <a:t>does not mean that schools can get by with giving less effort to these</a:t>
            </a:r>
          </a:p>
          <a:p>
            <a:pPr eaLnBrk="1" fontAlgn="auto" hangingPunct="1">
              <a:spcBef>
                <a:spcPts val="0"/>
              </a:spcBef>
              <a:spcAft>
                <a:spcPts val="0"/>
              </a:spcAft>
              <a:defRPr/>
            </a:pPr>
            <a:r>
              <a:rPr lang="en-US" i="1" dirty="0" smtClean="0">
                <a:solidFill>
                  <a:schemeClr val="accent1">
                    <a:lumMod val="75000"/>
                  </a:schemeClr>
                </a:solidFill>
              </a:rPr>
              <a:t>students. If, in addition, we give disproportionate weight to the</a:t>
            </a:r>
          </a:p>
          <a:p>
            <a:pPr eaLnBrk="1" fontAlgn="auto" hangingPunct="1">
              <a:spcBef>
                <a:spcPts val="0"/>
              </a:spcBef>
              <a:spcAft>
                <a:spcPts val="0"/>
              </a:spcAft>
              <a:defRPr/>
            </a:pPr>
            <a:r>
              <a:rPr lang="en-US" i="1" dirty="0" smtClean="0">
                <a:solidFill>
                  <a:schemeClr val="accent1">
                    <a:lumMod val="75000"/>
                  </a:schemeClr>
                </a:solidFill>
              </a:rPr>
              <a:t>growth of racial minorities and low-income students, and use the</a:t>
            </a:r>
          </a:p>
          <a:p>
            <a:pPr eaLnBrk="1" fontAlgn="auto" hangingPunct="1">
              <a:spcBef>
                <a:spcPts val="0"/>
              </a:spcBef>
              <a:spcAft>
                <a:spcPts val="0"/>
              </a:spcAft>
              <a:defRPr/>
            </a:pPr>
            <a:r>
              <a:rPr lang="en-US" i="1" dirty="0" smtClean="0">
                <a:solidFill>
                  <a:schemeClr val="accent1">
                    <a:lumMod val="75000"/>
                  </a:schemeClr>
                </a:solidFill>
              </a:rPr>
              <a:t>statistical relationship between student disadvantage and student</a:t>
            </a:r>
          </a:p>
          <a:p>
            <a:pPr eaLnBrk="1" fontAlgn="auto" hangingPunct="1">
              <a:spcBef>
                <a:spcPts val="0"/>
              </a:spcBef>
              <a:spcAft>
                <a:spcPts val="0"/>
              </a:spcAft>
              <a:defRPr/>
            </a:pPr>
            <a:r>
              <a:rPr lang="en-US" i="1" dirty="0" smtClean="0">
                <a:solidFill>
                  <a:schemeClr val="accent1">
                    <a:lumMod val="75000"/>
                  </a:schemeClr>
                </a:solidFill>
              </a:rPr>
              <a:t>achievement growth as a motivation to address the gap, then</a:t>
            </a:r>
          </a:p>
          <a:p>
            <a:pPr eaLnBrk="1" fontAlgn="auto" hangingPunct="1">
              <a:spcBef>
                <a:spcPts val="0"/>
              </a:spcBef>
              <a:spcAft>
                <a:spcPts val="0"/>
              </a:spcAft>
              <a:defRPr/>
            </a:pPr>
            <a:r>
              <a:rPr lang="en-US" i="1" dirty="0" smtClean="0">
                <a:solidFill>
                  <a:schemeClr val="accent1">
                    <a:lumMod val="75000"/>
                  </a:schemeClr>
                </a:solidFill>
              </a:rPr>
              <a:t>accounting for student disadvantage would seems to raise</a:t>
            </a:r>
          </a:p>
          <a:p>
            <a:pPr eaLnBrk="1" fontAlgn="auto" hangingPunct="1">
              <a:spcBef>
                <a:spcPts val="0"/>
              </a:spcBef>
              <a:spcAft>
                <a:spcPts val="0"/>
              </a:spcAft>
              <a:defRPr/>
            </a:pPr>
            <a:r>
              <a:rPr lang="en-US" i="1" dirty="0" smtClean="0">
                <a:solidFill>
                  <a:schemeClr val="accent1">
                    <a:lumMod val="75000"/>
                  </a:schemeClr>
                </a:solidFill>
              </a:rPr>
              <a:t>expectations—and outcomes—for these students rather than lower</a:t>
            </a:r>
          </a:p>
          <a:p>
            <a:pPr eaLnBrk="1" fontAlgn="auto" hangingPunct="1">
              <a:spcBef>
                <a:spcPts val="0"/>
              </a:spcBef>
              <a:spcAft>
                <a:spcPts val="0"/>
              </a:spcAft>
              <a:defRPr/>
            </a:pPr>
            <a:r>
              <a:rPr lang="en-US" i="1" dirty="0" smtClean="0">
                <a:solidFill>
                  <a:schemeClr val="accent1">
                    <a:lumMod val="75000"/>
                  </a:schemeClr>
                </a:solidFill>
              </a:rPr>
              <a:t>them. I cannot prove that, unfortunately, but there is a strong</a:t>
            </a:r>
          </a:p>
          <a:p>
            <a:pPr eaLnBrk="1" fontAlgn="auto" hangingPunct="1">
              <a:spcBef>
                <a:spcPts val="0"/>
              </a:spcBef>
              <a:spcAft>
                <a:spcPts val="0"/>
              </a:spcAft>
              <a:defRPr/>
            </a:pPr>
            <a:r>
              <a:rPr lang="en-US" i="1" dirty="0" smtClean="0">
                <a:solidFill>
                  <a:schemeClr val="accent1">
                    <a:lumMod val="75000"/>
                  </a:schemeClr>
                </a:solidFill>
              </a:rPr>
              <a:t>rationale behind it.”</a:t>
            </a:r>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2FC69C-A8F7-4D42-B799-A889B534817D}" type="slidenum">
              <a:rPr lang="en-US" smtClean="0"/>
              <a:pPr fontAlgn="base">
                <a:spcBef>
                  <a:spcPct val="0"/>
                </a:spcBef>
                <a:spcAft>
                  <a:spcPct val="0"/>
                </a:spcAft>
                <a:defRPr/>
              </a:pPr>
              <a:t>59</a:t>
            </a:fld>
            <a:endParaRPr lang="en-US" dirty="0" smtClean="0"/>
          </a:p>
        </p:txBody>
      </p:sp>
    </p:spTree>
    <p:extLst>
      <p:ext uri="{BB962C8B-B14F-4D97-AF65-F5344CB8AC3E}">
        <p14:creationId xmlns:p14="http://schemas.microsoft.com/office/powerpoint/2010/main" val="1049900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about race and ethnicity?</a:t>
            </a:r>
          </a:p>
          <a:p>
            <a:pPr eaLnBrk="1" hangingPunct="1">
              <a:spcBef>
                <a:spcPct val="0"/>
              </a:spcBef>
            </a:pPr>
            <a:endParaRPr lang="en-US" dirty="0" smtClean="0"/>
          </a:p>
          <a:p>
            <a:pPr eaLnBrk="1" hangingPunct="1">
              <a:spcBef>
                <a:spcPct val="0"/>
              </a:spcBef>
            </a:pPr>
            <a:r>
              <a:rPr lang="en-US" dirty="0" smtClean="0"/>
              <a:t>One of the pieces of data often collected</a:t>
            </a:r>
            <a:r>
              <a:rPr lang="en-US" baseline="0" dirty="0" smtClean="0"/>
              <a:t> is student race and ethnicity.</a:t>
            </a:r>
          </a:p>
          <a:p>
            <a:pPr eaLnBrk="1" hangingPunct="1">
              <a:spcBef>
                <a:spcPct val="0"/>
              </a:spcBef>
            </a:pPr>
            <a:endParaRPr lang="en-US" baseline="0" dirty="0" smtClean="0"/>
          </a:p>
          <a:p>
            <a:pPr eaLnBrk="1" hangingPunct="1">
              <a:spcBef>
                <a:spcPct val="0"/>
              </a:spcBef>
            </a:pPr>
            <a:r>
              <a:rPr lang="en-US" baseline="0" dirty="0" smtClean="0"/>
              <a:t>Why might we include this in the model?</a:t>
            </a:r>
          </a:p>
          <a:p>
            <a:pPr eaLnBrk="1" hangingPunct="1">
              <a:spcBef>
                <a:spcPct val="0"/>
              </a:spcBef>
            </a:pPr>
            <a:endParaRPr lang="en-US" baseline="0" dirty="0" smtClean="0"/>
          </a:p>
          <a:p>
            <a:pPr eaLnBrk="1" hangingPunct="1">
              <a:spcBef>
                <a:spcPct val="0"/>
              </a:spcBef>
            </a:pPr>
            <a:r>
              <a:rPr lang="en-US" baseline="0" dirty="0" smtClean="0"/>
              <a:t>Rather than a causal relationship between race and student growth, it might be the case that race/ethnicity is picking up the effect of factors like general socio-economic status, family structure, family education, social capital, and environmental stress.</a:t>
            </a:r>
          </a:p>
          <a:p>
            <a:pPr eaLnBrk="1" hangingPunct="1">
              <a:spcBef>
                <a:spcPct val="0"/>
              </a:spcBef>
            </a:pPr>
            <a:endParaRPr lang="en-US" baseline="0" dirty="0" smtClean="0"/>
          </a:p>
          <a:p>
            <a:pPr eaLnBrk="1" hangingPunct="1">
              <a:spcBef>
                <a:spcPct val="0"/>
              </a:spcBef>
            </a:pPr>
            <a:r>
              <a:rPr lang="en-US" baseline="0" dirty="0" smtClean="0"/>
              <a:t>This will not always be the case for every student, but it may be true across entire districts or states.</a:t>
            </a:r>
            <a:endParaRPr lang="en-US" dirty="0" smtClean="0"/>
          </a:p>
          <a:p>
            <a:pPr eaLnBrk="1" hangingPunct="1">
              <a:spcBef>
                <a:spcPct val="0"/>
              </a:spcBef>
            </a:pPr>
            <a:endParaRPr lang="en-US" dirty="0" smtClean="0"/>
          </a:p>
          <a:p>
            <a:pPr eaLnBrk="1" hangingPunct="1">
              <a:spcBef>
                <a:spcPct val="0"/>
              </a:spcBef>
            </a:pPr>
            <a:r>
              <a:rPr lang="en-US" dirty="0" smtClean="0"/>
              <a:t>During check 4, VARC uses real data from your district or state to determine if race/ethnicity has an effect on student growth.</a:t>
            </a:r>
          </a:p>
          <a:p>
            <a:pPr eaLnBrk="1" hangingPunct="1">
              <a:spcBef>
                <a:spcPct val="0"/>
              </a:spcBef>
            </a:pPr>
            <a:r>
              <a:rPr lang="en-US" dirty="0" smtClean="0"/>
              <a:t>If there is no effect,</a:t>
            </a:r>
            <a:r>
              <a:rPr lang="en-US" baseline="0" dirty="0" smtClean="0"/>
              <a:t> we decide with our partners whether to leave it in.</a:t>
            </a:r>
            <a:endParaRPr lang="en-US" dirty="0"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E6B96C-AF1C-4240-8EC0-36C1CCD0E0A4}" type="slidenum">
              <a:rPr lang="en-US" smtClean="0"/>
              <a:pPr fontAlgn="base">
                <a:spcBef>
                  <a:spcPct val="0"/>
                </a:spcBef>
                <a:spcAft>
                  <a:spcPct val="0"/>
                </a:spcAft>
                <a:defRPr/>
              </a:pPr>
              <a:t>60</a:t>
            </a:fld>
            <a:endParaRPr lang="en-US" dirty="0" smtClean="0"/>
          </a:p>
        </p:txBody>
      </p:sp>
    </p:spTree>
    <p:extLst>
      <p:ext uri="{BB962C8B-B14F-4D97-AF65-F5344CB8AC3E}">
        <p14:creationId xmlns:p14="http://schemas.microsoft.com/office/powerpoint/2010/main" val="2273435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If there </a:t>
            </a:r>
            <a:r>
              <a:rPr lang="en-US" b="1" dirty="0" smtClean="0"/>
              <a:t>is</a:t>
            </a:r>
            <a:r>
              <a:rPr lang="en-US" dirty="0" smtClean="0"/>
              <a:t> a detectable difference in growth rates of different groups of students, we attribute this to a district or state challenge to be addressed, not something an individual teacher or school should be expected to overcome on their own. If a particular school, grade-level team, or teacher is making above-average results with any group of students, this will be reflected in an above-average Value-Added estimate.</a:t>
            </a:r>
          </a:p>
          <a:p>
            <a:pPr eaLnBrk="1" hangingPunct="1">
              <a:spcBef>
                <a:spcPct val="0"/>
              </a:spcBef>
            </a:pPr>
            <a:endParaRPr lang="en-US" dirty="0" smtClean="0"/>
          </a:p>
          <a:p>
            <a:pPr eaLnBrk="1" hangingPunct="1">
              <a:spcBef>
                <a:spcPct val="0"/>
              </a:spcBef>
            </a:pPr>
            <a:r>
              <a:rPr lang="en-US" dirty="0" smtClean="0"/>
              <a:t>By using all the data we have available, we try to get the most complete picture of the real situations of students to make our predictions as accurate as possible.  The more complete job VARC can do at controlling for external factors, the more accurate we can be about evaluating the effect of districts, schools, grades, classrooms, programs, and interventions.</a:t>
            </a: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E6B96C-AF1C-4240-8EC0-36C1CCD0E0A4}" type="slidenum">
              <a:rPr lang="en-US" smtClean="0"/>
              <a:pPr fontAlgn="base">
                <a:spcBef>
                  <a:spcPct val="0"/>
                </a:spcBef>
                <a:spcAft>
                  <a:spcPct val="0"/>
                </a:spcAft>
                <a:defRPr/>
              </a:pPr>
              <a:t>61</a:t>
            </a:fld>
            <a:endParaRPr lang="en-US" dirty="0" smtClean="0"/>
          </a:p>
        </p:txBody>
      </p:sp>
    </p:spTree>
    <p:extLst>
      <p:ext uri="{BB962C8B-B14F-4D97-AF65-F5344CB8AC3E}">
        <p14:creationId xmlns:p14="http://schemas.microsoft.com/office/powerpoint/2010/main" val="4261006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Oak Tree Analogy was created to introduce the concept of value added calculations.  It is not in the education context in an attempt to keep this overview of the theory of value added separate from details specific to its use in education.</a:t>
            </a:r>
          </a:p>
          <a:p>
            <a:pPr eaLnBrk="1" hangingPunct="1">
              <a:spcBef>
                <a:spcPct val="0"/>
              </a:spcBef>
            </a:pPr>
            <a:endParaRPr lang="en-US"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CCC9BC-EEDA-4D17-8487-1DCBD4C84D4A}" type="slidenum">
              <a:rPr lang="en-US" smtClean="0">
                <a:solidFill>
                  <a:srgbClr val="000000"/>
                </a:solidFill>
              </a:rPr>
              <a:pPr fontAlgn="base">
                <a:spcBef>
                  <a:spcPct val="0"/>
                </a:spcBef>
                <a:spcAft>
                  <a:spcPct val="0"/>
                </a:spcAft>
                <a:defRPr/>
              </a:pPr>
              <a:t>13</a:t>
            </a:fld>
            <a:endParaRPr lang="en-US" smtClean="0">
              <a:solidFill>
                <a:srgbClr val="000000"/>
              </a:solidFill>
            </a:endParaRPr>
          </a:p>
        </p:txBody>
      </p:sp>
    </p:spTree>
    <p:extLst>
      <p:ext uri="{BB962C8B-B14F-4D97-AF65-F5344CB8AC3E}">
        <p14:creationId xmlns:p14="http://schemas.microsoft.com/office/powerpoint/2010/main" val="1220571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smtClean="0"/>
              <a:t>VARC</a:t>
            </a:r>
            <a:r>
              <a:rPr lang="en-US" baseline="0" dirty="0" smtClean="0"/>
              <a:t> suggested answers:</a:t>
            </a:r>
          </a:p>
          <a:p>
            <a:endParaRPr lang="en-US" baseline="0" dirty="0" smtClean="0"/>
          </a:p>
          <a:p>
            <a:pPr marL="228600" indent="-228600">
              <a:buNone/>
            </a:pPr>
            <a:r>
              <a:rPr lang="en-US" baseline="0" dirty="0" smtClean="0"/>
              <a:t>A. 5</a:t>
            </a:r>
            <a:r>
              <a:rPr lang="en-US" baseline="30000" dirty="0" smtClean="0"/>
              <a:t>th</a:t>
            </a:r>
            <a:r>
              <a:rPr lang="en-US" baseline="0" dirty="0" smtClean="0"/>
              <a:t> grade reading curriculum fails at “check 1”. A school or teachers could have an influence on the curriculum that’s chosen and the implementation of the curriculum. This would be like fertilizer in the gardener analogy. It’s one of the strategies employed to try to get a desired result. We don’t want to control for this in the model, since the effect of this and other strategies is what we’re trying to measure and isolate with our outcome.</a:t>
            </a:r>
          </a:p>
          <a:p>
            <a:pPr marL="228600" indent="-228600">
              <a:buAutoNum type="alphaUcPeriod"/>
            </a:pPr>
            <a:endParaRPr lang="en-US" baseline="0" dirty="0" smtClean="0"/>
          </a:p>
          <a:p>
            <a:pPr marL="228600" indent="-228600">
              <a:buNone/>
            </a:pPr>
            <a:endParaRPr lang="en-US" baseline="0" dirty="0" smtClean="0"/>
          </a:p>
          <a:p>
            <a:pPr marL="228600" indent="-228600" algn="l">
              <a:buNone/>
            </a:pPr>
            <a:r>
              <a:rPr lang="en-US" baseline="0" dirty="0" smtClean="0"/>
              <a:t>B. Can a really engaging teacher get his or her students to come to school more often? Maybe. This could potentially fail at “check 1” since the teacher may be able to influence this outcome.</a:t>
            </a:r>
          </a:p>
          <a:p>
            <a:pPr marL="228600" indent="-228600" algn="l">
              <a:buNone/>
            </a:pPr>
            <a:endParaRPr lang="en-US" baseline="0" dirty="0" smtClean="0"/>
          </a:p>
          <a:p>
            <a:pPr marL="228600" indent="-228600" algn="l">
              <a:buNone/>
            </a:pPr>
            <a:r>
              <a:rPr lang="en-US" baseline="0" dirty="0" smtClean="0"/>
              <a:t>C. Can a 5</a:t>
            </a:r>
            <a:r>
              <a:rPr lang="en-US" baseline="30000" dirty="0" smtClean="0"/>
              <a:t>th</a:t>
            </a:r>
            <a:r>
              <a:rPr lang="en-US" baseline="0" dirty="0" smtClean="0"/>
              <a:t> grade teacher get students to come to school more often one year in the past? No. This is our chance to try to pick up the effect of attendance. It passes “check 1”, so let’s go to “check 2”. Do we have reliable data?</a:t>
            </a:r>
          </a:p>
          <a:p>
            <a:pPr marL="228600" indent="-228600" algn="l">
              <a:buNone/>
            </a:pPr>
            <a:r>
              <a:rPr lang="en-US" baseline="0" dirty="0" smtClean="0"/>
              <a:t>The answer to this part varies by district or state. If we do have reliable attendance data, we’d continue to “check 4” to determine if it increases the predictive power of the model.</a:t>
            </a:r>
          </a:p>
          <a:p>
            <a:pPr marL="228600" indent="-228600" algn="l">
              <a:buNone/>
            </a:pPr>
            <a:endParaRPr lang="en-US" baseline="0" dirty="0" smtClean="0"/>
          </a:p>
          <a:p>
            <a:pPr marL="228600" indent="-228600" algn="l">
              <a:buNone/>
            </a:pPr>
            <a:r>
              <a:rPr lang="en-US" baseline="0" dirty="0" smtClean="0"/>
              <a:t>(For more information on the difference between B and C, please see the explanation below… after D)</a:t>
            </a:r>
          </a:p>
          <a:p>
            <a:pPr marL="228600" indent="-228600" algn="l">
              <a:buNone/>
            </a:pPr>
            <a:endParaRPr lang="en-US" baseline="0" dirty="0" smtClean="0"/>
          </a:p>
          <a:p>
            <a:pPr marL="228600" indent="-228600">
              <a:buAutoNum type="alphaUcPeriod"/>
            </a:pPr>
            <a:endParaRPr lang="en-US" baseline="0" dirty="0" smtClean="0"/>
          </a:p>
          <a:p>
            <a:pPr marL="228600" indent="-228600">
              <a:buNone/>
            </a:pPr>
            <a:r>
              <a:rPr lang="en-US" baseline="0" dirty="0" smtClean="0"/>
              <a:t>D. Does a teacher have control over student motivation? It probably depends on how we define “motivation”. If we decide whether it passes “check 1”, we move on to “check 2” and “check 3” to see if we have data on it or can pick it up by proxy. Most likely the answers to both of these is “no”.</a:t>
            </a:r>
          </a:p>
          <a:p>
            <a:pPr marL="228600" indent="-228600">
              <a:buNone/>
            </a:pPr>
            <a:r>
              <a:rPr lang="en-US" baseline="0" dirty="0" smtClean="0"/>
              <a:t>It’s important to note here that this is an example of something we would like to control for, but we do not have the data to do so.</a:t>
            </a:r>
          </a:p>
          <a:p>
            <a:pPr marL="228600" indent="-228600">
              <a:buNone/>
            </a:pPr>
            <a:r>
              <a:rPr lang="en-US" baseline="0" dirty="0" smtClean="0"/>
              <a:t>Value-Added is not a perfect measure, but it is the best we’re able to do with the existing data. VARC’s model is continually improving as we make statistical innovations and new student data becomes available. Our hope is that over time, our models become better and better at fairly measuring educator effectiveness.</a:t>
            </a:r>
          </a:p>
          <a:p>
            <a:pPr marL="228600" indent="-228600">
              <a:buNone/>
            </a:pPr>
            <a:r>
              <a:rPr lang="en-US" baseline="0" dirty="0" smtClean="0"/>
              <a:t>Consider the next section for why it’s reasonable to consider Value-Added measures as useful even when we don’t have the whole picture (including student motivation and other unmeasured characteristics)</a:t>
            </a:r>
          </a:p>
          <a:p>
            <a:pPr marL="228600" indent="-228600">
              <a:buNone/>
            </a:pPr>
            <a:endParaRPr lang="en-US" baseline="0" dirty="0" smtClean="0"/>
          </a:p>
          <a:p>
            <a:pPr marL="228600" indent="-228600">
              <a:buNone/>
            </a:pPr>
            <a:endParaRPr lang="en-US" baseline="0" dirty="0" smtClean="0"/>
          </a:p>
          <a:p>
            <a:pPr marL="228600" indent="-228600">
              <a:buNone/>
            </a:pPr>
            <a:endParaRPr lang="en-US" baseline="0" dirty="0" smtClean="0"/>
          </a:p>
          <a:p>
            <a:pPr marL="228600" indent="-228600">
              <a:buNone/>
            </a:pPr>
            <a:endParaRPr lang="en-US" baseline="0" dirty="0" smtClean="0"/>
          </a:p>
          <a:p>
            <a:pPr marL="228600" indent="-228600">
              <a:buNone/>
            </a:pPr>
            <a:r>
              <a:rPr lang="en-US" baseline="0" dirty="0" smtClean="0"/>
              <a:t>More information on attendance (taken from VARC’s answer to “How does the model account for student attendance” in the LAUSD FAQ)</a:t>
            </a:r>
          </a:p>
          <a:p>
            <a:pPr marL="228600" indent="-228600">
              <a:buNone/>
            </a:pPr>
            <a:r>
              <a:rPr lang="en-US" baseline="0" dirty="0" smtClean="0"/>
              <a:t>In LAUSD, Value-Added is called “AGT”</a:t>
            </a:r>
          </a:p>
          <a:p>
            <a:pPr marL="228600" indent="-228600">
              <a:buNone/>
            </a:pPr>
            <a:endParaRPr lang="en-US" baseline="0" dirty="0" smtClean="0"/>
          </a:p>
          <a:p>
            <a:r>
              <a:rPr lang="en-US" sz="1200" b="1" kern="1200" baseline="0" dirty="0" smtClean="0">
                <a:solidFill>
                  <a:schemeClr val="tx1"/>
                </a:solidFill>
                <a:latin typeface="+mn-lt"/>
                <a:ea typeface="+mn-ea"/>
                <a:cs typeface="+mn-cs"/>
              </a:rPr>
              <a:t>How does the model account for student attendance?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Attendance is not included in the AGT model. LAUSD's data systems do not currently have enough information to produce a reliable AGT dosage model based on attendance data. LAUSD is working to improve the data system so future analysis years will take this data into account.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When reliable data is available, the AGT model will account for prior attendance rather than attendance for the year being measured by AGT.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Why would we account for prior attendance rather than current attendance? As with other variables controlled for in the AGT model, we want to remove the effect of factors beyond the school’s or teacher’s control. When a student is assigned to a teacher, there may be strategies the teacher can use to get a previously low-attending student to come to class more often (strong parent interactions, engaging classroom activities, encouraging classroom community building, etc.) On the other hand, this particular teacher does not have any control over the attendance history of that student from previous years (before they entered this teacher’s classroom).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Let’s assume that across the district, our analysis found that students with lower attendance grew less than students with higher attendance.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In the following example, we will consider that there are two 7th grade math teachers. These two teachers have been assigned two groups of students who have exactly the same characteristics, including a low average attendance rate (75%) from last year.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During the past year, teacher A used strategies in her classroom that resulted in her students having a much higher attendance rate than these students had last year. The average attendance rate for her students was 90% instead of 75%.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In teacher B’s classroom, there were no strategies used to increase student attendance, and her students actually had a much lower attendance rate than they had last year. The average attendance rater for her students was 60% instead of 75%.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With the situation above, let’s explore the results we would get with an AGT model that controlled for current attendance vs. prior attendance.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In an AGT model, student growth for a given teacher’s classroom is compared to the predicted growth of those students. This prediction is based on the average growth of similar students (accounting for prior test performance and student characteristics) across LAUSD during the same time period. </a:t>
            </a:r>
          </a:p>
          <a:p>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If AGT controlled for current attendance in the above scenario: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Teacher A’s prediction for growth of her students would be based on students across the district who also had 90% attendance rate. Since we assumed the probable outcome that students with higher attendance rates learn more during the school year, teacher A’s predicted growth would be higher since her students came to school more often than they did in the past.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In the case of teacher B, her prediction for the growth of her students would be based on students across the district that also had 60% attendance rate. Teacher B’s predicted growth would be lower since her students came to the school less often than they did in the past.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In this case, teacher A (who managed to get incredible attendance for her students) is held to a higher prediction than teacher B (who ended up with much lower attendance for her students). This would set up an incentive structure where teachers would be more likely to get high AGT if their students had lower attendance. We want higher attendance for our students, so AGT should not be set up this way. </a:t>
            </a:r>
          </a:p>
          <a:p>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On the other hand, if AGT controlled for prior attendance in the above scenario: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Teacher A and teacher B would have exactly the same predicted growth for their students. Their predicted performance would be based on the growth of similar students across the district that had the same 75% attendance rate for the previous year.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Teacher A, with her higher attendance rate, would be more likely to have a higher AGT result with that increased instruction time in the classroom. Teacher B, with her low attendance rate, would be more likely to have a lower AGT result with less instructional time in the classroom.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This matches our intended incentive structure, where teacher who use strategies to get historically low attending students to come to school get recognition for this results in their student growth. </a:t>
            </a:r>
            <a:endParaRPr lang="en-US" b="0" baseline="0" dirty="0" smtClean="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62</a:t>
            </a:fld>
            <a:endParaRPr lang="en-US" dirty="0"/>
          </a:p>
        </p:txBody>
      </p:sp>
    </p:spTree>
    <p:extLst>
      <p:ext uri="{BB962C8B-B14F-4D97-AF65-F5344CB8AC3E}">
        <p14:creationId xmlns:p14="http://schemas.microsoft.com/office/powerpoint/2010/main" val="7662309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if a gardener just gets lucky or unlucky?</a:t>
            </a:r>
          </a:p>
          <a:p>
            <a:pPr eaLnBrk="1" hangingPunct="1">
              <a:spcBef>
                <a:spcPct val="0"/>
              </a:spcBef>
            </a:pPr>
            <a:endParaRPr lang="en-US" dirty="0" smtClean="0"/>
          </a:p>
          <a:p>
            <a:pPr eaLnBrk="1" hangingPunct="1">
              <a:spcBef>
                <a:spcPct val="0"/>
              </a:spcBef>
            </a:pPr>
            <a:r>
              <a:rPr lang="en-US" dirty="0" smtClean="0"/>
              <a:t>Based</a:t>
            </a:r>
            <a:r>
              <a:rPr lang="en-US" baseline="0" dirty="0" smtClean="0"/>
              <a:t> on all available data for Oak A, we predict that by the end of the year, Oak A will grow 10 inches.</a:t>
            </a:r>
          </a:p>
          <a:p>
            <a:pPr eaLnBrk="1" hangingPunct="1">
              <a:spcBef>
                <a:spcPct val="0"/>
              </a:spcBef>
            </a:pPr>
            <a:endParaRPr lang="en-US" baseline="0" dirty="0"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E14ED2-7FC4-4CC9-A205-CA6456418817}" type="slidenum">
              <a:rPr lang="en-US" smtClean="0">
                <a:solidFill>
                  <a:srgbClr val="000000"/>
                </a:solidFill>
              </a:rPr>
              <a:pPr fontAlgn="base">
                <a:spcBef>
                  <a:spcPct val="0"/>
                </a:spcBef>
                <a:spcAft>
                  <a:spcPct val="0"/>
                </a:spcAft>
                <a:defRPr/>
              </a:pPr>
              <a:t>64</a:t>
            </a:fld>
            <a:endParaRPr lang="en-US" dirty="0" smtClean="0">
              <a:solidFill>
                <a:srgbClr val="000000"/>
              </a:solidFill>
            </a:endParaRPr>
          </a:p>
        </p:txBody>
      </p:sp>
    </p:spTree>
    <p:extLst>
      <p:ext uri="{BB962C8B-B14F-4D97-AF65-F5344CB8AC3E}">
        <p14:creationId xmlns:p14="http://schemas.microsoft.com/office/powerpoint/2010/main" val="2615626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But there are limits to what our predictions can tell us.</a:t>
            </a:r>
          </a:p>
          <a:p>
            <a:pPr eaLnBrk="1" hangingPunct="1">
              <a:spcBef>
                <a:spcPct val="0"/>
              </a:spcBef>
            </a:pPr>
            <a:endParaRPr lang="en-US" baseline="0" dirty="0" smtClean="0"/>
          </a:p>
          <a:p>
            <a:pPr eaLnBrk="1" hangingPunct="1">
              <a:spcBef>
                <a:spcPct val="0"/>
              </a:spcBef>
            </a:pPr>
            <a:r>
              <a:rPr lang="en-US" baseline="0" dirty="0" smtClean="0"/>
              <a:t>For an individual tree, our predictions do not account for random events.</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E14ED2-7FC4-4CC9-A205-CA6456418817}" type="slidenum">
              <a:rPr lang="en-US" smtClean="0">
                <a:solidFill>
                  <a:srgbClr val="000000"/>
                </a:solidFill>
              </a:rPr>
              <a:pPr fontAlgn="base">
                <a:spcBef>
                  <a:spcPct val="0"/>
                </a:spcBef>
                <a:spcAft>
                  <a:spcPct val="0"/>
                </a:spcAft>
                <a:defRPr/>
              </a:pPr>
              <a:t>65</a:t>
            </a:fld>
            <a:endParaRPr lang="en-US" dirty="0" smtClean="0">
              <a:solidFill>
                <a:srgbClr val="000000"/>
              </a:solidFill>
            </a:endParaRPr>
          </a:p>
        </p:txBody>
      </p:sp>
    </p:spTree>
    <p:extLst>
      <p:ext uri="{BB962C8B-B14F-4D97-AF65-F5344CB8AC3E}">
        <p14:creationId xmlns:p14="http://schemas.microsoft.com/office/powerpoint/2010/main" val="504754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oak tree analogy, we have been</a:t>
            </a:r>
            <a:r>
              <a:rPr lang="en-US" baseline="0" dirty="0" smtClean="0"/>
              <a:t> considering a single tree for each gardener.</a:t>
            </a:r>
          </a:p>
          <a:p>
            <a:endParaRPr lang="en-US" baseline="0" dirty="0" smtClean="0"/>
          </a:p>
          <a:p>
            <a:r>
              <a:rPr lang="en-US" baseline="0" dirty="0" smtClean="0"/>
              <a:t>To be a more accurate portrayal of how Value-Added works, gardeners would be assigned to many trees.</a:t>
            </a:r>
          </a:p>
          <a:p>
            <a:endParaRPr lang="en-US" baseline="0" dirty="0" smtClean="0"/>
          </a:p>
          <a:p>
            <a:r>
              <a:rPr lang="en-US" baseline="0" dirty="0" smtClean="0"/>
              <a:t>Each of the gardener’s trees has an independent set of circumstances (prior height, rainfall, etc.), so the prediction for each tree will be customized for its own situation.</a:t>
            </a:r>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66</a:t>
            </a:fld>
            <a:endParaRPr lang="en-US" dirty="0"/>
          </a:p>
        </p:txBody>
      </p:sp>
    </p:spTree>
    <p:extLst>
      <p:ext uri="{BB962C8B-B14F-4D97-AF65-F5344CB8AC3E}">
        <p14:creationId xmlns:p14="http://schemas.microsoft.com/office/powerpoint/2010/main" val="22210148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 Value-Added estimate represents the average effect of the gardener on this group of assigned trees.</a:t>
            </a:r>
          </a:p>
          <a:p>
            <a:endParaRPr lang="en-US" baseline="0" dirty="0" smtClean="0"/>
          </a:p>
          <a:p>
            <a:r>
              <a:rPr lang="en-US" baseline="0" dirty="0" smtClean="0"/>
              <a:t>Since individual trees could have a lucky or unlucky year, the more trees a gardener is assigned to, the more sure we can be about the effect of the gardener.</a:t>
            </a:r>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67</a:t>
            </a:fld>
            <a:endParaRPr lang="en-US" dirty="0"/>
          </a:p>
        </p:txBody>
      </p:sp>
    </p:spTree>
    <p:extLst>
      <p:ext uri="{BB962C8B-B14F-4D97-AF65-F5344CB8AC3E}">
        <p14:creationId xmlns:p14="http://schemas.microsoft.com/office/powerpoint/2010/main" val="40748411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68</a:t>
            </a:fld>
            <a:endParaRPr lang="en-US" dirty="0"/>
          </a:p>
        </p:txBody>
      </p:sp>
    </p:spTree>
    <p:extLst>
      <p:ext uri="{BB962C8B-B14F-4D97-AF65-F5344CB8AC3E}">
        <p14:creationId xmlns:p14="http://schemas.microsoft.com/office/powerpoint/2010/main" val="19077678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VARC</a:t>
            </a:r>
            <a:r>
              <a:rPr lang="en-US" baseline="0" dirty="0" smtClean="0"/>
              <a:t> suggested answers:</a:t>
            </a:r>
          </a:p>
          <a:p>
            <a:endParaRPr lang="en-US" baseline="0" dirty="0" smtClean="0"/>
          </a:p>
          <a:p>
            <a:pPr marL="228600" indent="-228600">
              <a:buAutoNum type="alphaUcPeriod"/>
            </a:pPr>
            <a:r>
              <a:rPr lang="en-US" baseline="0" dirty="0" smtClean="0"/>
              <a:t>The estimate has a wide confidence interval due to only 11 students in this estimate.</a:t>
            </a:r>
            <a:r>
              <a:rPr lang="en-US" baseline="0" dirty="0"/>
              <a:t> </a:t>
            </a:r>
            <a:r>
              <a:rPr lang="en-US" baseline="0" dirty="0" smtClean="0"/>
              <a:t>These students grew at a rate above average for their observationally similar peers (as signified by the “4.2” point estimate), but there were too few students to be able to infer that this outcome was due to the effect of the educators involved (rather than random events or statistical noise). The long confidence interval crosses “3”, so we color code our estimate gray.</a:t>
            </a:r>
          </a:p>
          <a:p>
            <a:pPr marL="228600" indent="-228600">
              <a:buAutoNum type="alphaUcPeriod"/>
            </a:pPr>
            <a:endParaRPr lang="en-US" baseline="0" dirty="0" smtClean="0"/>
          </a:p>
          <a:p>
            <a:pPr marL="228600" indent="-228600">
              <a:buAutoNum type="alphaUcPeriod"/>
            </a:pPr>
            <a:r>
              <a:rPr lang="en-US" baseline="0" dirty="0" smtClean="0"/>
              <a:t>We know the scores of all these students, but Value-Added is not simply a report of how many points students grew on the test. We’re combining data from multiple sources (student test data measured with error since no test is perfect, and demographic data) from a limited number of students to try to find the true effectiveness of this educator. Imagine a scenario where there was only a single student in a classroom. Is it fair to judge the teacher’s true teaching ability based on the outcome of this single student? If we were able to observe the impact of a teacher on dozens or hundreds of students over the years, we would be more confident of the teacher’s impact on those students. With Value-Added we’re inferring this true ability by analyzing the outcomes of a relatively small number of students. The more students a teacher teaches over a period of time, the stronger our conclusions can be about the true effectiveness of the teacher. We represent how confident we are with the statistical confidence interval around our best estimate.</a:t>
            </a:r>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72</a:t>
            </a:fld>
            <a:endParaRPr lang="en-US" dirty="0"/>
          </a:p>
        </p:txBody>
      </p:sp>
    </p:spTree>
    <p:extLst>
      <p:ext uri="{BB962C8B-B14F-4D97-AF65-F5344CB8AC3E}">
        <p14:creationId xmlns:p14="http://schemas.microsoft.com/office/powerpoint/2010/main" val="31069451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last “Oak Tree Analogy Expansion”, the best we came</a:t>
            </a:r>
            <a:r>
              <a:rPr lang="en-US" baseline="0" dirty="0" smtClean="0"/>
              <a:t> up with was the inclusion of confidence intervals.</a:t>
            </a:r>
          </a:p>
          <a:p>
            <a:endParaRPr lang="en-US" baseline="0" dirty="0" smtClean="0"/>
          </a:p>
          <a:p>
            <a:r>
              <a:rPr lang="en-US" baseline="0" dirty="0" smtClean="0"/>
              <a:t>Since we know there are unrecorded / unknown events that can influence the growth of trees (or students), we use confidence intervals around estimates.</a:t>
            </a:r>
          </a:p>
          <a:p>
            <a:endParaRPr lang="en-US" baseline="0" dirty="0" smtClean="0"/>
          </a:p>
          <a:p>
            <a:r>
              <a:rPr lang="en-US" baseline="0" dirty="0" smtClean="0"/>
              <a:t>We are trying to isolate the effect of the gardener (or teacher) on growth, so the more data that is available, the more statistically confident we can be that the observed outcome (high or low growth) is due to something the gardener (or teacher) is doing rather than random events.</a:t>
            </a:r>
          </a:p>
        </p:txBody>
      </p:sp>
      <p:sp>
        <p:nvSpPr>
          <p:cNvPr id="4" name="Slide Number Placeholder 3"/>
          <p:cNvSpPr>
            <a:spLocks noGrp="1"/>
          </p:cNvSpPr>
          <p:nvPr>
            <p:ph type="sldNum" sz="quarter" idx="10"/>
          </p:nvPr>
        </p:nvSpPr>
        <p:spPr/>
        <p:txBody>
          <a:bodyPr/>
          <a:lstStyle/>
          <a:p>
            <a:fld id="{CEE4D38F-73A6-48E7-ADA6-96A509606C07}" type="slidenum">
              <a:rPr lang="en-US" smtClean="0"/>
              <a:pPr/>
              <a:t>74</a:t>
            </a:fld>
            <a:endParaRPr lang="en-US"/>
          </a:p>
        </p:txBody>
      </p:sp>
    </p:spTree>
    <p:extLst>
      <p:ext uri="{BB962C8B-B14F-4D97-AF65-F5344CB8AC3E}">
        <p14:creationId xmlns:p14="http://schemas.microsoft.com/office/powerpoint/2010/main" val="13584407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follows from this, it that gardeners</a:t>
            </a:r>
            <a:r>
              <a:rPr lang="en-US" baseline="0" dirty="0" smtClean="0"/>
              <a:t> with fewer trees have wider confidence intervals.</a:t>
            </a:r>
          </a:p>
          <a:p>
            <a:r>
              <a:rPr lang="en-US" baseline="0" dirty="0" smtClean="0"/>
              <a:t>Gardeners with many trees have narrower confidence intervals.</a:t>
            </a:r>
          </a:p>
          <a:p>
            <a:endParaRPr lang="en-US" baseline="0" dirty="0" smtClean="0"/>
          </a:p>
          <a:p>
            <a:r>
              <a:rPr lang="en-US" baseline="0" dirty="0" smtClean="0"/>
              <a:t>With fewer data points, gardeners with fewer trees tends to have more “unlucky” years where their estimates are unusually low.</a:t>
            </a:r>
          </a:p>
          <a:p>
            <a:endParaRPr lang="en-US" baseline="0" dirty="0" smtClean="0"/>
          </a:p>
          <a:p>
            <a:r>
              <a:rPr lang="en-US" baseline="0" dirty="0" smtClean="0"/>
              <a:t>Gardeners with many trees are more likely to get a fair evaluation of their contribution to tree growth.</a:t>
            </a:r>
          </a:p>
        </p:txBody>
      </p:sp>
      <p:sp>
        <p:nvSpPr>
          <p:cNvPr id="4" name="Slide Number Placeholder 3"/>
          <p:cNvSpPr>
            <a:spLocks noGrp="1"/>
          </p:cNvSpPr>
          <p:nvPr>
            <p:ph type="sldNum" sz="quarter" idx="10"/>
          </p:nvPr>
        </p:nvSpPr>
        <p:spPr/>
        <p:txBody>
          <a:bodyPr/>
          <a:lstStyle/>
          <a:p>
            <a:fld id="{CEE4D38F-73A6-48E7-ADA6-96A509606C07}" type="slidenum">
              <a:rPr lang="en-US" smtClean="0"/>
              <a:pPr/>
              <a:t>75</a:t>
            </a:fld>
            <a:endParaRPr lang="en-US"/>
          </a:p>
        </p:txBody>
      </p:sp>
    </p:spTree>
    <p:extLst>
      <p:ext uri="{BB962C8B-B14F-4D97-AF65-F5344CB8AC3E}">
        <p14:creationId xmlns:p14="http://schemas.microsoft.com/office/powerpoint/2010/main" val="21209718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Regardless</a:t>
            </a:r>
            <a:r>
              <a:rPr lang="en-US" baseline="0" dirty="0" smtClean="0"/>
              <a:t> of the number of trees to which a gardener is assigned, we might assume that there are more “average” gardeners with fewer that are truly far above or far below average.</a:t>
            </a:r>
          </a:p>
        </p:txBody>
      </p:sp>
      <p:sp>
        <p:nvSpPr>
          <p:cNvPr id="4" name="Slide Number Placeholder 3"/>
          <p:cNvSpPr>
            <a:spLocks noGrp="1"/>
          </p:cNvSpPr>
          <p:nvPr>
            <p:ph type="sldNum" sz="quarter" idx="10"/>
          </p:nvPr>
        </p:nvSpPr>
        <p:spPr/>
        <p:txBody>
          <a:bodyPr/>
          <a:lstStyle/>
          <a:p>
            <a:fld id="{CEE4D38F-73A6-48E7-ADA6-96A509606C07}" type="slidenum">
              <a:rPr lang="en-US" smtClean="0"/>
              <a:pPr/>
              <a:t>76</a:t>
            </a:fld>
            <a:endParaRPr lang="en-US"/>
          </a:p>
        </p:txBody>
      </p:sp>
    </p:spTree>
    <p:extLst>
      <p:ext uri="{BB962C8B-B14F-4D97-AF65-F5344CB8AC3E}">
        <p14:creationId xmlns:p14="http://schemas.microsoft.com/office/powerpoint/2010/main" val="1265089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this analogy, we will be explaining the concept of value added by evaluating the performance of two gardeners.</a:t>
            </a:r>
          </a:p>
          <a:p>
            <a:pPr eaLnBrk="1" hangingPunct="1">
              <a:spcBef>
                <a:spcPct val="0"/>
              </a:spcBef>
            </a:pPr>
            <a:r>
              <a:rPr lang="en-US" smtClean="0"/>
              <a:t>For the past year, these gardeners have been tending to their oak trees trying to maximize the height of the trees.  Each gardener used a variety of strategies to help their own tree grow.  We want to evaluate which of these two gardeners was more successful with their strategies.</a:t>
            </a:r>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7A63D0-EEC1-4D5E-9647-7A19884A4734}" type="slidenum">
              <a:rPr lang="en-US" smtClean="0">
                <a:solidFill>
                  <a:srgbClr val="000000"/>
                </a:solidFill>
              </a:rPr>
              <a:pPr fontAlgn="base">
                <a:spcBef>
                  <a:spcPct val="0"/>
                </a:spcBef>
                <a:spcAft>
                  <a:spcPct val="0"/>
                </a:spcAft>
                <a:defRPr/>
              </a:pPr>
              <a:t>14</a:t>
            </a:fld>
            <a:endParaRPr lang="en-US" smtClean="0">
              <a:solidFill>
                <a:srgbClr val="000000"/>
              </a:solidFill>
            </a:endParaRPr>
          </a:p>
        </p:txBody>
      </p:sp>
    </p:spTree>
    <p:extLst>
      <p:ext uri="{BB962C8B-B14F-4D97-AF65-F5344CB8AC3E}">
        <p14:creationId xmlns:p14="http://schemas.microsoft.com/office/powerpoint/2010/main" val="2801607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a:t>
            </a:r>
            <a:r>
              <a:rPr lang="en-US" baseline="0" dirty="0" smtClean="0"/>
              <a:t> represent this distribution of gardener effectiveness as a bell curve.</a:t>
            </a:r>
          </a:p>
          <a:p>
            <a:endParaRPr lang="en-US" baseline="0" dirty="0" smtClean="0"/>
          </a:p>
          <a:p>
            <a:r>
              <a:rPr lang="en-US" baseline="0" dirty="0" smtClean="0"/>
              <a:t>Note that this is a distribution of gardener effectiveness, not of the number of trees to which gardeners are assigned.</a:t>
            </a:r>
          </a:p>
        </p:txBody>
      </p:sp>
      <p:sp>
        <p:nvSpPr>
          <p:cNvPr id="4" name="Slide Number Placeholder 3"/>
          <p:cNvSpPr>
            <a:spLocks noGrp="1"/>
          </p:cNvSpPr>
          <p:nvPr>
            <p:ph type="sldNum" sz="quarter" idx="10"/>
          </p:nvPr>
        </p:nvSpPr>
        <p:spPr/>
        <p:txBody>
          <a:bodyPr/>
          <a:lstStyle/>
          <a:p>
            <a:fld id="{CEE4D38F-73A6-48E7-ADA6-96A509606C07}" type="slidenum">
              <a:rPr lang="en-US" smtClean="0"/>
              <a:pPr/>
              <a:t>77</a:t>
            </a:fld>
            <a:endParaRPr lang="en-US"/>
          </a:p>
        </p:txBody>
      </p:sp>
    </p:spTree>
    <p:extLst>
      <p:ext uri="{BB962C8B-B14F-4D97-AF65-F5344CB8AC3E}">
        <p14:creationId xmlns:p14="http://schemas.microsoft.com/office/powerpoint/2010/main" val="17823400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blue curve represents the true effectiveness of our gardeners.</a:t>
            </a:r>
          </a:p>
          <a:p>
            <a:endParaRPr lang="en-US" baseline="0" dirty="0" smtClean="0"/>
          </a:p>
          <a:p>
            <a:r>
              <a:rPr lang="en-US" dirty="0" smtClean="0"/>
              <a:t>Ideally, our</a:t>
            </a:r>
            <a:r>
              <a:rPr lang="en-US" baseline="0" dirty="0" smtClean="0"/>
              <a:t> Value-Added output would match this true distribution of gardener effectiveness.</a:t>
            </a:r>
          </a:p>
          <a:p>
            <a:endParaRPr lang="en-US" baseline="0" dirty="0" smtClean="0"/>
          </a:p>
          <a:p>
            <a:r>
              <a:rPr lang="en-US" baseline="0" dirty="0" smtClean="0"/>
              <a:t>However, we know our model is missing some </a:t>
            </a:r>
            <a:r>
              <a:rPr lang="en-US" baseline="0" dirty="0" err="1" smtClean="0"/>
              <a:t>uncaptured</a:t>
            </a:r>
            <a:r>
              <a:rPr lang="en-US" baseline="0" dirty="0" smtClean="0"/>
              <a:t> “lucky” and “unlucky” events.</a:t>
            </a:r>
          </a:p>
          <a:p>
            <a:endParaRPr lang="en-US" baseline="0" dirty="0" smtClean="0"/>
          </a:p>
          <a:p>
            <a:r>
              <a:rPr lang="en-US" dirty="0" smtClean="0"/>
              <a:t>The effect of these </a:t>
            </a:r>
            <a:r>
              <a:rPr lang="en-US" dirty="0" err="1" smtClean="0"/>
              <a:t>uncaptured</a:t>
            </a:r>
            <a:r>
              <a:rPr lang="en-US" dirty="0" smtClean="0"/>
              <a:t> factors is that the distribution coming out</a:t>
            </a:r>
            <a:r>
              <a:rPr lang="en-US" baseline="0" dirty="0" smtClean="0"/>
              <a:t> of our basic Value-Added model is flatter and wider than the true distribution.</a:t>
            </a:r>
          </a:p>
          <a:p>
            <a:endParaRPr lang="en-US" baseline="0" dirty="0" smtClean="0"/>
          </a:p>
          <a:p>
            <a:r>
              <a:rPr lang="en-US" baseline="0" dirty="0" smtClean="0"/>
              <a:t>Estimation error adds variance to the curve, which leaves these “orange gardeners” with Value-Added estimates that are too low due to “unlucky” factors or too high due to “lucky” factors.</a:t>
            </a:r>
            <a:endParaRPr lang="en-US" dirty="0"/>
          </a:p>
        </p:txBody>
      </p:sp>
      <p:sp>
        <p:nvSpPr>
          <p:cNvPr id="4" name="Slide Number Placeholder 3"/>
          <p:cNvSpPr>
            <a:spLocks noGrp="1"/>
          </p:cNvSpPr>
          <p:nvPr>
            <p:ph type="sldNum" sz="quarter" idx="10"/>
          </p:nvPr>
        </p:nvSpPr>
        <p:spPr/>
        <p:txBody>
          <a:bodyPr/>
          <a:lstStyle/>
          <a:p>
            <a:fld id="{CEE4D38F-73A6-48E7-ADA6-96A509606C07}" type="slidenum">
              <a:rPr lang="en-US" smtClean="0"/>
              <a:pPr/>
              <a:t>78</a:t>
            </a:fld>
            <a:endParaRPr lang="en-US"/>
          </a:p>
        </p:txBody>
      </p:sp>
    </p:spTree>
    <p:extLst>
      <p:ext uri="{BB962C8B-B14F-4D97-AF65-F5344CB8AC3E}">
        <p14:creationId xmlns:p14="http://schemas.microsoft.com/office/powerpoint/2010/main" val="17571803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Fitting</a:t>
            </a:r>
            <a:r>
              <a:rPr lang="en-US" baseline="0" dirty="0" smtClean="0"/>
              <a:t> our intuition about how “lucky” and “unlucky” events bias our estimates, estimation error affects gardeners with fewer trees more than gardeners with more trees.</a:t>
            </a:r>
          </a:p>
          <a:p>
            <a:endParaRPr lang="en-US" baseline="0" dirty="0" smtClean="0"/>
          </a:p>
          <a:p>
            <a:r>
              <a:rPr lang="en-US" dirty="0" smtClean="0"/>
              <a:t>In this example, we</a:t>
            </a:r>
            <a:r>
              <a:rPr lang="en-US" baseline="0" dirty="0" smtClean="0"/>
              <a:t> have selected a group of many gardeners each with 50 trees in the top distribution and a group of many gardeners each with 5 trees in the bottom distribution.</a:t>
            </a:r>
          </a:p>
          <a:p>
            <a:r>
              <a:rPr lang="en-US" baseline="0" dirty="0" smtClean="0"/>
              <a:t>Note that the blue curves representing the true effectiveness of each group of gardeners are the same.</a:t>
            </a:r>
          </a:p>
          <a:p>
            <a:r>
              <a:rPr lang="en-US" baseline="0" dirty="0" smtClean="0"/>
              <a:t>That is, if there was no estimation error, we would determine that there are the same proportion of low, average, and highly effective gardeners in either group.</a:t>
            </a:r>
          </a:p>
          <a:p>
            <a:endParaRPr lang="en-US" baseline="0" dirty="0" smtClean="0"/>
          </a:p>
          <a:p>
            <a:r>
              <a:rPr lang="en-US" baseline="0" dirty="0" smtClean="0"/>
              <a:t>However, when we add in the effect of estimation error, we see that in both groups, the new orange curve is lower and wider than the true blue distribution.</a:t>
            </a:r>
          </a:p>
          <a:p>
            <a:r>
              <a:rPr lang="en-US" baseline="0" dirty="0" smtClean="0"/>
              <a:t>The effect is greater in the group of gardeners with only 5 trees, since “lucky” or “unlucky” events have a greater relative impact.</a:t>
            </a:r>
          </a:p>
          <a:p>
            <a:endParaRPr lang="en-US" baseline="0" dirty="0" smtClean="0"/>
          </a:p>
          <a:p>
            <a:r>
              <a:rPr lang="en-US" baseline="0" dirty="0" smtClean="0"/>
              <a:t>The solution to this problem is statistical shrinkage estimation.</a:t>
            </a:r>
          </a:p>
          <a:p>
            <a:r>
              <a:rPr lang="en-US" baseline="0" dirty="0" smtClean="0"/>
              <a:t>By adding in this step in the model, VARC can counteract the effect of estimation error to shrink the orange distribution back to the shape of the true blue distribution.</a:t>
            </a:r>
          </a:p>
          <a:p>
            <a:r>
              <a:rPr lang="en-US" baseline="0" dirty="0" smtClean="0"/>
              <a:t>Shrinkage has a stronger effect for our 5-tree group than the 50-tree group.</a:t>
            </a:r>
          </a:p>
        </p:txBody>
      </p:sp>
      <p:sp>
        <p:nvSpPr>
          <p:cNvPr id="4" name="Slide Number Placeholder 3"/>
          <p:cNvSpPr>
            <a:spLocks noGrp="1"/>
          </p:cNvSpPr>
          <p:nvPr>
            <p:ph type="sldNum" sz="quarter" idx="10"/>
          </p:nvPr>
        </p:nvSpPr>
        <p:spPr/>
        <p:txBody>
          <a:bodyPr/>
          <a:lstStyle/>
          <a:p>
            <a:fld id="{CEE4D38F-73A6-48E7-ADA6-96A509606C07}" type="slidenum">
              <a:rPr lang="en-US" smtClean="0"/>
              <a:pPr/>
              <a:t>79</a:t>
            </a:fld>
            <a:endParaRPr lang="en-US"/>
          </a:p>
        </p:txBody>
      </p:sp>
    </p:spTree>
    <p:extLst>
      <p:ext uri="{BB962C8B-B14F-4D97-AF65-F5344CB8AC3E}">
        <p14:creationId xmlns:p14="http://schemas.microsoft.com/office/powerpoint/2010/main" val="20361664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Might be more helpful to expan</a:t>
            </a:r>
            <a:r>
              <a:rPr lang="en-US" baseline="0" dirty="0" smtClean="0"/>
              <a:t>d on the last point</a:t>
            </a:r>
            <a:endParaRPr lang="en-US" dirty="0"/>
          </a:p>
        </p:txBody>
      </p:sp>
      <p:sp>
        <p:nvSpPr>
          <p:cNvPr id="4" name="Slide Number Placeholder 3"/>
          <p:cNvSpPr>
            <a:spLocks noGrp="1"/>
          </p:cNvSpPr>
          <p:nvPr>
            <p:ph type="sldNum" sz="quarter" idx="10"/>
          </p:nvPr>
        </p:nvSpPr>
        <p:spPr/>
        <p:txBody>
          <a:bodyPr/>
          <a:lstStyle/>
          <a:p>
            <a:fld id="{CEE4D38F-73A6-48E7-ADA6-96A509606C07}" type="slidenum">
              <a:rPr lang="en-US" smtClean="0"/>
              <a:pPr/>
              <a:t>82</a:t>
            </a:fld>
            <a:endParaRPr lang="en-US"/>
          </a:p>
        </p:txBody>
      </p:sp>
    </p:spTree>
    <p:extLst>
      <p:ext uri="{BB962C8B-B14F-4D97-AF65-F5344CB8AC3E}">
        <p14:creationId xmlns:p14="http://schemas.microsoft.com/office/powerpoint/2010/main" val="20187512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case like this, intuition</a:t>
            </a:r>
            <a:r>
              <a:rPr lang="en-US" baseline="0" dirty="0" smtClean="0"/>
              <a:t> would tell us that the overall average for a school’s Value-Added estimate would be a weighted average of the three individual grade-level estimates.</a:t>
            </a:r>
          </a:p>
          <a:p>
            <a:endParaRPr lang="en-US" baseline="0" dirty="0" smtClean="0"/>
          </a:p>
          <a:p>
            <a:r>
              <a:rPr lang="en-US" baseline="0" dirty="0" smtClean="0"/>
              <a:t>In this case, the weighted average would put the school overall average at 2.1</a:t>
            </a:r>
          </a:p>
          <a:p>
            <a:r>
              <a:rPr lang="en-US" baseline="0" dirty="0" smtClean="0"/>
              <a:t>(2.1 + 2.3 + 1.9)/3 =2.1</a:t>
            </a:r>
          </a:p>
          <a:p>
            <a:endParaRPr lang="en-US" baseline="0" dirty="0" smtClean="0"/>
          </a:p>
          <a:p>
            <a:r>
              <a:rPr lang="en-US" baseline="0" dirty="0" smtClean="0"/>
              <a:t>However, we can see that the overall average is 1.5</a:t>
            </a:r>
          </a:p>
          <a:p>
            <a:endParaRPr lang="en-US" baseline="0" dirty="0" smtClean="0"/>
          </a:p>
          <a:p>
            <a:r>
              <a:rPr lang="en-US" baseline="0" dirty="0" smtClean="0"/>
              <a:t>The missing part of the puzzle here is shrinkage.</a:t>
            </a:r>
          </a:p>
          <a:p>
            <a:endParaRPr lang="en-US" baseline="0" dirty="0" smtClean="0"/>
          </a:p>
          <a:p>
            <a:r>
              <a:rPr lang="en-US" baseline="0" dirty="0" smtClean="0"/>
              <a:t>One of the things we know about shrinkage is that the fewer students there are, the more a Value-Added estimate is shrunk to account for the possibility of random “lucky” or “unlucky” factors making an estimate very low or high.</a:t>
            </a:r>
          </a:p>
          <a:p>
            <a:endParaRPr lang="en-US" baseline="0" dirty="0" smtClean="0"/>
          </a:p>
          <a:p>
            <a:r>
              <a:rPr lang="en-US" baseline="0" dirty="0" smtClean="0"/>
              <a:t>Using the information in this school’s scenario, what likely happened was:</a:t>
            </a:r>
          </a:p>
          <a:p>
            <a:r>
              <a:rPr lang="en-US" baseline="0" dirty="0" smtClean="0"/>
              <a:t>Before shrinkage, the grade-level estimates were probably somewhere in the 1.0 to 1.5 range. </a:t>
            </a:r>
          </a:p>
          <a:p>
            <a:r>
              <a:rPr lang="en-US" baseline="0" dirty="0" smtClean="0"/>
              <a:t>The overall average (before shrinkage) would have been somewhere in this range (perhaps 1.2)</a:t>
            </a:r>
          </a:p>
          <a:p>
            <a:endParaRPr lang="en-US" baseline="0" dirty="0" smtClean="0"/>
          </a:p>
          <a:p>
            <a:r>
              <a:rPr lang="en-US" baseline="0" dirty="0" smtClean="0"/>
              <a:t>After shrinkage, all the estimates (grade-level and overall) were shrunk toward average to counteract the effect of estimation error.</a:t>
            </a:r>
          </a:p>
          <a:p>
            <a:endParaRPr lang="en-US" baseline="0" dirty="0" smtClean="0"/>
          </a:p>
          <a:p>
            <a:r>
              <a:rPr lang="en-US" baseline="0" dirty="0" smtClean="0"/>
              <a:t>The grade-level estimates moved more than the overall average because there were fewer students in the data.</a:t>
            </a:r>
          </a:p>
          <a:p>
            <a:endParaRPr lang="en-US" baseline="0" dirty="0" smtClean="0"/>
          </a:p>
          <a:p>
            <a:r>
              <a:rPr lang="en-US" baseline="0" dirty="0" smtClean="0"/>
              <a:t>This has resulted in the unintuitive results of the overall average being lower than the grade-level components that made up the school-wide average.</a:t>
            </a:r>
          </a:p>
          <a:p>
            <a:endParaRPr lang="en-US" baseline="0" dirty="0" smtClean="0"/>
          </a:p>
          <a:p>
            <a:endParaRPr lang="en-US" baseline="0" dirty="0" smtClean="0"/>
          </a:p>
          <a:p>
            <a:r>
              <a:rPr lang="en-US" baseline="0" dirty="0" smtClean="0"/>
              <a:t>In other terms:</a:t>
            </a:r>
          </a:p>
          <a:p>
            <a:r>
              <a:rPr lang="en-US" baseline="0" dirty="0" smtClean="0"/>
              <a:t>In the case of the school-level average, we had data from 300 students. On average, the students were growing at a rate far slower than their observationally similar peers, so the estimate is a red 1.5</a:t>
            </a:r>
          </a:p>
          <a:p>
            <a:r>
              <a:rPr lang="en-US" baseline="0" dirty="0" smtClean="0"/>
              <a:t>In the grade-level teams, the 100 students per grade were also growing at a rate far slower than their observationally similar peers, but with only 100 students, we were less sure it was something the teachers were causing. Because of this uncertainty (statistical estimation error), the grade-level estimates were shrunk toward average.</a:t>
            </a:r>
          </a:p>
          <a:p>
            <a:endParaRPr lang="en-US" baseline="0" dirty="0" smtClean="0"/>
          </a:p>
          <a:p>
            <a:r>
              <a:rPr lang="en-US" baseline="0" dirty="0" smtClean="0"/>
              <a:t>This has resulted in a red overall estimate while all the grade-level estimates are yellow.</a:t>
            </a:r>
          </a:p>
          <a:p>
            <a:r>
              <a:rPr lang="en-US" baseline="0" dirty="0" smtClean="0"/>
              <a:t>More than just a smaller confidence interval is at play here. The point estimate of 1.5 is lower than any of the grade-level point estimates.</a:t>
            </a:r>
          </a:p>
        </p:txBody>
      </p:sp>
      <p:sp>
        <p:nvSpPr>
          <p:cNvPr id="4" name="Slide Number Placeholder 3"/>
          <p:cNvSpPr>
            <a:spLocks noGrp="1"/>
          </p:cNvSpPr>
          <p:nvPr>
            <p:ph type="sldNum" sz="quarter" idx="10"/>
          </p:nvPr>
        </p:nvSpPr>
        <p:spPr/>
        <p:txBody>
          <a:bodyPr/>
          <a:lstStyle/>
          <a:p>
            <a:fld id="{CEE4D38F-73A6-48E7-ADA6-96A509606C07}" type="slidenum">
              <a:rPr lang="en-US" smtClean="0"/>
              <a:pPr/>
              <a:t>83</a:t>
            </a:fld>
            <a:endParaRPr lang="en-US"/>
          </a:p>
        </p:txBody>
      </p:sp>
    </p:spTree>
    <p:extLst>
      <p:ext uri="{BB962C8B-B14F-4D97-AF65-F5344CB8AC3E}">
        <p14:creationId xmlns:p14="http://schemas.microsoft.com/office/powerpoint/2010/main" val="35988982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92</a:t>
            </a:fld>
            <a:endParaRPr lang="en-US" dirty="0"/>
          </a:p>
        </p:txBody>
      </p:sp>
    </p:spTree>
    <p:extLst>
      <p:ext uri="{BB962C8B-B14F-4D97-AF65-F5344CB8AC3E}">
        <p14:creationId xmlns:p14="http://schemas.microsoft.com/office/powerpoint/2010/main" val="42675410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a:buAutoNum type="alphaUcPeriod"/>
            </a:pPr>
            <a:r>
              <a:rPr lang="en-US" baseline="0" dirty="0" smtClean="0"/>
              <a:t>According to these Value-Added estimates, the 4</a:t>
            </a:r>
            <a:r>
              <a:rPr lang="en-US" baseline="30000" dirty="0" smtClean="0"/>
              <a:t>th</a:t>
            </a:r>
            <a:r>
              <a:rPr lang="en-US" baseline="0" dirty="0" smtClean="0"/>
              <a:t> grade team is most effective at growing their students. The point estimate is above 3.0 and our bubble color is green since the confidence interval does not cross 3. This indicates that these students are growing faster than their observationally similar peers (in terms of starting knowledge and demographics). Something the 4</a:t>
            </a:r>
            <a:r>
              <a:rPr lang="en-US" baseline="30000" dirty="0" smtClean="0"/>
              <a:t>th</a:t>
            </a:r>
            <a:r>
              <a:rPr lang="en-US" baseline="0" dirty="0" smtClean="0"/>
              <a:t> grade team is doing is working very well with these students.</a:t>
            </a:r>
          </a:p>
          <a:p>
            <a:pPr marL="228600" indent="-228600">
              <a:buAutoNum type="alphaUcPeriod"/>
            </a:pPr>
            <a:r>
              <a:rPr lang="en-US" baseline="0" dirty="0" smtClean="0"/>
              <a:t>We cannot tell which group of students is highest achieving. Value-Added is all about student growth relative to peers. It could be the case that the 3</a:t>
            </a:r>
            <a:r>
              <a:rPr lang="en-US" baseline="30000" dirty="0" smtClean="0"/>
              <a:t>rd</a:t>
            </a:r>
            <a:r>
              <a:rPr lang="en-US" baseline="0" dirty="0" smtClean="0"/>
              <a:t> grade students are the highest achieving or it could be the 4</a:t>
            </a:r>
            <a:r>
              <a:rPr lang="en-US" baseline="30000" dirty="0" smtClean="0"/>
              <a:t>th</a:t>
            </a:r>
            <a:r>
              <a:rPr lang="en-US" baseline="0" dirty="0" smtClean="0"/>
              <a:t> grade students. Although both proficiency rates and Value-Added estimates use student test data, that does not mean you’ll get the same results from these two measures.</a:t>
            </a:r>
          </a:p>
          <a:p>
            <a:pPr marL="228600" indent="-228600">
              <a:buAutoNum type="alphaUcPeriod"/>
            </a:pPr>
            <a:r>
              <a:rPr lang="en-US" baseline="0" dirty="0" smtClean="0"/>
              <a:t>This will of course depend on how you approach data at your schools. Value-Added can be most powerful when used with other data, so perhaps a data retreat or other existing data analysis opportunity would be a good time to investigate this data to uncover more about the teaching going on in your building. Emphasize and celebrate areas of success. In this school, the 4</a:t>
            </a:r>
            <a:r>
              <a:rPr lang="en-US" baseline="30000" dirty="0" smtClean="0"/>
              <a:t>th</a:t>
            </a:r>
            <a:r>
              <a:rPr lang="en-US" baseline="0" dirty="0" smtClean="0"/>
              <a:t> grade team is making a lot of academic growth with their students. The 5</a:t>
            </a:r>
            <a:r>
              <a:rPr lang="en-US" baseline="30000" dirty="0" smtClean="0"/>
              <a:t>th</a:t>
            </a:r>
            <a:r>
              <a:rPr lang="en-US" baseline="0" dirty="0" smtClean="0"/>
              <a:t> grade team is on track (the 5</a:t>
            </a:r>
            <a:r>
              <a:rPr lang="en-US" baseline="30000" dirty="0" smtClean="0"/>
              <a:t>th</a:t>
            </a:r>
            <a:r>
              <a:rPr lang="en-US" baseline="0" dirty="0" smtClean="0"/>
              <a:t> grade students grew at a rate of similar students from across the district or state). When looking at the 3</a:t>
            </a:r>
            <a:r>
              <a:rPr lang="en-US" baseline="30000" dirty="0" smtClean="0"/>
              <a:t>rd</a:t>
            </a:r>
            <a:r>
              <a:rPr lang="en-US" baseline="0" dirty="0" smtClean="0"/>
              <a:t> grade estimate, make sure this isn’t about “naming, blaming, and shaming”. As a building of professional educators, think about how you can use this data to “uncover, discover, and recover”. How can we better support our 3</a:t>
            </a:r>
            <a:r>
              <a:rPr lang="en-US" baseline="30000" dirty="0" smtClean="0"/>
              <a:t>rd</a:t>
            </a:r>
            <a:r>
              <a:rPr lang="en-US" baseline="0" dirty="0" smtClean="0"/>
              <a:t> graders next year?</a:t>
            </a:r>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93</a:t>
            </a:fld>
            <a:endParaRPr lang="en-US"/>
          </a:p>
        </p:txBody>
      </p:sp>
    </p:spTree>
    <p:extLst>
      <p:ext uri="{BB962C8B-B14F-4D97-AF65-F5344CB8AC3E}">
        <p14:creationId xmlns:p14="http://schemas.microsoft.com/office/powerpoint/2010/main" val="32728748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school-level Value-Added estimates.</a:t>
            </a:r>
          </a:p>
          <a:p>
            <a:endParaRPr lang="en-US" dirty="0" smtClean="0"/>
          </a:p>
          <a:p>
            <a:r>
              <a:rPr lang="en-US" dirty="0" smtClean="0"/>
              <a:t>Based on the performance of all grade-levels at the school, we can make</a:t>
            </a:r>
            <a:r>
              <a:rPr lang="en-US" baseline="0" dirty="0" smtClean="0"/>
              <a:t> an estimate of the school’s Value-Added as a whole.</a:t>
            </a:r>
          </a:p>
          <a:p>
            <a:endParaRPr lang="en-US" baseline="0" dirty="0" smtClean="0"/>
          </a:p>
          <a:p>
            <a:r>
              <a:rPr lang="en-US" baseline="0" dirty="0" smtClean="0"/>
              <a:t>Note that there is some statistical horsepower going on behind the scenes here above and beyond simple weighted averages.</a:t>
            </a:r>
          </a:p>
          <a:p>
            <a:r>
              <a:rPr lang="en-US" baseline="0" dirty="0" smtClean="0"/>
              <a:t>More notably, the process called “statistical shrinkage” is employed here.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98</a:t>
            </a:fld>
            <a:endParaRPr lang="en-US"/>
          </a:p>
        </p:txBody>
      </p:sp>
    </p:spTree>
    <p:extLst>
      <p:ext uri="{BB962C8B-B14F-4D97-AF65-F5344CB8AC3E}">
        <p14:creationId xmlns:p14="http://schemas.microsoft.com/office/powerpoint/2010/main" val="37569176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grade-level team Value-Added</a:t>
            </a:r>
            <a:r>
              <a:rPr lang="en-US" baseline="0" dirty="0" smtClean="0"/>
              <a:t> results.</a:t>
            </a:r>
          </a:p>
          <a:p>
            <a:endParaRPr lang="en-US" baseline="0" dirty="0" smtClean="0"/>
          </a:p>
          <a:p>
            <a:r>
              <a:rPr lang="en-US" baseline="0" dirty="0" smtClean="0"/>
              <a:t>Value-Added is measuring the effectiveness of these grade-level teams by comparing the actual longitudinal academic growth of these students to observationally similar peers from across the state.</a:t>
            </a:r>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99</a:t>
            </a:fld>
            <a:endParaRPr lang="en-US"/>
          </a:p>
        </p:txBody>
      </p:sp>
    </p:spTree>
    <p:extLst>
      <p:ext uri="{BB962C8B-B14F-4D97-AF65-F5344CB8AC3E}">
        <p14:creationId xmlns:p14="http://schemas.microsoft.com/office/powerpoint/2010/main" val="20293239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Grade-level Value-Added</a:t>
            </a:r>
            <a:r>
              <a:rPr lang="en-US" baseline="0" dirty="0" smtClean="0"/>
              <a:t> estimates can be taken at face value for the grade period labels.</a:t>
            </a:r>
          </a:p>
          <a:p>
            <a:endParaRPr lang="en-US" baseline="0" dirty="0" smtClean="0"/>
          </a:p>
          <a:p>
            <a:r>
              <a:rPr lang="en-US" baseline="0" dirty="0" smtClean="0"/>
              <a:t>The “4</a:t>
            </a:r>
            <a:r>
              <a:rPr lang="en-US" baseline="30000" dirty="0" smtClean="0"/>
              <a:t>th</a:t>
            </a:r>
            <a:r>
              <a:rPr lang="en-US" baseline="0" dirty="0" smtClean="0"/>
              <a:t> grade” Value-Added estimates are aligned to the growth during the 4</a:t>
            </a:r>
            <a:r>
              <a:rPr lang="en-US" baseline="30000" dirty="0" smtClean="0"/>
              <a:t>th</a:t>
            </a:r>
            <a:r>
              <a:rPr lang="en-US" baseline="0" dirty="0" smtClean="0"/>
              <a:t> grade school year.</a:t>
            </a:r>
          </a:p>
          <a:p>
            <a:r>
              <a:rPr lang="en-US" baseline="0" dirty="0" smtClean="0"/>
              <a:t>(No need to subtract or add a year like may be necessary when trying to interpret attainment results)</a:t>
            </a:r>
          </a:p>
          <a:p>
            <a:endParaRPr lang="en-US" baseline="0" dirty="0" smtClean="0"/>
          </a:p>
          <a:p>
            <a:r>
              <a:rPr lang="en-US" baseline="0" dirty="0" smtClean="0"/>
              <a:t>There is no 8</a:t>
            </a:r>
            <a:r>
              <a:rPr lang="en-US" baseline="30000" dirty="0" smtClean="0"/>
              <a:t>th</a:t>
            </a:r>
            <a:r>
              <a:rPr lang="en-US" baseline="0" dirty="0" smtClean="0"/>
              <a:t> grade Value-Added in Wisconsin because there is no November 9</a:t>
            </a:r>
            <a:r>
              <a:rPr lang="en-US" baseline="30000" dirty="0" smtClean="0"/>
              <a:t>th</a:t>
            </a:r>
            <a:r>
              <a:rPr lang="en-US" baseline="0" dirty="0" smtClean="0"/>
              <a:t> grade test to determine how much students grew in the 8</a:t>
            </a:r>
            <a:r>
              <a:rPr lang="en-US" baseline="30000" dirty="0" smtClean="0"/>
              <a:t>th</a:t>
            </a:r>
            <a:r>
              <a:rPr lang="en-US" baseline="0" dirty="0" smtClean="0"/>
              <a:t> grade year.</a:t>
            </a:r>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100</a:t>
            </a:fld>
            <a:endParaRPr lang="en-US"/>
          </a:p>
        </p:txBody>
      </p:sp>
    </p:spTree>
    <p:extLst>
      <p:ext uri="{BB962C8B-B14F-4D97-AF65-F5344CB8AC3E}">
        <p14:creationId xmlns:p14="http://schemas.microsoft.com/office/powerpoint/2010/main" val="1484812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 measure the performance of the gardeners, we will measure the height of the trees today, 1 year after they began tending to the trees.</a:t>
            </a:r>
          </a:p>
          <a:p>
            <a:pPr eaLnBrk="1" hangingPunct="1">
              <a:spcBef>
                <a:spcPct val="0"/>
              </a:spcBef>
            </a:pPr>
            <a:r>
              <a:rPr lang="en-US" smtClean="0"/>
              <a:t>With a height of 61 inches for Oak Tree A and 72 inches for Oak Tree B, we find Gardener B to be the better gardener.</a:t>
            </a:r>
          </a:p>
          <a:p>
            <a:pPr eaLnBrk="1" hangingPunct="1">
              <a:spcBef>
                <a:spcPct val="0"/>
              </a:spcBef>
            </a:pPr>
            <a:r>
              <a:rPr lang="en-US" smtClean="0"/>
              <a:t>This method is analogous to using an achievement Model to evaluate performance.</a:t>
            </a:r>
          </a:p>
          <a:p>
            <a:pPr eaLnBrk="1" hangingPunct="1">
              <a:spcBef>
                <a:spcPct val="0"/>
              </a:spcBef>
            </a:pPr>
            <a:endParaRPr lang="en-US"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9D91A5-8E56-4644-8F08-C251CD8B0E80}" type="slidenum">
              <a:rPr lang="en-US" smtClean="0">
                <a:solidFill>
                  <a:srgbClr val="000000"/>
                </a:solidFill>
              </a:rPr>
              <a:pPr fontAlgn="base">
                <a:spcBef>
                  <a:spcPct val="0"/>
                </a:spcBef>
                <a:spcAft>
                  <a:spcPct val="0"/>
                </a:spcAft>
                <a:defRPr/>
              </a:pPr>
              <a:t>15</a:t>
            </a:fld>
            <a:endParaRPr lang="en-US" smtClean="0">
              <a:solidFill>
                <a:srgbClr val="000000"/>
              </a:solidFill>
            </a:endParaRPr>
          </a:p>
        </p:txBody>
      </p:sp>
    </p:spTree>
    <p:extLst>
      <p:ext uri="{BB962C8B-B14F-4D97-AF65-F5344CB8AC3E}">
        <p14:creationId xmlns:p14="http://schemas.microsoft.com/office/powerpoint/2010/main" val="21093780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Averages keep</a:t>
            </a:r>
            <a:r>
              <a:rPr lang="en-US" baseline="0" dirty="0" smtClean="0"/>
              <a:t> track of a teaching team’s performance over multiple groups of students.</a:t>
            </a:r>
          </a:p>
          <a:p>
            <a:endParaRPr lang="en-US" baseline="0" dirty="0" smtClean="0"/>
          </a:p>
          <a:p>
            <a:r>
              <a:rPr lang="en-US" baseline="0" dirty="0" smtClean="0"/>
              <a:t>This is a way for the statistical model to have more data to determine the true effectiveness of a grade-level team at a school. For example, there are only 58.7 students for the past academic year in 3</a:t>
            </a:r>
            <a:r>
              <a:rPr lang="en-US" baseline="30000" dirty="0" smtClean="0"/>
              <a:t>rd</a:t>
            </a:r>
            <a:r>
              <a:rPr lang="en-US" baseline="0" dirty="0" smtClean="0"/>
              <a:t> grade reading at this school. By looking at three cohorts of 3</a:t>
            </a:r>
            <a:r>
              <a:rPr lang="en-US" baseline="30000" dirty="0" smtClean="0"/>
              <a:t>rd</a:t>
            </a:r>
            <a:r>
              <a:rPr lang="en-US" baseline="0" dirty="0" smtClean="0"/>
              <a:t> grade reading students at this school, we can more accurately determine the true effect of the teaching team with 171.9 students.</a:t>
            </a:r>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101</a:t>
            </a:fld>
            <a:endParaRPr lang="en-US"/>
          </a:p>
        </p:txBody>
      </p:sp>
    </p:spTree>
    <p:extLst>
      <p:ext uri="{BB962C8B-B14F-4D97-AF65-F5344CB8AC3E}">
        <p14:creationId xmlns:p14="http://schemas.microsoft.com/office/powerpoint/2010/main" val="28235603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“Up-To-3-Year Average” represents the 3</a:t>
            </a:r>
            <a:r>
              <a:rPr lang="en-US" baseline="30000" dirty="0" smtClean="0"/>
              <a:t>rd</a:t>
            </a:r>
            <a:r>
              <a:rPr lang="en-US" baseline="0" dirty="0" smtClean="0"/>
              <a:t> grade teaching team over three cohorts of students.</a:t>
            </a:r>
          </a:p>
          <a:p>
            <a:r>
              <a:rPr lang="en-US" baseline="0" dirty="0" smtClean="0"/>
              <a:t>It is longitudinal growth of students, but only for a single school year (pre-test to post-test).</a:t>
            </a:r>
          </a:p>
          <a:p>
            <a:endParaRPr lang="en-US" baseline="0" dirty="0" smtClean="0"/>
          </a:p>
          <a:p>
            <a:r>
              <a:rPr lang="en-US" baseline="0" dirty="0" smtClean="0"/>
              <a:t>Keep in mind that the 3</a:t>
            </a:r>
            <a:r>
              <a:rPr lang="en-US" baseline="30000" dirty="0" smtClean="0"/>
              <a:t>rd</a:t>
            </a:r>
            <a:r>
              <a:rPr lang="en-US" baseline="0" dirty="0" smtClean="0"/>
              <a:t> grade teaching team from one year may be different than the teaching team from previous years. Keep this in mind when interpreting results.</a:t>
            </a:r>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102</a:t>
            </a:fld>
            <a:endParaRPr lang="en-US"/>
          </a:p>
        </p:txBody>
      </p:sp>
    </p:spTree>
    <p:extLst>
      <p:ext uri="{BB962C8B-B14F-4D97-AF65-F5344CB8AC3E}">
        <p14:creationId xmlns:p14="http://schemas.microsoft.com/office/powerpoint/2010/main" val="18957304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5</a:t>
            </a:r>
            <a:r>
              <a:rPr lang="en-US" baseline="30000" dirty="0" smtClean="0"/>
              <a:t>th</a:t>
            </a:r>
            <a:r>
              <a:rPr lang="en-US" dirty="0" smtClean="0"/>
              <a:t> grade teaching team was most effective in the most recent school year. The 4.4 point estimate is the highest of the grades.</a:t>
            </a:r>
          </a:p>
          <a:p>
            <a:endParaRPr lang="en-US" dirty="0" smtClean="0"/>
          </a:p>
          <a:p>
            <a:r>
              <a:rPr lang="en-US" dirty="0" smtClean="0"/>
              <a:t>The</a:t>
            </a:r>
            <a:r>
              <a:rPr lang="en-US" baseline="0" dirty="0" smtClean="0"/>
              <a:t> 3</a:t>
            </a:r>
            <a:r>
              <a:rPr lang="en-US" baseline="30000" dirty="0" smtClean="0"/>
              <a:t>rd</a:t>
            </a:r>
            <a:r>
              <a:rPr lang="en-US" baseline="0" dirty="0" smtClean="0"/>
              <a:t> grade teaching team was most effective over the past three school years. The 3.5 point estimate is the highest of the grades.</a:t>
            </a:r>
          </a:p>
          <a:p>
            <a:endParaRPr lang="en-US" baseline="0" dirty="0" smtClean="0"/>
          </a:p>
          <a:p>
            <a:r>
              <a:rPr lang="en-US" baseline="0" dirty="0" smtClean="0"/>
              <a:t>The 4</a:t>
            </a:r>
            <a:r>
              <a:rPr lang="en-US" baseline="30000" dirty="0" smtClean="0"/>
              <a:t>th</a:t>
            </a:r>
            <a:r>
              <a:rPr lang="en-US" baseline="0" dirty="0" smtClean="0"/>
              <a:t> grade teaching team improved their teaching in this past academic year. Over the 3-Year Average, their Value-Added was a red 0.9, but this last year it was up to a green 4.1. This is a big improvement in this teaching team’s effectiveness. Something they tried last year worked a lot better with their students than in previous school years.</a:t>
            </a:r>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104</a:t>
            </a:fld>
            <a:endParaRPr lang="en-US"/>
          </a:p>
        </p:txBody>
      </p:sp>
    </p:spTree>
    <p:extLst>
      <p:ext uri="{BB962C8B-B14F-4D97-AF65-F5344CB8AC3E}">
        <p14:creationId xmlns:p14="http://schemas.microsoft.com/office/powerpoint/2010/main" val="27872021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question</a:t>
            </a:r>
            <a:r>
              <a:rPr lang="en-US" baseline="0" dirty="0" smtClean="0"/>
              <a:t> shows a general misunderstanding of what Value-Added is measuring.</a:t>
            </a:r>
          </a:p>
          <a:p>
            <a:endParaRPr lang="en-US" baseline="0" dirty="0" smtClean="0"/>
          </a:p>
          <a:p>
            <a:r>
              <a:rPr lang="en-US" baseline="0" dirty="0" smtClean="0"/>
              <a:t>Beginner viewers may believe that they are looking at achievement data rather than growth data.</a:t>
            </a:r>
          </a:p>
          <a:p>
            <a:r>
              <a:rPr lang="en-US" baseline="0" dirty="0" smtClean="0"/>
              <a:t>If this was achievement data, indeed our students look like they’re improving their levels as they go through this school. (But even this reasoning is flawed since these would represent three different cohorts of students)</a:t>
            </a:r>
          </a:p>
          <a:p>
            <a:endParaRPr lang="en-US" baseline="0" dirty="0" smtClean="0"/>
          </a:p>
          <a:p>
            <a:r>
              <a:rPr lang="en-US" dirty="0" smtClean="0"/>
              <a:t>In reality, this scenario shows:</a:t>
            </a:r>
          </a:p>
          <a:p>
            <a:r>
              <a:rPr lang="en-US" dirty="0" smtClean="0"/>
              <a:t>A</a:t>
            </a:r>
            <a:r>
              <a:rPr lang="en-US" baseline="0" dirty="0" smtClean="0"/>
              <a:t> 3</a:t>
            </a:r>
            <a:r>
              <a:rPr lang="en-US" baseline="30000" dirty="0" smtClean="0"/>
              <a:t>rd</a:t>
            </a:r>
            <a:r>
              <a:rPr lang="en-US" baseline="0" dirty="0" smtClean="0"/>
              <a:t> grade team making far below average growth with their students</a:t>
            </a:r>
          </a:p>
          <a:p>
            <a:r>
              <a:rPr lang="en-US" baseline="0" dirty="0" smtClean="0"/>
              <a:t>A 4</a:t>
            </a:r>
            <a:r>
              <a:rPr lang="en-US" baseline="30000" dirty="0" smtClean="0"/>
              <a:t>th</a:t>
            </a:r>
            <a:r>
              <a:rPr lang="en-US" baseline="0" dirty="0" smtClean="0"/>
              <a:t> grade team making below average growth with their students</a:t>
            </a:r>
          </a:p>
          <a:p>
            <a:r>
              <a:rPr lang="en-US" baseline="0" dirty="0" smtClean="0"/>
              <a:t>A 5</a:t>
            </a:r>
            <a:r>
              <a:rPr lang="en-US" baseline="30000" dirty="0" smtClean="0"/>
              <a:t>th</a:t>
            </a:r>
            <a:r>
              <a:rPr lang="en-US" baseline="0" dirty="0" smtClean="0"/>
              <a:t> grade team making above average growth with their students</a:t>
            </a:r>
            <a:endParaRPr lang="en-US" dirty="0" smtClean="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105</a:t>
            </a:fld>
            <a:endParaRPr lang="en-US"/>
          </a:p>
        </p:txBody>
      </p:sp>
    </p:spTree>
    <p:extLst>
      <p:ext uri="{BB962C8B-B14F-4D97-AF65-F5344CB8AC3E}">
        <p14:creationId xmlns:p14="http://schemas.microsoft.com/office/powerpoint/2010/main" val="33948667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Math:</a:t>
            </a:r>
          </a:p>
          <a:p>
            <a:r>
              <a:rPr lang="en-US" dirty="0" smtClean="0"/>
              <a:t>All</a:t>
            </a:r>
            <a:r>
              <a:rPr lang="en-US" baseline="0" dirty="0" smtClean="0"/>
              <a:t> grade levels are making above average growth with their students</a:t>
            </a:r>
          </a:p>
          <a:p>
            <a:endParaRPr lang="en-US" baseline="0" dirty="0" smtClean="0"/>
          </a:p>
          <a:p>
            <a:r>
              <a:rPr lang="en-US" baseline="0" dirty="0" smtClean="0"/>
              <a:t>In Reading:</a:t>
            </a:r>
          </a:p>
          <a:p>
            <a:r>
              <a:rPr lang="en-US" baseline="0" dirty="0" smtClean="0"/>
              <a:t>The 3</a:t>
            </a:r>
            <a:r>
              <a:rPr lang="en-US" baseline="30000" dirty="0" smtClean="0"/>
              <a:t>rd</a:t>
            </a:r>
            <a:r>
              <a:rPr lang="en-US" baseline="0" dirty="0" smtClean="0"/>
              <a:t> grade team is making far above average growth with their students</a:t>
            </a:r>
          </a:p>
          <a:p>
            <a:r>
              <a:rPr lang="en-US" baseline="0" dirty="0" smtClean="0"/>
              <a:t>The 4</a:t>
            </a:r>
            <a:r>
              <a:rPr lang="en-US" baseline="30000" dirty="0" smtClean="0"/>
              <a:t>th</a:t>
            </a:r>
            <a:r>
              <a:rPr lang="en-US" baseline="0" dirty="0" smtClean="0"/>
              <a:t> grade team is making average growth with their students</a:t>
            </a:r>
          </a:p>
          <a:p>
            <a:r>
              <a:rPr lang="en-US" baseline="0" dirty="0" smtClean="0"/>
              <a:t>The 5</a:t>
            </a:r>
            <a:r>
              <a:rPr lang="en-US" baseline="30000" dirty="0" smtClean="0"/>
              <a:t>th</a:t>
            </a:r>
            <a:r>
              <a:rPr lang="en-US" baseline="0" dirty="0" smtClean="0"/>
              <a:t> grade team is making far below average growth with their students</a:t>
            </a:r>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106</a:t>
            </a:fld>
            <a:endParaRPr lang="en-US"/>
          </a:p>
        </p:txBody>
      </p:sp>
    </p:spTree>
    <p:extLst>
      <p:ext uri="{BB962C8B-B14F-4D97-AF65-F5344CB8AC3E}">
        <p14:creationId xmlns:p14="http://schemas.microsoft.com/office/powerpoint/2010/main" val="13182109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Value-Added</a:t>
            </a:r>
            <a:r>
              <a:rPr lang="en-US" baseline="0" dirty="0" smtClean="0"/>
              <a:t> is based on a dosage model where partial credit for growth can be given to schools that served students for less than a full school year.</a:t>
            </a:r>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107</a:t>
            </a:fld>
            <a:endParaRPr lang="en-US"/>
          </a:p>
        </p:txBody>
      </p:sp>
    </p:spTree>
    <p:extLst>
      <p:ext uri="{BB962C8B-B14F-4D97-AF65-F5344CB8AC3E}">
        <p14:creationId xmlns:p14="http://schemas.microsoft.com/office/powerpoint/2010/main" val="7547148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Dosage can span more than two schools.</a:t>
            </a:r>
            <a:r>
              <a:rPr lang="en-US" baseline="0" dirty="0" smtClean="0"/>
              <a:t> The breakdown between schools is determined by enrolled days.</a:t>
            </a:r>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108</a:t>
            </a:fld>
            <a:endParaRPr lang="en-US"/>
          </a:p>
        </p:txBody>
      </p:sp>
    </p:spTree>
    <p:extLst>
      <p:ext uri="{BB962C8B-B14F-4D97-AF65-F5344CB8AC3E}">
        <p14:creationId xmlns:p14="http://schemas.microsoft.com/office/powerpoint/2010/main" val="2515891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109</a:t>
            </a:fld>
            <a:endParaRPr lang="en-US"/>
          </a:p>
        </p:txBody>
      </p:sp>
    </p:spTree>
    <p:extLst>
      <p:ext uri="{BB962C8B-B14F-4D97-AF65-F5344CB8AC3E}">
        <p14:creationId xmlns:p14="http://schemas.microsoft.com/office/powerpoint/2010/main" val="23810358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“by prior achievement level” and “by race/ethnicity” are not included yet in Wisconsin. We are still investigating the best method to bring those metrics to our statewide models.</a:t>
            </a:r>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110</a:t>
            </a:fld>
            <a:endParaRPr lang="en-US"/>
          </a:p>
        </p:txBody>
      </p:sp>
    </p:spTree>
    <p:extLst>
      <p:ext uri="{BB962C8B-B14F-4D97-AF65-F5344CB8AC3E}">
        <p14:creationId xmlns:p14="http://schemas.microsoft.com/office/powerpoint/2010/main" val="14824423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8" indent="-228578">
              <a:buAutoNum type="arabicPeriod"/>
            </a:pPr>
            <a:r>
              <a:rPr lang="en-US" dirty="0" smtClean="0"/>
              <a:t>The SPED group is growing faster than their</a:t>
            </a:r>
            <a:r>
              <a:rPr lang="en-US" baseline="0" dirty="0" smtClean="0"/>
              <a:t> similar peers. The Not SPED group is growing slower than their similar peers?</a:t>
            </a:r>
          </a:p>
          <a:p>
            <a:pPr marL="228578" indent="-228578">
              <a:buAutoNum type="arabicPeriod"/>
            </a:pPr>
            <a:r>
              <a:rPr lang="en-US" baseline="0" dirty="0" smtClean="0"/>
              <a:t>It does NOT mean that the SPED students grew more points than the Not SPED group. If across the state SPED students grew more slowly than Not SPED students, then just because this school had stronger than average growth with their SPED group, it does not mean the SPED group grew more test points that Not SPED students.</a:t>
            </a:r>
          </a:p>
          <a:p>
            <a:pPr marL="228578" indent="-228578">
              <a:buAutoNum type="arabicPeriod"/>
            </a:pPr>
            <a:r>
              <a:rPr lang="en-US" baseline="0" dirty="0" smtClean="0"/>
              <a:t>No, if SPED students are growing more slowly than Non-SPED students in the state, even if we’re faster than average the gap may still be widening.</a:t>
            </a:r>
          </a:p>
          <a:p>
            <a:pPr marL="228578" indent="-228578">
              <a:buAutoNum type="arabicPeriod"/>
            </a:pPr>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118</a:t>
            </a:fld>
            <a:endParaRPr lang="en-US"/>
          </a:p>
        </p:txBody>
      </p:sp>
    </p:spTree>
    <p:extLst>
      <p:ext uri="{BB962C8B-B14F-4D97-AF65-F5344CB8AC3E}">
        <p14:creationId xmlns:p14="http://schemas.microsoft.com/office/powerpoint/2010/main" val="1456434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Audience participation:</a:t>
            </a:r>
          </a:p>
          <a:p>
            <a:endParaRPr lang="en-US" dirty="0" smtClean="0"/>
          </a:p>
          <a:p>
            <a:r>
              <a:rPr lang="en-US" dirty="0" smtClean="0"/>
              <a:t>Evaluating</a:t>
            </a:r>
            <a:r>
              <a:rPr lang="en-US" baseline="0" dirty="0" smtClean="0"/>
              <a:t> the effectiveness of the gardeners based on ending height of the trees is like evaluating schools or teachers based on ending attainment/achievement of students.</a:t>
            </a:r>
          </a:p>
          <a:p>
            <a:r>
              <a:rPr lang="en-US" baseline="0" dirty="0" smtClean="0"/>
              <a:t>Under No Child Left Behind, schools and teachers serving high achieving students were at an advantage. Generally, rich suburban schools and teachers systematically were higher rated than schools in poorer urban environments. This has more to do with the student populations than the effectiveness of the schools.</a:t>
            </a:r>
          </a:p>
          <a:p>
            <a:endParaRPr lang="en-US" baseline="0" dirty="0" smtClean="0"/>
          </a:p>
          <a:p>
            <a:r>
              <a:rPr lang="en-US" baseline="0" dirty="0" smtClean="0"/>
              <a:t>Keep in mind audience suggestions about what is missing can fall into things within or outside of the gardeners’ control.</a:t>
            </a:r>
          </a:p>
          <a:p>
            <a:endParaRPr lang="en-US" baseline="0" dirty="0" smtClean="0"/>
          </a:p>
          <a:p>
            <a:r>
              <a:rPr lang="en-US" baseline="0" dirty="0" smtClean="0"/>
              <a:t>If something like “fertilizer” is suggested, keep in mind that the gardeners have control over that factor. If fertilizer (or something to that effect) is mentioned, bring up the distinction on the “What about factors outside the gardener’s influence?” slide.</a:t>
            </a:r>
          </a:p>
          <a:p>
            <a:endParaRPr lang="en-US" baseline="0" dirty="0" smtClean="0"/>
          </a:p>
          <a:p>
            <a:r>
              <a:rPr lang="en-US" baseline="0" dirty="0" smtClean="0"/>
              <a:t>Fertilizer is a strategy we’re trying to measure rather than an outside factor we want to control for.</a:t>
            </a:r>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16</a:t>
            </a:fld>
            <a:endParaRPr lang="en-US"/>
          </a:p>
        </p:txBody>
      </p:sp>
    </p:spTree>
    <p:extLst>
      <p:ext uri="{BB962C8B-B14F-4D97-AF65-F5344CB8AC3E}">
        <p14:creationId xmlns:p14="http://schemas.microsoft.com/office/powerpoint/2010/main" val="7759576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8" indent="-228578">
              <a:buAutoNum type="arabicPeriod"/>
            </a:pPr>
            <a:r>
              <a:rPr lang="en-US" baseline="0" dirty="0" smtClean="0"/>
              <a:t>These results mean that at this school, LEP students are growing far below average compared to similar LEP students from across the state. Not LEP students are growing about average compared to other Not LEP students from across the state. Note that “LEP students have lower Value-Added estimates because in general, LEP students grow slower than Not LEP students” is incorrect reasoning. LEP growth at this school is lower than LEP growth at other schools.</a:t>
            </a:r>
          </a:p>
          <a:p>
            <a:pPr marL="228578" indent="-228578">
              <a:buAutoNum type="arabicPeriod"/>
            </a:pPr>
            <a:r>
              <a:rPr lang="en-US" baseline="0" dirty="0" smtClean="0"/>
              <a:t>This school might benefit from strategies geared at focusing/improving instruction for their English learner population. If possible, see if other schools in the district or in neighboring districts are having more success with their LEP populations. Maybe those instructional strategies could be used at this school to accelerate growth in this student group. After implementing new strategies, monitor LEP Value-Added to determine if this school is having </a:t>
            </a:r>
            <a:r>
              <a:rPr lang="en-US" baseline="0" smtClean="0"/>
              <a:t>greater success.</a:t>
            </a:r>
            <a:endParaRPr lang="en-US" baseline="0" dirty="0" smtClean="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119</a:t>
            </a:fld>
            <a:endParaRPr lang="en-US"/>
          </a:p>
        </p:txBody>
      </p:sp>
    </p:spTree>
    <p:extLst>
      <p:ext uri="{BB962C8B-B14F-4D97-AF65-F5344CB8AC3E}">
        <p14:creationId xmlns:p14="http://schemas.microsoft.com/office/powerpoint/2010/main" val="17369920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black lines represent average achievement and average Value-Added</a:t>
            </a:r>
          </a:p>
          <a:p>
            <a:endParaRPr lang="en-US" dirty="0" smtClean="0"/>
          </a:p>
          <a:p>
            <a:r>
              <a:rPr lang="en-US" dirty="0" smtClean="0"/>
              <a:t>The gray bars represent one standard deviation</a:t>
            </a:r>
            <a:r>
              <a:rPr lang="en-US" baseline="0" dirty="0" smtClean="0"/>
              <a:t> above and below that average</a:t>
            </a:r>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122</a:t>
            </a:fld>
            <a:endParaRPr lang="en-US"/>
          </a:p>
        </p:txBody>
      </p:sp>
    </p:spTree>
    <p:extLst>
      <p:ext uri="{BB962C8B-B14F-4D97-AF65-F5344CB8AC3E}">
        <p14:creationId xmlns:p14="http://schemas.microsoft.com/office/powerpoint/2010/main" val="1244502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black lines represent average achievement and average Value-Added</a:t>
            </a:r>
          </a:p>
          <a:p>
            <a:endParaRPr lang="en-US" dirty="0" smtClean="0"/>
          </a:p>
          <a:p>
            <a:r>
              <a:rPr lang="en-US" dirty="0" smtClean="0"/>
              <a:t>The gray bars represent one standard deviation</a:t>
            </a:r>
            <a:r>
              <a:rPr lang="en-US" baseline="0" dirty="0" smtClean="0"/>
              <a:t> above and below that average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87AE152-FD19-4E25-818D-4D8411B40DCC}" type="slidenum">
              <a:rPr lang="en-US" smtClean="0"/>
              <a:pPr>
                <a:defRPr/>
              </a:pPr>
              <a:t>123</a:t>
            </a:fld>
            <a:endParaRPr lang="en-US"/>
          </a:p>
        </p:txBody>
      </p:sp>
    </p:spTree>
    <p:extLst>
      <p:ext uri="{BB962C8B-B14F-4D97-AF65-F5344CB8AC3E}">
        <p14:creationId xmlns:p14="http://schemas.microsoft.com/office/powerpoint/2010/main" val="1092458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…but this achievement result does not tell the whole story.</a:t>
            </a:r>
          </a:p>
          <a:p>
            <a:pPr eaLnBrk="1" hangingPunct="1">
              <a:spcBef>
                <a:spcPct val="0"/>
              </a:spcBef>
            </a:pPr>
            <a:r>
              <a:rPr lang="en-US" smtClean="0"/>
              <a:t>These gardeners did not start with acorns.  The trees are 4 years old at this point in time.</a:t>
            </a:r>
          </a:p>
          <a:p>
            <a:pPr eaLnBrk="1" hangingPunct="1">
              <a:spcBef>
                <a:spcPct val="0"/>
              </a:spcBef>
            </a:pPr>
            <a:r>
              <a:rPr lang="en-US" smtClean="0"/>
              <a:t>We need to find the starting height for each tree in order to more fairly evaluate each gardener’s performance during the past year.</a:t>
            </a:r>
          </a:p>
          <a:p>
            <a:pPr eaLnBrk="1" hangingPunct="1">
              <a:spcBef>
                <a:spcPct val="0"/>
              </a:spcBef>
            </a:pPr>
            <a:r>
              <a:rPr lang="en-US" smtClean="0"/>
              <a:t>Looking back at our yearly record, we can see that the trees were much shorter last year.</a:t>
            </a:r>
          </a:p>
          <a:p>
            <a:pPr eaLnBrk="1" hangingPunct="1">
              <a:spcBef>
                <a:spcPct val="0"/>
              </a:spcBef>
            </a:pPr>
            <a:endParaRPr lang="en-US"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75217E-7F13-4030-9F0F-FCB5E32DFA37}" type="slidenum">
              <a:rPr lang="en-US" smtClean="0">
                <a:solidFill>
                  <a:srgbClr val="000000"/>
                </a:solidFill>
              </a:rPr>
              <a:pPr fontAlgn="base">
                <a:spcBef>
                  <a:spcPct val="0"/>
                </a:spcBef>
                <a:spcAft>
                  <a:spcPct val="0"/>
                </a:spcAft>
                <a:defRPr/>
              </a:pPr>
              <a:t>17</a:t>
            </a:fld>
            <a:endParaRPr lang="en-US" smtClean="0">
              <a:solidFill>
                <a:srgbClr val="000000"/>
              </a:solidFill>
            </a:endParaRPr>
          </a:p>
        </p:txBody>
      </p:sp>
    </p:spTree>
    <p:extLst>
      <p:ext uri="{BB962C8B-B14F-4D97-AF65-F5344CB8AC3E}">
        <p14:creationId xmlns:p14="http://schemas.microsoft.com/office/powerpoint/2010/main" val="388552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7BCDBFA5-CCAC-4669-AFA3-E15F1751DBA7}" type="datetimeFigureOut">
              <a:rPr lang="en-US" smtClean="0"/>
              <a:pPr>
                <a:defRPr/>
              </a:pPr>
              <a:t>5/16/2013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FFA7AF06-95F3-4D85-B043-FEF213C5CDD3}"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9F8FC4BD-172C-484A-BB5D-DC2469A4DA9D}" type="datetimeFigureOut">
              <a:rPr lang="en-US" smtClean="0"/>
              <a:pPr>
                <a:defRPr/>
              </a:pPr>
              <a:t>5/16/2013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E36C6D1-BB7E-426A-B452-BD7719465823}" type="slidenum">
              <a:rPr lang="en-US" smtClean="0"/>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fld id="{6D0D620D-C6B1-476C-B1B3-C09679BC85DB}" type="datetimeFigureOut">
              <a:rPr lang="en-US" smtClean="0"/>
              <a:pPr>
                <a:defRPr/>
              </a:pPr>
              <a:t>5/16/2013</a:t>
            </a:fld>
            <a:endParaRPr lang="en-US"/>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3BE8CE61-61F8-4FCA-8E1B-FD0ABD54E460}"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fld id="{8C8BFA9B-A4DF-44BA-B6F0-822534536E46}" type="datetimeFigureOut">
              <a:rPr lang="en-US" smtClean="0"/>
              <a:pPr>
                <a:defRPr/>
              </a:pPr>
              <a:t>5/16/2013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5334B7FA-A4F8-4930-82AF-9C0D42526A9C}" type="slidenum">
              <a:rPr lang="en-US" smtClean="0"/>
              <a:pPr>
                <a:defRPr/>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C7AB31F2-7154-4A98-99CA-0155BF374DE6}" type="datetimeFigureOut">
              <a:rPr lang="en-US" smtClean="0"/>
              <a:pPr>
                <a:defRPr/>
              </a:pPr>
              <a:t>5/16/2013</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41370F85-AC45-4021-9F51-3F18EA4C12EF}" type="slidenum">
              <a:rPr lang="en-US" smtClean="0"/>
              <a:pPr>
                <a:defRPr/>
              </a:pPr>
              <a:t>‹#›</a:t>
            </a:fld>
            <a:endParaRPr lang="en-US"/>
          </a:p>
        </p:txBody>
      </p:sp>
      <p:sp>
        <p:nvSpPr>
          <p:cNvPr id="14" name="Footer Placeholder 13"/>
          <p:cNvSpPr>
            <a:spLocks noGrp="1"/>
          </p:cNvSpPr>
          <p:nvPr>
            <p:ph type="ftr" sz="quarter" idx="12"/>
          </p:nvPr>
        </p:nvSpPr>
        <p:spPr/>
        <p:txBody>
          <a:bodyPr/>
          <a:lstStyle/>
          <a:p>
            <a:pPr>
              <a:defRPr/>
            </a:pPr>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pPr>
              <a:defRPr/>
            </a:pPr>
            <a:fld id="{75E8C174-0260-4DD5-A951-5B31DFFE085F}" type="datetimeFigureOut">
              <a:rPr lang="en-US" smtClean="0"/>
              <a:pPr>
                <a:defRPr/>
              </a:pPr>
              <a:t>5/16/2013</a:t>
            </a:fld>
            <a:endParaRPr lang="en-US"/>
          </a:p>
        </p:txBody>
      </p:sp>
      <p:sp>
        <p:nvSpPr>
          <p:cNvPr id="10" name="Slide Number Placeholder 9"/>
          <p:cNvSpPr>
            <a:spLocks noGrp="1"/>
          </p:cNvSpPr>
          <p:nvPr>
            <p:ph type="sldNum" sz="quarter" idx="16"/>
          </p:nvPr>
        </p:nvSpPr>
        <p:spPr/>
        <p:txBody>
          <a:bodyPr rtlCol="0"/>
          <a:lstStyle/>
          <a:p>
            <a:pPr>
              <a:defRPr/>
            </a:pPr>
            <a:fld id="{EEC346C3-8484-4236-A99B-BC801EB2899F}" type="slidenum">
              <a:rPr lang="en-US" smtClean="0"/>
              <a:pPr>
                <a:defRPr/>
              </a:pPr>
              <a:t>‹#›</a:t>
            </a:fld>
            <a:endParaRPr lang="en-US"/>
          </a:p>
        </p:txBody>
      </p:sp>
      <p:sp>
        <p:nvSpPr>
          <p:cNvPr id="12" name="Footer Placeholder 11"/>
          <p:cNvSpPr>
            <a:spLocks noGrp="1"/>
          </p:cNvSpPr>
          <p:nvPr>
            <p:ph type="ftr" sz="quarter" idx="17"/>
          </p:nvPr>
        </p:nvSpPr>
        <p:spPr/>
        <p:txBody>
          <a:bodyPr rtlCol="0"/>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pPr>
              <a:defRPr/>
            </a:pPr>
            <a:fld id="{050349B3-A170-44CF-9F0A-50FA20F219BC}" type="datetimeFigureOut">
              <a:rPr lang="en-US" smtClean="0"/>
              <a:pPr>
                <a:defRPr/>
              </a:pPr>
              <a:t>5/16/2013</a:t>
            </a:fld>
            <a:endParaRPr lang="en-US"/>
          </a:p>
        </p:txBody>
      </p:sp>
      <p:sp>
        <p:nvSpPr>
          <p:cNvPr id="12" name="Slide Number Placeholder 11"/>
          <p:cNvSpPr>
            <a:spLocks noGrp="1"/>
          </p:cNvSpPr>
          <p:nvPr>
            <p:ph type="sldNum" sz="quarter" idx="16"/>
          </p:nvPr>
        </p:nvSpPr>
        <p:spPr/>
        <p:txBody>
          <a:bodyPr rtlCol="0"/>
          <a:lstStyle/>
          <a:p>
            <a:pPr>
              <a:defRPr/>
            </a:pPr>
            <a:fld id="{652E648C-B3B9-42C8-8667-62430E81F8DA}" type="slidenum">
              <a:rPr lang="en-US" smtClean="0"/>
              <a:pPr>
                <a:defRPr/>
              </a:pPr>
              <a:t>‹#›</a:t>
            </a:fld>
            <a:endParaRPr lang="en-US"/>
          </a:p>
        </p:txBody>
      </p:sp>
      <p:sp>
        <p:nvSpPr>
          <p:cNvPr id="14" name="Footer Placeholder 13"/>
          <p:cNvSpPr>
            <a:spLocks noGrp="1"/>
          </p:cNvSpPr>
          <p:nvPr>
            <p:ph type="ftr" sz="quarter" idx="17"/>
          </p:nvPr>
        </p:nvSpPr>
        <p:spPr/>
        <p:txBody>
          <a:bodyPr rtlCol="0"/>
          <a:lstStyle/>
          <a:p>
            <a:pPr>
              <a:defRPr/>
            </a:pP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C662F162-A88B-439E-B3C7-3D6599C51D4B}" type="datetimeFigureOut">
              <a:rPr lang="en-US" smtClean="0"/>
              <a:pPr>
                <a:defRPr/>
              </a:pPr>
              <a:t>5/16/2013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B56918B5-AC55-447C-90E2-69090C2F8046}" type="slidenum">
              <a:rPr lang="en-US" smtClean="0"/>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635DFD8-2316-4A76-AF8E-2AA2B95F93E3}" type="datetimeFigureOut">
              <a:rPr lang="en-US" smtClean="0"/>
              <a:pPr>
                <a:defRPr/>
              </a:pPr>
              <a:t>5/16/2013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50A7ED0B-B232-4A6D-A7EF-C0EA775F0792}" type="slidenum">
              <a:rPr lang="en-US" smtClean="0"/>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184CEEC1-2F26-4A42-9BD0-6EB1DEED3AEC}" type="datetimeFigureOut">
              <a:rPr lang="en-US" smtClean="0"/>
              <a:pPr>
                <a:defRPr/>
              </a:pPr>
              <a:t>5/16/2013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5A84D15B-1D80-4BCF-964B-909125101F53}" type="slidenum">
              <a:rPr lang="en-US" smtClean="0"/>
              <a:pPr>
                <a:defRPr/>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pPr>
              <a:defRPr/>
            </a:pPr>
            <a:fld id="{D7FC80B4-042D-4B9F-8EAA-A3C09A5EBB3A}" type="datetimeFigureOut">
              <a:rPr lang="en-US" smtClean="0"/>
              <a:pPr>
                <a:defRPr/>
              </a:pPr>
              <a:t>5/16/2013</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FBCAA318-A7EB-4A82-85AA-A319ABBB1E89}" type="slidenum">
              <a:rPr lang="en-US" smtClean="0"/>
              <a:pPr>
                <a:defRPr/>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94F5C2FB-9CBD-4BA5-881E-54ACC9E40B47}" type="datetimeFigureOut">
              <a:rPr lang="en-US" smtClean="0"/>
              <a:pPr>
                <a:defRPr/>
              </a:pPr>
              <a:t>5/16/2013</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DC75BE85-7CFC-45EB-ABBB-E81025A228F3}" type="slidenum">
              <a:rPr lang="en-US" smtClean="0"/>
              <a:pPr>
                <a:defRPr/>
              </a:pPr>
              <a:t>‹#›</a:t>
            </a:fld>
            <a:endParaRPr lang="en-US"/>
          </a:p>
        </p:txBody>
      </p:sp>
      <p:pic>
        <p:nvPicPr>
          <p:cNvPr id="10" name="Picture 6" descr="VARC.png"/>
          <p:cNvPicPr>
            <a:picLocks noChangeAspect="1"/>
          </p:cNvPicPr>
          <p:nvPr/>
        </p:nvPicPr>
        <p:blipFill>
          <a:blip r:embed="rId13" cstate="print"/>
          <a:srcRect/>
          <a:stretch>
            <a:fillRect/>
          </a:stretch>
        </p:blipFill>
        <p:spPr bwMode="auto">
          <a:xfrm>
            <a:off x="0" y="6396038"/>
            <a:ext cx="1447800" cy="4619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ransition>
    <p:fade/>
  </p:transition>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chart" Target="../charts/chart20.xml"/><Relationship Id="rId3" Type="http://schemas.openxmlformats.org/officeDocument/2006/relationships/chart" Target="../charts/chart11.xml"/><Relationship Id="rId7" Type="http://schemas.openxmlformats.org/officeDocument/2006/relationships/chart" Target="../charts/chart15.xml"/><Relationship Id="rId12" Type="http://schemas.openxmlformats.org/officeDocument/2006/relationships/chart" Target="../charts/chart19.xml"/><Relationship Id="rId2" Type="http://schemas.openxmlformats.org/officeDocument/2006/relationships/chart" Target="../charts/chart10.xml"/><Relationship Id="rId1" Type="http://schemas.openxmlformats.org/officeDocument/2006/relationships/slideLayout" Target="../slideLayouts/slideLayout2.xml"/><Relationship Id="rId6" Type="http://schemas.openxmlformats.org/officeDocument/2006/relationships/chart" Target="../charts/chart14.xml"/><Relationship Id="rId11" Type="http://schemas.openxmlformats.org/officeDocument/2006/relationships/chart" Target="../charts/chart18.xml"/><Relationship Id="rId5" Type="http://schemas.openxmlformats.org/officeDocument/2006/relationships/chart" Target="../charts/chart13.xml"/><Relationship Id="rId10" Type="http://schemas.openxmlformats.org/officeDocument/2006/relationships/chart" Target="../charts/chart17.xml"/><Relationship Id="rId4" Type="http://schemas.openxmlformats.org/officeDocument/2006/relationships/chart" Target="../charts/chart12.xml"/><Relationship Id="rId9" Type="http://schemas.openxmlformats.org/officeDocument/2006/relationships/chart" Target="../charts/chart16.xml"/><Relationship Id="rId14" Type="http://schemas.openxmlformats.org/officeDocument/2006/relationships/chart" Target="../charts/chart21.xml"/></Relationships>
</file>

<file path=ppt/slides/_rels/slide113.xml.rels><?xml version="1.0" encoding="UTF-8" standalone="yes"?>
<Relationships xmlns="http://schemas.openxmlformats.org/package/2006/relationships"><Relationship Id="rId8" Type="http://schemas.openxmlformats.org/officeDocument/2006/relationships/chart" Target="../charts/chart28.xml"/><Relationship Id="rId13" Type="http://schemas.openxmlformats.org/officeDocument/2006/relationships/chart" Target="../charts/chart33.xml"/><Relationship Id="rId3" Type="http://schemas.openxmlformats.org/officeDocument/2006/relationships/chart" Target="../charts/chart23.xml"/><Relationship Id="rId7" Type="http://schemas.openxmlformats.org/officeDocument/2006/relationships/chart" Target="../charts/chart27.xml"/><Relationship Id="rId12" Type="http://schemas.openxmlformats.org/officeDocument/2006/relationships/chart" Target="../charts/chart32.xml"/><Relationship Id="rId2" Type="http://schemas.openxmlformats.org/officeDocument/2006/relationships/chart" Target="../charts/chart22.xml"/><Relationship Id="rId1" Type="http://schemas.openxmlformats.org/officeDocument/2006/relationships/slideLayout" Target="../slideLayouts/slideLayout2.xml"/><Relationship Id="rId6" Type="http://schemas.openxmlformats.org/officeDocument/2006/relationships/chart" Target="../charts/chart26.xml"/><Relationship Id="rId11" Type="http://schemas.openxmlformats.org/officeDocument/2006/relationships/chart" Target="../charts/chart31.xml"/><Relationship Id="rId5" Type="http://schemas.openxmlformats.org/officeDocument/2006/relationships/chart" Target="../charts/chart25.xml"/><Relationship Id="rId10" Type="http://schemas.openxmlformats.org/officeDocument/2006/relationships/chart" Target="../charts/chart30.xml"/><Relationship Id="rId4" Type="http://schemas.openxmlformats.org/officeDocument/2006/relationships/chart" Target="../charts/chart24.xml"/><Relationship Id="rId9" Type="http://schemas.openxmlformats.org/officeDocument/2006/relationships/chart" Target="../charts/chart29.xml"/></Relationships>
</file>

<file path=ppt/slides/_rels/slide114.xml.rels><?xml version="1.0" encoding="UTF-8" standalone="yes"?>
<Relationships xmlns="http://schemas.openxmlformats.org/package/2006/relationships"><Relationship Id="rId8" Type="http://schemas.openxmlformats.org/officeDocument/2006/relationships/chart" Target="../charts/chart39.xml"/><Relationship Id="rId13" Type="http://schemas.openxmlformats.org/officeDocument/2006/relationships/chart" Target="../charts/chart44.xml"/><Relationship Id="rId3" Type="http://schemas.openxmlformats.org/officeDocument/2006/relationships/chart" Target="../charts/chart34.xml"/><Relationship Id="rId7" Type="http://schemas.openxmlformats.org/officeDocument/2006/relationships/chart" Target="../charts/chart38.xml"/><Relationship Id="rId12" Type="http://schemas.openxmlformats.org/officeDocument/2006/relationships/chart" Target="../charts/chart43.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chart" Target="../charts/chart37.xml"/><Relationship Id="rId11" Type="http://schemas.openxmlformats.org/officeDocument/2006/relationships/chart" Target="../charts/chart42.xml"/><Relationship Id="rId5" Type="http://schemas.openxmlformats.org/officeDocument/2006/relationships/chart" Target="../charts/chart36.xml"/><Relationship Id="rId10" Type="http://schemas.openxmlformats.org/officeDocument/2006/relationships/chart" Target="../charts/chart41.xml"/><Relationship Id="rId4" Type="http://schemas.openxmlformats.org/officeDocument/2006/relationships/chart" Target="../charts/chart35.xml"/><Relationship Id="rId9" Type="http://schemas.openxmlformats.org/officeDocument/2006/relationships/chart" Target="../charts/chart40.xml"/><Relationship Id="rId14" Type="http://schemas.openxmlformats.org/officeDocument/2006/relationships/chart" Target="../charts/chart4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hyperlink" Target="http://varc.wceruw.org/Projects/wisconsin_statewide.ph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12.xml"/><Relationship Id="rId7" Type="http://schemas.openxmlformats.org/officeDocument/2006/relationships/image" Target="../media/image19.png"/><Relationship Id="rId12"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notesSlide" Target="../notesSlides/notesSlide24.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tags" Target="../tags/tag10.xml"/><Relationship Id="rId4" Type="http://schemas.openxmlformats.org/officeDocument/2006/relationships/tags" Target="../tags/tag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varc.wceruw.or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varc.wceruw.org/"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varc.wceruw.org/"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Value-Added Network Workshop</a:t>
            </a:r>
            <a:endParaRPr lang="en-US" dirty="0"/>
          </a:p>
        </p:txBody>
      </p:sp>
      <p:sp>
        <p:nvSpPr>
          <p:cNvPr id="5" name="Subtitle 4"/>
          <p:cNvSpPr>
            <a:spLocks noGrp="1"/>
          </p:cNvSpPr>
          <p:nvPr>
            <p:ph type="subTitle" idx="1"/>
          </p:nvPr>
        </p:nvSpPr>
        <p:spPr/>
        <p:txBody>
          <a:bodyPr/>
          <a:lstStyle/>
          <a:p>
            <a:r>
              <a:rPr lang="en-US" dirty="0" smtClean="0"/>
              <a:t>May 2013</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Two</a:t>
            </a:r>
            <a:endParaRPr lang="en-US" dirty="0"/>
          </a:p>
        </p:txBody>
      </p:sp>
      <p:grpSp>
        <p:nvGrpSpPr>
          <p:cNvPr id="3" name="Group 11"/>
          <p:cNvGrpSpPr>
            <a:grpSpLocks/>
          </p:cNvGrpSpPr>
          <p:nvPr/>
        </p:nvGrpSpPr>
        <p:grpSpPr bwMode="auto">
          <a:xfrm>
            <a:off x="1201738" y="1287463"/>
            <a:ext cx="6570662" cy="4529137"/>
            <a:chOff x="1201520" y="1871008"/>
            <a:chExt cx="6570880" cy="4529792"/>
          </a:xfrm>
        </p:grpSpPr>
        <p:sp>
          <p:nvSpPr>
            <p:cNvPr id="5" name="Solid Red"/>
            <p:cNvSpPr/>
            <p:nvPr/>
          </p:nvSpPr>
          <p:spPr>
            <a:xfrm>
              <a:off x="1201520" y="2361616"/>
              <a:ext cx="4038734" cy="4039184"/>
            </a:xfrm>
            <a:prstGeom prst="ellipse">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Solid Blue"/>
            <p:cNvSpPr/>
            <p:nvPr/>
          </p:nvSpPr>
          <p:spPr>
            <a:xfrm>
              <a:off x="3733666" y="2361616"/>
              <a:ext cx="4038734" cy="4039184"/>
            </a:xfrm>
            <a:prstGeom prst="ellipse">
              <a:avLst/>
            </a:prstGeom>
            <a:solidFill>
              <a:srgbClr val="0060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d Fade"/>
            <p:cNvSpPr/>
            <p:nvPr/>
          </p:nvSpPr>
          <p:spPr>
            <a:xfrm>
              <a:off x="1204695" y="2361616"/>
              <a:ext cx="4038734" cy="4039184"/>
            </a:xfrm>
            <a:prstGeom prst="ellipse">
              <a:avLst/>
            </a:prstGeom>
            <a:solidFill>
              <a:srgbClr val="E03A3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Blue Fade" hidden="1"/>
            <p:cNvSpPr/>
            <p:nvPr/>
          </p:nvSpPr>
          <p:spPr>
            <a:xfrm>
              <a:off x="3733666" y="2361616"/>
              <a:ext cx="4038734" cy="4039184"/>
            </a:xfrm>
            <a:prstGeom prst="ellipse">
              <a:avLst/>
            </a:prstGeom>
            <a:solidFill>
              <a:srgbClr val="0060AA">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And symbol"/>
            <p:cNvSpPr txBox="1">
              <a:spLocks noChangeArrowheads="1"/>
            </p:cNvSpPr>
            <p:nvPr/>
          </p:nvSpPr>
          <p:spPr bwMode="auto">
            <a:xfrm>
              <a:off x="4038600" y="1871008"/>
              <a:ext cx="1031051" cy="1938992"/>
            </a:xfrm>
            <a:prstGeom prst="rect">
              <a:avLst/>
            </a:prstGeom>
            <a:noFill/>
            <a:ln w="9525">
              <a:noFill/>
              <a:miter lim="800000"/>
              <a:headEnd/>
              <a:tailEnd/>
            </a:ln>
          </p:spPr>
          <p:txBody>
            <a:bodyPr wrap="none">
              <a:spAutoFit/>
            </a:bodyPr>
            <a:lstStyle/>
            <a:p>
              <a:r>
                <a:rPr lang="en-US" sz="12000" b="1">
                  <a:solidFill>
                    <a:srgbClr val="816BB3"/>
                  </a:solidFill>
                  <a:latin typeface="Consolas" pitchFamily="49" charset="0"/>
                  <a:cs typeface="Consolas" pitchFamily="49" charset="0"/>
                </a:rPr>
                <a:t>&amp;</a:t>
              </a:r>
            </a:p>
          </p:txBody>
        </p:sp>
      </p:grpSp>
      <p:sp>
        <p:nvSpPr>
          <p:cNvPr id="10" name="A more complete"/>
          <p:cNvSpPr txBox="1">
            <a:spLocks noChangeArrowheads="1"/>
          </p:cNvSpPr>
          <p:nvPr/>
        </p:nvSpPr>
        <p:spPr bwMode="auto">
          <a:xfrm>
            <a:off x="3768725" y="3095625"/>
            <a:ext cx="1441450" cy="1476375"/>
          </a:xfrm>
          <a:prstGeom prst="rect">
            <a:avLst/>
          </a:prstGeom>
          <a:noFill/>
          <a:ln w="9525">
            <a:noFill/>
            <a:miter lim="800000"/>
            <a:headEnd/>
            <a:tailEnd/>
          </a:ln>
        </p:spPr>
        <p:txBody>
          <a:bodyPr>
            <a:spAutoFit/>
          </a:bodyPr>
          <a:lstStyle/>
          <a:p>
            <a:pPr algn="ctr"/>
            <a:r>
              <a:rPr lang="en-US" b="1" i="1">
                <a:solidFill>
                  <a:schemeClr val="bg1"/>
                </a:solidFill>
                <a:latin typeface="Calibri" pitchFamily="34" charset="0"/>
              </a:rPr>
              <a:t>A more complete picture of student learning</a:t>
            </a:r>
          </a:p>
        </p:txBody>
      </p:sp>
      <p:sp>
        <p:nvSpPr>
          <p:cNvPr id="11" name="Achievement"/>
          <p:cNvSpPr txBox="1">
            <a:spLocks noChangeArrowheads="1"/>
          </p:cNvSpPr>
          <p:nvPr/>
        </p:nvSpPr>
        <p:spPr bwMode="auto">
          <a:xfrm>
            <a:off x="1951038" y="2138363"/>
            <a:ext cx="2149475" cy="522287"/>
          </a:xfrm>
          <a:prstGeom prst="rect">
            <a:avLst/>
          </a:prstGeom>
          <a:noFill/>
          <a:ln w="9525">
            <a:noFill/>
            <a:miter lim="800000"/>
            <a:headEnd/>
            <a:tailEnd/>
          </a:ln>
        </p:spPr>
        <p:txBody>
          <a:bodyPr wrap="none">
            <a:spAutoFit/>
          </a:bodyPr>
          <a:lstStyle/>
          <a:p>
            <a:r>
              <a:rPr lang="en-US" sz="2800" b="1">
                <a:solidFill>
                  <a:schemeClr val="bg1"/>
                </a:solidFill>
                <a:latin typeface="Calibri" pitchFamily="34" charset="0"/>
              </a:rPr>
              <a:t>Achievement</a:t>
            </a:r>
          </a:p>
        </p:txBody>
      </p:sp>
      <p:sp>
        <p:nvSpPr>
          <p:cNvPr id="12" name="VA"/>
          <p:cNvSpPr txBox="1">
            <a:spLocks noChangeArrowheads="1"/>
          </p:cNvSpPr>
          <p:nvPr/>
        </p:nvSpPr>
        <p:spPr bwMode="auto">
          <a:xfrm>
            <a:off x="4911725" y="2138363"/>
            <a:ext cx="2103438" cy="522287"/>
          </a:xfrm>
          <a:prstGeom prst="rect">
            <a:avLst/>
          </a:prstGeom>
          <a:noFill/>
          <a:ln w="9525">
            <a:noFill/>
            <a:miter lim="800000"/>
            <a:headEnd/>
            <a:tailEnd/>
          </a:ln>
        </p:spPr>
        <p:txBody>
          <a:bodyPr wrap="none">
            <a:spAutoFit/>
          </a:bodyPr>
          <a:lstStyle/>
          <a:p>
            <a:r>
              <a:rPr lang="en-US" sz="2800" b="1">
                <a:solidFill>
                  <a:schemeClr val="bg1"/>
                </a:solidFill>
                <a:latin typeface="Calibri" pitchFamily="34" charset="0"/>
              </a:rPr>
              <a:t>Value-Added</a:t>
            </a:r>
          </a:p>
        </p:txBody>
      </p:sp>
      <p:grpSp>
        <p:nvGrpSpPr>
          <p:cNvPr id="4" name="Group 20"/>
          <p:cNvGrpSpPr>
            <a:grpSpLocks/>
          </p:cNvGrpSpPr>
          <p:nvPr/>
        </p:nvGrpSpPr>
        <p:grpSpPr bwMode="auto">
          <a:xfrm>
            <a:off x="1238250" y="2673350"/>
            <a:ext cx="2909888" cy="2646363"/>
            <a:chOff x="1238250" y="2673350"/>
            <a:chExt cx="2909888" cy="2646363"/>
          </a:xfrm>
        </p:grpSpPr>
        <p:sp>
          <p:nvSpPr>
            <p:cNvPr id="14" name="Ach 1"/>
            <p:cNvSpPr txBox="1">
              <a:spLocks noChangeArrowheads="1"/>
            </p:cNvSpPr>
            <p:nvPr/>
          </p:nvSpPr>
          <p:spPr bwMode="auto">
            <a:xfrm>
              <a:off x="1438275" y="2673350"/>
              <a:ext cx="2517775" cy="523875"/>
            </a:xfrm>
            <a:prstGeom prst="rect">
              <a:avLst/>
            </a:prstGeom>
            <a:noFill/>
            <a:ln w="9525">
              <a:noFill/>
              <a:miter lim="800000"/>
              <a:headEnd/>
              <a:tailEnd/>
            </a:ln>
          </p:spPr>
          <p:txBody>
            <a:bodyPr>
              <a:spAutoFit/>
            </a:bodyPr>
            <a:lstStyle/>
            <a:p>
              <a:pPr algn="ctr"/>
              <a:r>
                <a:rPr lang="en-US" sz="1400">
                  <a:solidFill>
                    <a:schemeClr val="bg1"/>
                  </a:solidFill>
                  <a:latin typeface="Calibri" pitchFamily="34" charset="0"/>
                </a:rPr>
                <a:t>Compares students’ performance to a standard</a:t>
              </a:r>
            </a:p>
          </p:txBody>
        </p:sp>
        <p:sp>
          <p:nvSpPr>
            <p:cNvPr id="15" name="Ach 2"/>
            <p:cNvSpPr txBox="1">
              <a:spLocks noChangeArrowheads="1"/>
            </p:cNvSpPr>
            <p:nvPr/>
          </p:nvSpPr>
          <p:spPr bwMode="auto">
            <a:xfrm>
              <a:off x="1238250" y="3309938"/>
              <a:ext cx="2516188" cy="522287"/>
            </a:xfrm>
            <a:prstGeom prst="rect">
              <a:avLst/>
            </a:prstGeom>
            <a:noFill/>
            <a:ln w="9525">
              <a:noFill/>
              <a:miter lim="800000"/>
              <a:headEnd/>
              <a:tailEnd/>
            </a:ln>
          </p:spPr>
          <p:txBody>
            <a:bodyPr>
              <a:spAutoFit/>
            </a:bodyPr>
            <a:lstStyle/>
            <a:p>
              <a:pPr algn="ctr"/>
              <a:r>
                <a:rPr lang="en-US" sz="1400" dirty="0">
                  <a:solidFill>
                    <a:schemeClr val="bg1"/>
                  </a:solidFill>
                  <a:latin typeface="Calibri" pitchFamily="34" charset="0"/>
                </a:rPr>
                <a:t>Does not factor in students’ background characteristics</a:t>
              </a:r>
            </a:p>
          </p:txBody>
        </p:sp>
        <p:sp>
          <p:nvSpPr>
            <p:cNvPr id="16" name="Ach 3"/>
            <p:cNvSpPr txBox="1">
              <a:spLocks noChangeArrowheads="1"/>
            </p:cNvSpPr>
            <p:nvPr/>
          </p:nvSpPr>
          <p:spPr bwMode="auto">
            <a:xfrm>
              <a:off x="1460500" y="3944938"/>
              <a:ext cx="2197100" cy="739775"/>
            </a:xfrm>
            <a:prstGeom prst="rect">
              <a:avLst/>
            </a:prstGeom>
            <a:noFill/>
            <a:ln w="9525">
              <a:noFill/>
              <a:miter lim="800000"/>
              <a:headEnd/>
              <a:tailEnd/>
            </a:ln>
          </p:spPr>
          <p:txBody>
            <a:bodyPr>
              <a:spAutoFit/>
            </a:bodyPr>
            <a:lstStyle/>
            <a:p>
              <a:pPr algn="ctr"/>
              <a:r>
                <a:rPr lang="en-US" sz="1400" dirty="0">
                  <a:solidFill>
                    <a:schemeClr val="bg1"/>
                  </a:solidFill>
                  <a:latin typeface="Calibri" pitchFamily="34" charset="0"/>
                </a:rPr>
                <a:t>Measures students’ performance at a single point in time</a:t>
              </a:r>
            </a:p>
          </p:txBody>
        </p:sp>
        <p:sp>
          <p:nvSpPr>
            <p:cNvPr id="17" name="Ach 4"/>
            <p:cNvSpPr txBox="1">
              <a:spLocks noChangeArrowheads="1"/>
            </p:cNvSpPr>
            <p:nvPr/>
          </p:nvSpPr>
          <p:spPr bwMode="auto">
            <a:xfrm>
              <a:off x="1630363" y="4795838"/>
              <a:ext cx="2517775" cy="523875"/>
            </a:xfrm>
            <a:prstGeom prst="rect">
              <a:avLst/>
            </a:prstGeom>
            <a:noFill/>
            <a:ln w="9525">
              <a:noFill/>
              <a:miter lim="800000"/>
              <a:headEnd/>
              <a:tailEnd/>
            </a:ln>
          </p:spPr>
          <p:txBody>
            <a:bodyPr>
              <a:spAutoFit/>
            </a:bodyPr>
            <a:lstStyle/>
            <a:p>
              <a:pPr algn="ctr"/>
              <a:r>
                <a:rPr lang="en-US" sz="1400">
                  <a:solidFill>
                    <a:schemeClr val="bg1"/>
                  </a:solidFill>
                  <a:latin typeface="Calibri" pitchFamily="34" charset="0"/>
                </a:rPr>
                <a:t>Critical to students’ post-secondary opportunities</a:t>
              </a:r>
            </a:p>
          </p:txBody>
        </p:sp>
      </p:grpSp>
      <p:grpSp>
        <p:nvGrpSpPr>
          <p:cNvPr id="13" name="Group 21"/>
          <p:cNvGrpSpPr>
            <a:grpSpLocks/>
          </p:cNvGrpSpPr>
          <p:nvPr/>
        </p:nvGrpSpPr>
        <p:grpSpPr bwMode="auto">
          <a:xfrm>
            <a:off x="4762500" y="2692400"/>
            <a:ext cx="2943225" cy="2741613"/>
            <a:chOff x="4762500" y="2692400"/>
            <a:chExt cx="2943225" cy="2741613"/>
          </a:xfrm>
        </p:grpSpPr>
        <p:sp>
          <p:nvSpPr>
            <p:cNvPr id="19" name="VA1"/>
            <p:cNvSpPr txBox="1">
              <a:spLocks noChangeArrowheads="1"/>
            </p:cNvSpPr>
            <p:nvPr/>
          </p:nvSpPr>
          <p:spPr bwMode="auto">
            <a:xfrm>
              <a:off x="5067300" y="2692400"/>
              <a:ext cx="2516188" cy="523875"/>
            </a:xfrm>
            <a:prstGeom prst="rect">
              <a:avLst/>
            </a:prstGeom>
            <a:noFill/>
            <a:ln w="9525">
              <a:noFill/>
              <a:miter lim="800000"/>
              <a:headEnd/>
              <a:tailEnd/>
            </a:ln>
          </p:spPr>
          <p:txBody>
            <a:bodyPr>
              <a:spAutoFit/>
            </a:bodyPr>
            <a:lstStyle/>
            <a:p>
              <a:pPr algn="ctr"/>
              <a:r>
                <a:rPr lang="en-US" sz="1400">
                  <a:solidFill>
                    <a:schemeClr val="bg1"/>
                  </a:solidFill>
                  <a:latin typeface="Calibri" pitchFamily="34" charset="0"/>
                </a:rPr>
                <a:t>Measures students’ individual academic growth longitudinally</a:t>
              </a:r>
            </a:p>
          </p:txBody>
        </p:sp>
        <p:sp>
          <p:nvSpPr>
            <p:cNvPr id="20" name="VA2"/>
            <p:cNvSpPr txBox="1">
              <a:spLocks noChangeArrowheads="1"/>
            </p:cNvSpPr>
            <p:nvPr/>
          </p:nvSpPr>
          <p:spPr bwMode="auto">
            <a:xfrm>
              <a:off x="5287963" y="3289300"/>
              <a:ext cx="2417762" cy="738188"/>
            </a:xfrm>
            <a:prstGeom prst="rect">
              <a:avLst/>
            </a:prstGeom>
            <a:noFill/>
            <a:ln w="9525">
              <a:noFill/>
              <a:miter lim="800000"/>
              <a:headEnd/>
              <a:tailEnd/>
            </a:ln>
          </p:spPr>
          <p:txBody>
            <a:bodyPr>
              <a:spAutoFit/>
            </a:bodyPr>
            <a:lstStyle/>
            <a:p>
              <a:pPr algn="ctr"/>
              <a:r>
                <a:rPr lang="en-US" sz="1400">
                  <a:solidFill>
                    <a:schemeClr val="bg1"/>
                  </a:solidFill>
                  <a:latin typeface="Calibri" pitchFamily="34" charset="0"/>
                </a:rPr>
                <a:t>Factors in students’ background characteristics outside of the school’s control</a:t>
              </a:r>
            </a:p>
          </p:txBody>
        </p:sp>
        <p:sp>
          <p:nvSpPr>
            <p:cNvPr id="21" name="VA3"/>
            <p:cNvSpPr txBox="1">
              <a:spLocks noChangeArrowheads="1"/>
            </p:cNvSpPr>
            <p:nvPr/>
          </p:nvSpPr>
          <p:spPr bwMode="auto">
            <a:xfrm>
              <a:off x="4762500" y="4911725"/>
              <a:ext cx="2516188" cy="522288"/>
            </a:xfrm>
            <a:prstGeom prst="rect">
              <a:avLst/>
            </a:prstGeom>
            <a:noFill/>
            <a:ln w="9525">
              <a:noFill/>
              <a:miter lim="800000"/>
              <a:headEnd/>
              <a:tailEnd/>
            </a:ln>
          </p:spPr>
          <p:txBody>
            <a:bodyPr>
              <a:spAutoFit/>
            </a:bodyPr>
            <a:lstStyle/>
            <a:p>
              <a:pPr algn="ctr"/>
              <a:r>
                <a:rPr lang="en-US" sz="1400">
                  <a:solidFill>
                    <a:schemeClr val="bg1"/>
                  </a:solidFill>
                  <a:latin typeface="Calibri" pitchFamily="34" charset="0"/>
                </a:rPr>
                <a:t>Critical to ensuring students’ future academic success</a:t>
              </a:r>
            </a:p>
          </p:txBody>
        </p:sp>
        <p:sp>
          <p:nvSpPr>
            <p:cNvPr id="22" name="VA4"/>
            <p:cNvSpPr txBox="1">
              <a:spLocks noChangeArrowheads="1"/>
            </p:cNvSpPr>
            <p:nvPr/>
          </p:nvSpPr>
          <p:spPr bwMode="auto">
            <a:xfrm>
              <a:off x="5138738" y="4100513"/>
              <a:ext cx="2517775" cy="738187"/>
            </a:xfrm>
            <a:prstGeom prst="rect">
              <a:avLst/>
            </a:prstGeom>
            <a:noFill/>
            <a:ln w="9525">
              <a:noFill/>
              <a:miter lim="800000"/>
              <a:headEnd/>
              <a:tailEnd/>
            </a:ln>
          </p:spPr>
          <p:txBody>
            <a:bodyPr>
              <a:spAutoFit/>
            </a:bodyPr>
            <a:lstStyle/>
            <a:p>
              <a:pPr algn="ctr"/>
              <a:r>
                <a:rPr lang="en-US" sz="1400">
                  <a:solidFill>
                    <a:schemeClr val="bg1"/>
                  </a:solidFill>
                  <a:latin typeface="Calibri" pitchFamily="34" charset="0"/>
                </a:rPr>
                <a:t>Measures the impact of teachers and schools on academic growth</a:t>
              </a:r>
            </a:p>
          </p:txBody>
        </p:sp>
      </p:grpSp>
      <p:sp>
        <p:nvSpPr>
          <p:cNvPr id="23" name="TextBox 19"/>
          <p:cNvSpPr txBox="1">
            <a:spLocks noChangeArrowheads="1"/>
          </p:cNvSpPr>
          <p:nvPr/>
        </p:nvSpPr>
        <p:spPr bwMode="auto">
          <a:xfrm>
            <a:off x="4162425" y="6488113"/>
            <a:ext cx="4981575" cy="369887"/>
          </a:xfrm>
          <a:prstGeom prst="rect">
            <a:avLst/>
          </a:prstGeom>
          <a:noFill/>
          <a:ln w="9525">
            <a:noFill/>
            <a:miter lim="800000"/>
            <a:headEnd/>
            <a:tailEnd/>
          </a:ln>
        </p:spPr>
        <p:txBody>
          <a:bodyPr wrap="none">
            <a:spAutoFit/>
          </a:bodyPr>
          <a:lstStyle/>
          <a:p>
            <a:r>
              <a:rPr lang="en-US">
                <a:latin typeface="Calibri" pitchFamily="34" charset="0"/>
              </a:rPr>
              <a:t>Adapted from materials created by Battelle for Kids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Value-Added on the WKCE</a:t>
            </a:r>
            <a:endParaRPr lang="en-US" dirty="0"/>
          </a:p>
        </p:txBody>
      </p:sp>
      <p:sp>
        <p:nvSpPr>
          <p:cNvPr id="4" name="Rectangle 3"/>
          <p:cNvSpPr/>
          <p:nvPr/>
        </p:nvSpPr>
        <p:spPr>
          <a:xfrm>
            <a:off x="1232648" y="2031456"/>
            <a:ext cx="1371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Grade 3</a:t>
            </a:r>
            <a:endParaRPr lang="en-US" dirty="0"/>
          </a:p>
        </p:txBody>
      </p:sp>
      <p:sp>
        <p:nvSpPr>
          <p:cNvPr id="5" name="Rectangle 4"/>
          <p:cNvSpPr/>
          <p:nvPr/>
        </p:nvSpPr>
        <p:spPr>
          <a:xfrm>
            <a:off x="2604248" y="2031456"/>
            <a:ext cx="6858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Summer</a:t>
            </a:r>
            <a:endParaRPr lang="en-US" sz="1100" dirty="0">
              <a:solidFill>
                <a:schemeClr val="tx1"/>
              </a:solidFill>
            </a:endParaRPr>
          </a:p>
        </p:txBody>
      </p:sp>
      <p:sp>
        <p:nvSpPr>
          <p:cNvPr id="6" name="Rectangle 5"/>
          <p:cNvSpPr/>
          <p:nvPr/>
        </p:nvSpPr>
        <p:spPr>
          <a:xfrm>
            <a:off x="3290048" y="2031456"/>
            <a:ext cx="1371600" cy="5334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Grade 4</a:t>
            </a:r>
            <a:endParaRPr lang="en-US" dirty="0"/>
          </a:p>
        </p:txBody>
      </p:sp>
      <p:sp>
        <p:nvSpPr>
          <p:cNvPr id="7" name="Rectangle 6"/>
          <p:cNvSpPr/>
          <p:nvPr/>
        </p:nvSpPr>
        <p:spPr>
          <a:xfrm>
            <a:off x="4661648" y="2031456"/>
            <a:ext cx="6858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Summer</a:t>
            </a:r>
            <a:endParaRPr lang="en-US" sz="1100" dirty="0">
              <a:solidFill>
                <a:schemeClr val="tx1"/>
              </a:solidFill>
            </a:endParaRPr>
          </a:p>
        </p:txBody>
      </p:sp>
      <p:sp>
        <p:nvSpPr>
          <p:cNvPr id="8" name="Rectangle 7"/>
          <p:cNvSpPr/>
          <p:nvPr/>
        </p:nvSpPr>
        <p:spPr>
          <a:xfrm>
            <a:off x="5347448" y="2031456"/>
            <a:ext cx="1371600" cy="5334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Grade 5</a:t>
            </a:r>
            <a:endParaRPr lang="en-US" dirty="0"/>
          </a:p>
        </p:txBody>
      </p:sp>
      <p:sp>
        <p:nvSpPr>
          <p:cNvPr id="9" name="Rectangle 8"/>
          <p:cNvSpPr/>
          <p:nvPr/>
        </p:nvSpPr>
        <p:spPr>
          <a:xfrm>
            <a:off x="6719048" y="2031456"/>
            <a:ext cx="6858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Summer</a:t>
            </a:r>
            <a:endParaRPr lang="en-US" sz="1100" dirty="0">
              <a:solidFill>
                <a:schemeClr val="tx1"/>
              </a:solidFill>
            </a:endParaRPr>
          </a:p>
        </p:txBody>
      </p:sp>
      <p:sp>
        <p:nvSpPr>
          <p:cNvPr id="10" name="Rectangle 9"/>
          <p:cNvSpPr/>
          <p:nvPr/>
        </p:nvSpPr>
        <p:spPr>
          <a:xfrm>
            <a:off x="7404848" y="2031456"/>
            <a:ext cx="1371600" cy="533400"/>
          </a:xfrm>
          <a:prstGeom prst="rect">
            <a:avLst/>
          </a:prstGeom>
          <a:solidFill>
            <a:schemeClr val="accent4">
              <a:lumMod val="75000"/>
              <a:alpha val="50000"/>
            </a:schemeClr>
          </a:solidFill>
          <a:ln>
            <a:solidFill>
              <a:schemeClr val="accent4">
                <a:lumMod val="50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Grade 6</a:t>
            </a:r>
            <a:endParaRPr lang="en-US" dirty="0"/>
          </a:p>
        </p:txBody>
      </p:sp>
      <p:sp>
        <p:nvSpPr>
          <p:cNvPr id="11" name="Up Arrow Callout 10"/>
          <p:cNvSpPr/>
          <p:nvPr/>
        </p:nvSpPr>
        <p:spPr>
          <a:xfrm>
            <a:off x="1004048" y="2564856"/>
            <a:ext cx="838200" cy="5334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Nov</a:t>
            </a:r>
            <a:endParaRPr lang="en-US" dirty="0"/>
          </a:p>
        </p:txBody>
      </p:sp>
      <p:sp>
        <p:nvSpPr>
          <p:cNvPr id="12" name="Up Arrow Callout 11"/>
          <p:cNvSpPr/>
          <p:nvPr/>
        </p:nvSpPr>
        <p:spPr>
          <a:xfrm>
            <a:off x="3061448" y="2564856"/>
            <a:ext cx="838200" cy="533400"/>
          </a:xfrm>
          <a:prstGeom prst="upArrowCallou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Nov</a:t>
            </a:r>
            <a:endParaRPr lang="en-US" dirty="0"/>
          </a:p>
        </p:txBody>
      </p:sp>
      <p:sp>
        <p:nvSpPr>
          <p:cNvPr id="13" name="Up Arrow Callout 12"/>
          <p:cNvSpPr/>
          <p:nvPr/>
        </p:nvSpPr>
        <p:spPr>
          <a:xfrm>
            <a:off x="5118848" y="2564856"/>
            <a:ext cx="838200" cy="533400"/>
          </a:xfrm>
          <a:prstGeom prst="upArrowCallou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Nov</a:t>
            </a:r>
            <a:endParaRPr lang="en-US" dirty="0"/>
          </a:p>
        </p:txBody>
      </p:sp>
      <p:sp>
        <p:nvSpPr>
          <p:cNvPr id="14" name="Up Arrow Callout 13"/>
          <p:cNvSpPr/>
          <p:nvPr/>
        </p:nvSpPr>
        <p:spPr>
          <a:xfrm>
            <a:off x="7176248" y="2564856"/>
            <a:ext cx="838200" cy="533400"/>
          </a:xfrm>
          <a:prstGeom prst="upArrowCallout">
            <a:avLst/>
          </a:prstGeom>
          <a:solidFill>
            <a:schemeClr val="accent4">
              <a:lumMod val="75000"/>
              <a:alpha val="50000"/>
            </a:schemeClr>
          </a:solidFill>
          <a:ln>
            <a:solidFill>
              <a:schemeClr val="accent4">
                <a:lumMod val="50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Nov</a:t>
            </a:r>
            <a:endParaRPr lang="en-US" dirty="0"/>
          </a:p>
        </p:txBody>
      </p:sp>
      <p:sp>
        <p:nvSpPr>
          <p:cNvPr id="16" name="Right Brace 15"/>
          <p:cNvSpPr/>
          <p:nvPr/>
        </p:nvSpPr>
        <p:spPr>
          <a:xfrm rot="5400000">
            <a:off x="2337548" y="2298156"/>
            <a:ext cx="304800" cy="2057400"/>
          </a:xfrm>
          <a:prstGeom prst="rightBrace">
            <a:avLst>
              <a:gd name="adj1" fmla="val 23889"/>
              <a:gd name="adj2" fmla="val 4952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p:cNvSpPr/>
          <p:nvPr/>
        </p:nvSpPr>
        <p:spPr>
          <a:xfrm rot="5400000">
            <a:off x="4394948" y="2298156"/>
            <a:ext cx="304800" cy="2057400"/>
          </a:xfrm>
          <a:prstGeom prst="rightBrace">
            <a:avLst>
              <a:gd name="adj1" fmla="val 23889"/>
              <a:gd name="adj2" fmla="val 49524"/>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ight Brace 17"/>
          <p:cNvSpPr/>
          <p:nvPr/>
        </p:nvSpPr>
        <p:spPr>
          <a:xfrm rot="5400000">
            <a:off x="6452348" y="2298156"/>
            <a:ext cx="304800" cy="2057400"/>
          </a:xfrm>
          <a:prstGeom prst="rightBrace">
            <a:avLst>
              <a:gd name="adj1" fmla="val 23889"/>
              <a:gd name="adj2" fmla="val 49524"/>
            </a:avLst>
          </a:prstGeom>
          <a:noFill/>
          <a:ln w="285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rapezoid 18"/>
          <p:cNvSpPr/>
          <p:nvPr/>
        </p:nvSpPr>
        <p:spPr>
          <a:xfrm>
            <a:off x="1689848" y="3555456"/>
            <a:ext cx="1600200" cy="6096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3</a:t>
            </a:r>
            <a:r>
              <a:rPr lang="en-US" sz="1600" baseline="30000" dirty="0" smtClean="0"/>
              <a:t>rd</a:t>
            </a:r>
            <a:r>
              <a:rPr lang="en-US" sz="1600" dirty="0" smtClean="0"/>
              <a:t> Grade</a:t>
            </a:r>
          </a:p>
          <a:p>
            <a:pPr algn="ctr"/>
            <a:r>
              <a:rPr lang="en-US" sz="1600" dirty="0" smtClean="0"/>
              <a:t>Value-Added</a:t>
            </a:r>
            <a:endParaRPr lang="en-US" sz="1600" dirty="0"/>
          </a:p>
        </p:txBody>
      </p:sp>
      <p:sp>
        <p:nvSpPr>
          <p:cNvPr id="20" name="Trapezoid 19"/>
          <p:cNvSpPr/>
          <p:nvPr/>
        </p:nvSpPr>
        <p:spPr>
          <a:xfrm>
            <a:off x="3747248" y="3555456"/>
            <a:ext cx="1600200" cy="609600"/>
          </a:xfrm>
          <a:prstGeom prst="trapezoid">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t>4</a:t>
            </a:r>
            <a:r>
              <a:rPr lang="en-US" sz="1600" baseline="30000" dirty="0" smtClean="0"/>
              <a:t>th</a:t>
            </a:r>
            <a:r>
              <a:rPr lang="en-US" sz="1600" dirty="0" smtClean="0"/>
              <a:t> Grade</a:t>
            </a:r>
          </a:p>
          <a:p>
            <a:pPr algn="ctr"/>
            <a:r>
              <a:rPr lang="en-US" sz="1600" dirty="0" smtClean="0"/>
              <a:t>Value-Added</a:t>
            </a:r>
            <a:endParaRPr lang="en-US" sz="1600" dirty="0"/>
          </a:p>
        </p:txBody>
      </p:sp>
      <p:sp>
        <p:nvSpPr>
          <p:cNvPr id="21" name="Trapezoid 20"/>
          <p:cNvSpPr/>
          <p:nvPr/>
        </p:nvSpPr>
        <p:spPr>
          <a:xfrm>
            <a:off x="5804648" y="3555456"/>
            <a:ext cx="1600200" cy="609600"/>
          </a:xfrm>
          <a:prstGeom prst="trapezoid">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t>5</a:t>
            </a:r>
            <a:r>
              <a:rPr lang="en-US" sz="1600" baseline="30000" dirty="0" smtClean="0"/>
              <a:t>th</a:t>
            </a:r>
            <a:r>
              <a:rPr lang="en-US" sz="1600" dirty="0" smtClean="0"/>
              <a:t> Grade</a:t>
            </a:r>
          </a:p>
          <a:p>
            <a:pPr algn="ctr"/>
            <a:r>
              <a:rPr lang="en-US" sz="1600" dirty="0" smtClean="0"/>
              <a:t>Value-Added</a:t>
            </a:r>
            <a:endParaRPr lang="en-US" sz="1600" dirty="0"/>
          </a:p>
        </p:txBody>
      </p:sp>
      <p:sp>
        <p:nvSpPr>
          <p:cNvPr id="23" name="Content Placeholder 2"/>
          <p:cNvSpPr>
            <a:spLocks noGrp="1"/>
          </p:cNvSpPr>
          <p:nvPr>
            <p:ph sz="quarter" idx="1"/>
          </p:nvPr>
        </p:nvSpPr>
        <p:spPr>
          <a:xfrm>
            <a:off x="612648" y="4305789"/>
            <a:ext cx="8153400" cy="2089223"/>
          </a:xfrm>
        </p:spPr>
        <p:txBody>
          <a:bodyPr>
            <a:noAutofit/>
          </a:bodyPr>
          <a:lstStyle/>
          <a:p>
            <a:r>
              <a:rPr lang="en-US" sz="2400" dirty="0" smtClean="0"/>
              <a:t>4</a:t>
            </a:r>
            <a:r>
              <a:rPr lang="en-US" sz="2400" baseline="30000" dirty="0" smtClean="0"/>
              <a:t>th</a:t>
            </a:r>
            <a:r>
              <a:rPr lang="en-US" sz="2400" dirty="0" smtClean="0"/>
              <a:t> grade example: </a:t>
            </a:r>
          </a:p>
          <a:p>
            <a:pPr lvl="1"/>
            <a:r>
              <a:rPr lang="en-US" sz="2000" dirty="0" smtClean="0"/>
              <a:t>“Starting knowledge” is the November 2011 4</a:t>
            </a:r>
            <a:r>
              <a:rPr lang="en-US" sz="2000" baseline="30000" dirty="0" smtClean="0"/>
              <a:t>th</a:t>
            </a:r>
            <a:r>
              <a:rPr lang="en-US" sz="2000" dirty="0" smtClean="0"/>
              <a:t> grade test.</a:t>
            </a:r>
          </a:p>
          <a:p>
            <a:pPr lvl="1"/>
            <a:r>
              <a:rPr lang="en-US" sz="2000" dirty="0" smtClean="0"/>
              <a:t>“Ending knowledge” is the November 2012 5</a:t>
            </a:r>
            <a:r>
              <a:rPr lang="en-US" sz="2000" baseline="30000" dirty="0" smtClean="0"/>
              <a:t>th</a:t>
            </a:r>
            <a:r>
              <a:rPr lang="en-US" sz="2000" dirty="0" smtClean="0"/>
              <a:t> grade test.</a:t>
            </a:r>
          </a:p>
          <a:p>
            <a:pPr lvl="1"/>
            <a:r>
              <a:rPr lang="en-US" sz="2000" dirty="0" smtClean="0"/>
              <a:t>This aligns to growth in the 2011-2012 4</a:t>
            </a:r>
            <a:r>
              <a:rPr lang="en-US" sz="2000" baseline="30000" dirty="0" smtClean="0"/>
              <a:t>th</a:t>
            </a:r>
            <a:r>
              <a:rPr lang="en-US" sz="2000" dirty="0" smtClean="0"/>
              <a:t> grade school year.</a:t>
            </a:r>
          </a:p>
          <a:p>
            <a:r>
              <a:rPr lang="en-US" sz="2400" dirty="0" smtClean="0"/>
              <a:t>Why don’t we have 8</a:t>
            </a:r>
            <a:r>
              <a:rPr lang="en-US" sz="2400" baseline="30000" dirty="0" smtClean="0"/>
              <a:t>th</a:t>
            </a:r>
            <a:r>
              <a:rPr lang="en-US" sz="2400" dirty="0" smtClean="0"/>
              <a:t> grade Value-Added in Wisconsin?</a:t>
            </a:r>
          </a:p>
        </p:txBody>
      </p:sp>
    </p:spTree>
    <p:extLst>
      <p:ext uri="{BB962C8B-B14F-4D97-AF65-F5344CB8AC3E}">
        <p14:creationId xmlns:p14="http://schemas.microsoft.com/office/powerpoint/2010/main" val="390217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P spid="17" grpId="0" animBg="1"/>
      <p:bldP spid="18" grpId="0" animBg="1"/>
      <p:bldP spid="19" grpId="0" animBg="1"/>
      <p:bldP spid="20" grpId="0" animBg="1"/>
      <p:bldP spid="2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2 Bottom</a:t>
            </a:r>
            <a:br>
              <a:rPr lang="en-US" dirty="0" smtClean="0"/>
            </a:br>
            <a:r>
              <a:rPr lang="en-US" dirty="0" smtClean="0"/>
              <a:t>Grade-Level Value-Added</a:t>
            </a:r>
            <a:endParaRPr lang="en-US" dirty="0"/>
          </a:p>
        </p:txBody>
      </p:sp>
      <p:sp>
        <p:nvSpPr>
          <p:cNvPr id="4" name="Rectangular Callout 3"/>
          <p:cNvSpPr/>
          <p:nvPr/>
        </p:nvSpPr>
        <p:spPr>
          <a:xfrm>
            <a:off x="4691742" y="185057"/>
            <a:ext cx="2852057" cy="957942"/>
          </a:xfrm>
          <a:prstGeom prst="wedgeRectCallout">
            <a:avLst>
              <a:gd name="adj1" fmla="val 23366"/>
              <a:gd name="adj2" fmla="val 9568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FAQ 2:</a:t>
            </a:r>
          </a:p>
          <a:p>
            <a:pPr algn="ctr"/>
            <a:r>
              <a:rPr lang="en-US" dirty="0" smtClean="0"/>
              <a:t>How do I interpret the </a:t>
            </a:r>
          </a:p>
          <a:p>
            <a:pPr algn="ctr"/>
            <a:r>
              <a:rPr lang="en-US" dirty="0" smtClean="0"/>
              <a:t>“Up-To-3-Year Average”?</a:t>
            </a:r>
            <a:endParaRPr lang="en-US" dirty="0"/>
          </a:p>
        </p:txBody>
      </p:sp>
      <p:grpSp>
        <p:nvGrpSpPr>
          <p:cNvPr id="216" name="Group 177"/>
          <p:cNvGrpSpPr/>
          <p:nvPr/>
        </p:nvGrpSpPr>
        <p:grpSpPr>
          <a:xfrm>
            <a:off x="0" y="1585913"/>
            <a:ext cx="9144000" cy="5272087"/>
            <a:chOff x="0" y="1585913"/>
            <a:chExt cx="9144000" cy="5272087"/>
          </a:xfrm>
        </p:grpSpPr>
        <p:sp>
          <p:nvSpPr>
            <p:cNvPr id="217" name="Rectangle 216"/>
            <p:cNvSpPr/>
            <p:nvPr/>
          </p:nvSpPr>
          <p:spPr>
            <a:xfrm>
              <a:off x="0" y="1585913"/>
              <a:ext cx="9144000" cy="527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114301" y="3971894"/>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119063" y="2981255"/>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Rectangle 219"/>
            <p:cNvSpPr/>
            <p:nvPr/>
          </p:nvSpPr>
          <p:spPr>
            <a:xfrm>
              <a:off x="126233" y="1947845"/>
              <a:ext cx="8879655"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extBox 220"/>
            <p:cNvSpPr txBox="1"/>
            <p:nvPr/>
          </p:nvSpPr>
          <p:spPr>
            <a:xfrm>
              <a:off x="1382441" y="1943078"/>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222" name="TextBox 221"/>
            <p:cNvSpPr txBox="1"/>
            <p:nvPr/>
          </p:nvSpPr>
          <p:spPr>
            <a:xfrm>
              <a:off x="5163866" y="1943075"/>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223" name="TextBox 222"/>
            <p:cNvSpPr txBox="1"/>
            <p:nvPr/>
          </p:nvSpPr>
          <p:spPr>
            <a:xfrm>
              <a:off x="2959306"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224" name="TextBox 223"/>
            <p:cNvSpPr txBox="1"/>
            <p:nvPr/>
          </p:nvSpPr>
          <p:spPr>
            <a:xfrm>
              <a:off x="6726445"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225" name="TextBox 224"/>
            <p:cNvSpPr txBox="1"/>
            <p:nvPr/>
          </p:nvSpPr>
          <p:spPr>
            <a:xfrm>
              <a:off x="1423986" y="1623997"/>
              <a:ext cx="3795714"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Past Academic Year 2011-2012</a:t>
              </a:r>
              <a:endParaRPr lang="en-US" sz="1200" b="1" dirty="0">
                <a:solidFill>
                  <a:schemeClr val="tx1">
                    <a:lumMod val="65000"/>
                    <a:lumOff val="35000"/>
                  </a:schemeClr>
                </a:solidFill>
              </a:endParaRPr>
            </a:p>
          </p:txBody>
        </p:sp>
        <p:sp>
          <p:nvSpPr>
            <p:cNvPr id="226" name="TextBox 225"/>
            <p:cNvSpPr txBox="1"/>
            <p:nvPr/>
          </p:nvSpPr>
          <p:spPr>
            <a:xfrm>
              <a:off x="5214934" y="1623998"/>
              <a:ext cx="3781429"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Up-To-3-Year Average</a:t>
              </a:r>
              <a:endParaRPr lang="en-US" sz="1200" b="1" dirty="0">
                <a:solidFill>
                  <a:schemeClr val="tx1">
                    <a:lumMod val="65000"/>
                    <a:lumOff val="35000"/>
                  </a:schemeClr>
                </a:solidFill>
              </a:endParaRPr>
            </a:p>
          </p:txBody>
        </p:sp>
        <p:sp>
          <p:nvSpPr>
            <p:cNvPr id="227" name="TextBox 226"/>
            <p:cNvSpPr txBox="1"/>
            <p:nvPr/>
          </p:nvSpPr>
          <p:spPr>
            <a:xfrm>
              <a:off x="2090677" y="2135959"/>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228" name="TextBox 227"/>
            <p:cNvSpPr txBox="1"/>
            <p:nvPr/>
          </p:nvSpPr>
          <p:spPr>
            <a:xfrm>
              <a:off x="2836008" y="2135959"/>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229" name="TextBox 228"/>
            <p:cNvSpPr txBox="1"/>
            <p:nvPr/>
          </p:nvSpPr>
          <p:spPr>
            <a:xfrm>
              <a:off x="3555142" y="2145484"/>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230" name="TextBox 229"/>
            <p:cNvSpPr txBox="1"/>
            <p:nvPr/>
          </p:nvSpPr>
          <p:spPr>
            <a:xfrm>
              <a:off x="4283804" y="2133578"/>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231" name="TextBox 230"/>
            <p:cNvSpPr txBox="1"/>
            <p:nvPr/>
          </p:nvSpPr>
          <p:spPr>
            <a:xfrm>
              <a:off x="4993416" y="2131196"/>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232" name="TextBox 231"/>
            <p:cNvSpPr txBox="1"/>
            <p:nvPr/>
          </p:nvSpPr>
          <p:spPr>
            <a:xfrm>
              <a:off x="5869719" y="2135957"/>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233" name="TextBox 232"/>
            <p:cNvSpPr txBox="1"/>
            <p:nvPr/>
          </p:nvSpPr>
          <p:spPr>
            <a:xfrm>
              <a:off x="6615050" y="2135957"/>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234" name="TextBox 233"/>
            <p:cNvSpPr txBox="1"/>
            <p:nvPr/>
          </p:nvSpPr>
          <p:spPr>
            <a:xfrm>
              <a:off x="7334184" y="2145482"/>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235" name="TextBox 234"/>
            <p:cNvSpPr txBox="1"/>
            <p:nvPr/>
          </p:nvSpPr>
          <p:spPr>
            <a:xfrm>
              <a:off x="8062846" y="2133576"/>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236" name="TextBox 235"/>
            <p:cNvSpPr txBox="1"/>
            <p:nvPr/>
          </p:nvSpPr>
          <p:spPr>
            <a:xfrm>
              <a:off x="8772458" y="2131194"/>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237" name="TextBox 236"/>
            <p:cNvSpPr txBox="1"/>
            <p:nvPr/>
          </p:nvSpPr>
          <p:spPr>
            <a:xfrm>
              <a:off x="126997" y="2518233"/>
              <a:ext cx="1128835" cy="338554"/>
            </a:xfrm>
            <a:prstGeom prst="rect">
              <a:avLst/>
            </a:prstGeom>
            <a:solidFill>
              <a:srgbClr val="2C5A8C"/>
            </a:solidFill>
          </p:spPr>
          <p:txBody>
            <a:bodyPr wrap="none" rtlCol="0">
              <a:spAutoFit/>
            </a:bodyPr>
            <a:lstStyle/>
            <a:p>
              <a:r>
                <a:rPr lang="en-US" sz="1600" b="1" dirty="0" smtClean="0">
                  <a:solidFill>
                    <a:schemeClr val="bg1"/>
                  </a:solidFill>
                  <a:latin typeface="Arial" pitchFamily="34" charset="0"/>
                  <a:cs typeface="Arial" pitchFamily="34" charset="0"/>
                </a:rPr>
                <a:t>READING</a:t>
              </a:r>
              <a:endParaRPr lang="en-US" sz="1600" b="1" dirty="0">
                <a:solidFill>
                  <a:schemeClr val="bg1"/>
                </a:solidFill>
                <a:latin typeface="Arial" pitchFamily="34" charset="0"/>
                <a:cs typeface="Arial" pitchFamily="34" charset="0"/>
              </a:endParaRPr>
            </a:p>
          </p:txBody>
        </p:sp>
        <p:sp>
          <p:nvSpPr>
            <p:cNvPr id="238" name="TextBox 237"/>
            <p:cNvSpPr txBox="1"/>
            <p:nvPr/>
          </p:nvSpPr>
          <p:spPr>
            <a:xfrm>
              <a:off x="126992" y="4761556"/>
              <a:ext cx="763595" cy="338554"/>
            </a:xfrm>
            <a:prstGeom prst="rect">
              <a:avLst/>
            </a:prstGeom>
            <a:solidFill>
              <a:srgbClr val="BD723B"/>
            </a:solidFill>
          </p:spPr>
          <p:txBody>
            <a:bodyPr wrap="square" rtlCol="0">
              <a:spAutoFit/>
            </a:bodyPr>
            <a:lstStyle/>
            <a:p>
              <a:pPr algn="ctr"/>
              <a:r>
                <a:rPr lang="en-US" sz="1600" b="1" dirty="0" smtClean="0">
                  <a:solidFill>
                    <a:schemeClr val="bg1"/>
                  </a:solidFill>
                  <a:latin typeface="Arial" pitchFamily="34" charset="0"/>
                  <a:cs typeface="Arial" pitchFamily="34" charset="0"/>
                </a:rPr>
                <a:t>MATH</a:t>
              </a:r>
              <a:endParaRPr lang="en-US" sz="1600" b="1" dirty="0">
                <a:solidFill>
                  <a:schemeClr val="bg1"/>
                </a:solidFill>
                <a:latin typeface="Arial" pitchFamily="34" charset="0"/>
                <a:cs typeface="Arial" pitchFamily="34" charset="0"/>
              </a:endParaRPr>
            </a:p>
          </p:txBody>
        </p:sp>
        <p:sp>
          <p:nvSpPr>
            <p:cNvPr id="239" name="TextBox 238"/>
            <p:cNvSpPr txBox="1"/>
            <p:nvPr/>
          </p:nvSpPr>
          <p:spPr>
            <a:xfrm>
              <a:off x="1295522" y="2519347"/>
              <a:ext cx="2596352" cy="338554"/>
            </a:xfrm>
            <a:prstGeom prst="rect">
              <a:avLst/>
            </a:prstGeom>
            <a:noFill/>
          </p:spPr>
          <p:txBody>
            <a:bodyPr wrap="none" rtlCol="0">
              <a:spAutoFit/>
            </a:bodyPr>
            <a:lstStyle/>
            <a:p>
              <a:r>
                <a:rPr lang="en-US" sz="1600" b="1" dirty="0" smtClean="0"/>
                <a:t>Grade-Level</a:t>
              </a:r>
              <a:r>
                <a:rPr lang="en-US" sz="1600" dirty="0" smtClean="0"/>
                <a:t> Value-Added</a:t>
              </a:r>
              <a:endParaRPr lang="en-US" sz="1600" dirty="0"/>
            </a:p>
          </p:txBody>
        </p:sp>
        <p:sp>
          <p:nvSpPr>
            <p:cNvPr id="240" name="Rectangle 239"/>
            <p:cNvSpPr/>
            <p:nvPr/>
          </p:nvSpPr>
          <p:spPr>
            <a:xfrm>
              <a:off x="222234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a:off x="294922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p:cNvSpPr/>
            <p:nvPr/>
          </p:nvSpPr>
          <p:spPr>
            <a:xfrm>
              <a:off x="367609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a:off x="4402973"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a:off x="5129850"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p:nvPr/>
          </p:nvSpPr>
          <p:spPr>
            <a:xfrm>
              <a:off x="6001389"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672826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p:nvPr/>
          </p:nvSpPr>
          <p:spPr>
            <a:xfrm>
              <a:off x="745514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818201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8908894"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p:cNvSpPr/>
            <p:nvPr/>
          </p:nvSpPr>
          <p:spPr>
            <a:xfrm>
              <a:off x="222473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p:cNvSpPr/>
            <p:nvPr/>
          </p:nvSpPr>
          <p:spPr>
            <a:xfrm>
              <a:off x="295160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a:off x="367848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p:cNvSpPr/>
            <p:nvPr/>
          </p:nvSpPr>
          <p:spPr>
            <a:xfrm>
              <a:off x="4405359"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p:cNvSpPr/>
            <p:nvPr/>
          </p:nvSpPr>
          <p:spPr>
            <a:xfrm>
              <a:off x="5132236"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p:cNvSpPr/>
            <p:nvPr/>
          </p:nvSpPr>
          <p:spPr>
            <a:xfrm>
              <a:off x="6003775"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p:cNvSpPr/>
            <p:nvPr/>
          </p:nvSpPr>
          <p:spPr>
            <a:xfrm>
              <a:off x="673065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745752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818440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8911280"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222235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294922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367610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4402978"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5129855"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001394"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p:cNvSpPr/>
            <p:nvPr/>
          </p:nvSpPr>
          <p:spPr>
            <a:xfrm>
              <a:off x="672827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745514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818202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8908899"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5210175" y="2416950"/>
              <a:ext cx="47625" cy="21169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1" name="Straight Connector 270"/>
            <p:cNvCxnSpPr/>
            <p:nvPr/>
          </p:nvCxnSpPr>
          <p:spPr>
            <a:xfrm>
              <a:off x="1428750" y="2987657"/>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2120900" y="2987657"/>
              <a:ext cx="0" cy="146367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5886450" y="2987657"/>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4" name="TextBox 273"/>
            <p:cNvSpPr txBox="1"/>
            <p:nvPr/>
          </p:nvSpPr>
          <p:spPr>
            <a:xfrm>
              <a:off x="1514480" y="3038457"/>
              <a:ext cx="532518" cy="307777"/>
            </a:xfrm>
            <a:prstGeom prst="rect">
              <a:avLst/>
            </a:prstGeom>
            <a:noFill/>
          </p:spPr>
          <p:txBody>
            <a:bodyPr wrap="none" rtlCol="0">
              <a:spAutoFit/>
            </a:bodyPr>
            <a:lstStyle/>
            <a:p>
              <a:pPr algn="ctr"/>
              <a:r>
                <a:rPr lang="en-US" sz="1400" dirty="0" smtClean="0"/>
                <a:t>58.7</a:t>
              </a:r>
              <a:endParaRPr lang="en-US" sz="1400" dirty="0"/>
            </a:p>
          </p:txBody>
        </p:sp>
        <p:sp>
          <p:nvSpPr>
            <p:cNvPr id="275" name="TextBox 274"/>
            <p:cNvSpPr txBox="1"/>
            <p:nvPr/>
          </p:nvSpPr>
          <p:spPr>
            <a:xfrm>
              <a:off x="1517655" y="3527407"/>
              <a:ext cx="532518" cy="307777"/>
            </a:xfrm>
            <a:prstGeom prst="rect">
              <a:avLst/>
            </a:prstGeom>
            <a:noFill/>
          </p:spPr>
          <p:txBody>
            <a:bodyPr wrap="none" rtlCol="0">
              <a:spAutoFit/>
            </a:bodyPr>
            <a:lstStyle/>
            <a:p>
              <a:pPr algn="ctr"/>
              <a:r>
                <a:rPr lang="en-US" sz="1400" dirty="0" smtClean="0"/>
                <a:t>68.3</a:t>
              </a:r>
              <a:endParaRPr lang="en-US" sz="1400" dirty="0"/>
            </a:p>
          </p:txBody>
        </p:sp>
        <p:sp>
          <p:nvSpPr>
            <p:cNvPr id="276" name="TextBox 275"/>
            <p:cNvSpPr txBox="1"/>
            <p:nvPr/>
          </p:nvSpPr>
          <p:spPr>
            <a:xfrm>
              <a:off x="5260975" y="3038457"/>
              <a:ext cx="631904" cy="307777"/>
            </a:xfrm>
            <a:prstGeom prst="rect">
              <a:avLst/>
            </a:prstGeom>
            <a:noFill/>
          </p:spPr>
          <p:txBody>
            <a:bodyPr wrap="none" rtlCol="0">
              <a:spAutoFit/>
            </a:bodyPr>
            <a:lstStyle/>
            <a:p>
              <a:r>
                <a:rPr lang="en-US" sz="1400" dirty="0" smtClean="0"/>
                <a:t>171.9</a:t>
              </a:r>
              <a:endParaRPr lang="en-US" sz="1400" dirty="0"/>
            </a:p>
          </p:txBody>
        </p:sp>
        <p:sp>
          <p:nvSpPr>
            <p:cNvPr id="277" name="TextBox 276"/>
            <p:cNvSpPr txBox="1"/>
            <p:nvPr/>
          </p:nvSpPr>
          <p:spPr>
            <a:xfrm>
              <a:off x="5260975" y="3527407"/>
              <a:ext cx="631904" cy="307777"/>
            </a:xfrm>
            <a:prstGeom prst="rect">
              <a:avLst/>
            </a:prstGeom>
            <a:noFill/>
          </p:spPr>
          <p:txBody>
            <a:bodyPr wrap="none" rtlCol="0">
              <a:spAutoFit/>
            </a:bodyPr>
            <a:lstStyle/>
            <a:p>
              <a:r>
                <a:rPr lang="en-US" sz="1400" dirty="0" smtClean="0"/>
                <a:t>187.5</a:t>
              </a:r>
              <a:endParaRPr lang="en-US" sz="1400" dirty="0"/>
            </a:p>
          </p:txBody>
        </p:sp>
        <p:sp>
          <p:nvSpPr>
            <p:cNvPr id="278" name="Rectangle 277"/>
            <p:cNvSpPr/>
            <p:nvPr/>
          </p:nvSpPr>
          <p:spPr>
            <a:xfrm>
              <a:off x="2219969"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2946845"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3673721"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4400597"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5127474"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5999013"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6725889"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7452765"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p:cNvSpPr/>
            <p:nvPr/>
          </p:nvSpPr>
          <p:spPr>
            <a:xfrm>
              <a:off x="8179641"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8906518"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p:cNvSpPr txBox="1"/>
            <p:nvPr/>
          </p:nvSpPr>
          <p:spPr>
            <a:xfrm>
              <a:off x="1509718" y="4029096"/>
              <a:ext cx="532518" cy="307777"/>
            </a:xfrm>
            <a:prstGeom prst="rect">
              <a:avLst/>
            </a:prstGeom>
            <a:noFill/>
          </p:spPr>
          <p:txBody>
            <a:bodyPr wrap="none" rtlCol="0">
              <a:spAutoFit/>
            </a:bodyPr>
            <a:lstStyle/>
            <a:p>
              <a:pPr algn="ctr"/>
              <a:r>
                <a:rPr lang="en-US" sz="1400" dirty="0" smtClean="0"/>
                <a:t>55.9</a:t>
              </a:r>
              <a:endParaRPr lang="en-US" sz="1400" dirty="0"/>
            </a:p>
          </p:txBody>
        </p:sp>
        <p:sp>
          <p:nvSpPr>
            <p:cNvPr id="289" name="TextBox 288"/>
            <p:cNvSpPr txBox="1"/>
            <p:nvPr/>
          </p:nvSpPr>
          <p:spPr>
            <a:xfrm>
              <a:off x="5256213" y="4029096"/>
              <a:ext cx="631904" cy="307777"/>
            </a:xfrm>
            <a:prstGeom prst="rect">
              <a:avLst/>
            </a:prstGeom>
            <a:noFill/>
          </p:spPr>
          <p:txBody>
            <a:bodyPr wrap="none" rtlCol="0">
              <a:spAutoFit/>
            </a:bodyPr>
            <a:lstStyle/>
            <a:p>
              <a:r>
                <a:rPr lang="en-US" sz="1400" dirty="0" smtClean="0"/>
                <a:t>200.1</a:t>
              </a:r>
              <a:endParaRPr lang="en-US" sz="1400" dirty="0"/>
            </a:p>
          </p:txBody>
        </p:sp>
        <p:sp>
          <p:nvSpPr>
            <p:cNvPr id="290" name="Rectangle 289"/>
            <p:cNvSpPr/>
            <p:nvPr/>
          </p:nvSpPr>
          <p:spPr>
            <a:xfrm>
              <a:off x="109539" y="6215049"/>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p:cNvSpPr/>
            <p:nvPr/>
          </p:nvSpPr>
          <p:spPr>
            <a:xfrm>
              <a:off x="114301" y="5224410"/>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TextBox 291"/>
            <p:cNvSpPr txBox="1"/>
            <p:nvPr/>
          </p:nvSpPr>
          <p:spPr>
            <a:xfrm>
              <a:off x="938298" y="4762502"/>
              <a:ext cx="2596352" cy="338554"/>
            </a:xfrm>
            <a:prstGeom prst="rect">
              <a:avLst/>
            </a:prstGeom>
            <a:noFill/>
          </p:spPr>
          <p:txBody>
            <a:bodyPr wrap="none" rtlCol="0">
              <a:spAutoFit/>
            </a:bodyPr>
            <a:lstStyle/>
            <a:p>
              <a:r>
                <a:rPr lang="en-US" sz="1600" b="1" dirty="0" smtClean="0"/>
                <a:t>Grade-Level</a:t>
              </a:r>
              <a:r>
                <a:rPr lang="en-US" sz="1600" dirty="0" smtClean="0"/>
                <a:t> Value-Added</a:t>
              </a:r>
              <a:endParaRPr lang="en-US" sz="1600" dirty="0"/>
            </a:p>
          </p:txBody>
        </p:sp>
        <p:sp>
          <p:nvSpPr>
            <p:cNvPr id="293" name="Rectangle 292"/>
            <p:cNvSpPr/>
            <p:nvPr/>
          </p:nvSpPr>
          <p:spPr>
            <a:xfrm>
              <a:off x="2219969"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p:cNvSpPr/>
            <p:nvPr/>
          </p:nvSpPr>
          <p:spPr>
            <a:xfrm>
              <a:off x="2946845"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p:cNvSpPr/>
            <p:nvPr/>
          </p:nvSpPr>
          <p:spPr>
            <a:xfrm>
              <a:off x="3673721"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p:cNvSpPr/>
            <p:nvPr/>
          </p:nvSpPr>
          <p:spPr>
            <a:xfrm>
              <a:off x="4400597"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5127474"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5999013"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6725889"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452765"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8179641"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8906518"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2217588"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2944464"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p:cNvSpPr/>
            <p:nvPr/>
          </p:nvSpPr>
          <p:spPr>
            <a:xfrm>
              <a:off x="3671340"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4398216"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306"/>
            <p:cNvSpPr/>
            <p:nvPr/>
          </p:nvSpPr>
          <p:spPr>
            <a:xfrm>
              <a:off x="5125093"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5996632"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6723508"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7450384"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177260"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904137"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3" name="Straight Connector 312"/>
            <p:cNvCxnSpPr/>
            <p:nvPr/>
          </p:nvCxnSpPr>
          <p:spPr>
            <a:xfrm>
              <a:off x="1423988" y="5230812"/>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2116138" y="5230812"/>
              <a:ext cx="0" cy="146367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5881688" y="5230812"/>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16" name="TextBox 315"/>
            <p:cNvSpPr txBox="1"/>
            <p:nvPr/>
          </p:nvSpPr>
          <p:spPr>
            <a:xfrm>
              <a:off x="1509718" y="5281612"/>
              <a:ext cx="532518" cy="307777"/>
            </a:xfrm>
            <a:prstGeom prst="rect">
              <a:avLst/>
            </a:prstGeom>
            <a:noFill/>
          </p:spPr>
          <p:txBody>
            <a:bodyPr wrap="none" rtlCol="0">
              <a:spAutoFit/>
            </a:bodyPr>
            <a:lstStyle/>
            <a:p>
              <a:pPr algn="ctr"/>
              <a:r>
                <a:rPr lang="en-US" sz="1400" dirty="0" smtClean="0"/>
                <a:t>58.7</a:t>
              </a:r>
              <a:endParaRPr lang="en-US" sz="1400" dirty="0"/>
            </a:p>
          </p:txBody>
        </p:sp>
        <p:sp>
          <p:nvSpPr>
            <p:cNvPr id="317" name="TextBox 316"/>
            <p:cNvSpPr txBox="1"/>
            <p:nvPr/>
          </p:nvSpPr>
          <p:spPr>
            <a:xfrm>
              <a:off x="1512893" y="5770562"/>
              <a:ext cx="532518" cy="307777"/>
            </a:xfrm>
            <a:prstGeom prst="rect">
              <a:avLst/>
            </a:prstGeom>
            <a:noFill/>
          </p:spPr>
          <p:txBody>
            <a:bodyPr wrap="none" rtlCol="0">
              <a:spAutoFit/>
            </a:bodyPr>
            <a:lstStyle/>
            <a:p>
              <a:pPr algn="ctr"/>
              <a:r>
                <a:rPr lang="en-US" sz="1400" dirty="0" smtClean="0"/>
                <a:t>68.3</a:t>
              </a:r>
              <a:endParaRPr lang="en-US" sz="1400" dirty="0"/>
            </a:p>
          </p:txBody>
        </p:sp>
        <p:sp>
          <p:nvSpPr>
            <p:cNvPr id="318" name="TextBox 317"/>
            <p:cNvSpPr txBox="1"/>
            <p:nvPr/>
          </p:nvSpPr>
          <p:spPr>
            <a:xfrm>
              <a:off x="5256213" y="5281612"/>
              <a:ext cx="631904" cy="307777"/>
            </a:xfrm>
            <a:prstGeom prst="rect">
              <a:avLst/>
            </a:prstGeom>
            <a:noFill/>
          </p:spPr>
          <p:txBody>
            <a:bodyPr wrap="none" rtlCol="0">
              <a:spAutoFit/>
            </a:bodyPr>
            <a:lstStyle/>
            <a:p>
              <a:r>
                <a:rPr lang="en-US" sz="1400" dirty="0" smtClean="0"/>
                <a:t>171.9</a:t>
              </a:r>
              <a:endParaRPr lang="en-US" sz="1400" dirty="0"/>
            </a:p>
          </p:txBody>
        </p:sp>
        <p:sp>
          <p:nvSpPr>
            <p:cNvPr id="319" name="TextBox 318"/>
            <p:cNvSpPr txBox="1"/>
            <p:nvPr/>
          </p:nvSpPr>
          <p:spPr>
            <a:xfrm>
              <a:off x="5256213" y="5770562"/>
              <a:ext cx="631904" cy="307777"/>
            </a:xfrm>
            <a:prstGeom prst="rect">
              <a:avLst/>
            </a:prstGeom>
            <a:noFill/>
          </p:spPr>
          <p:txBody>
            <a:bodyPr wrap="none" rtlCol="0">
              <a:spAutoFit/>
            </a:bodyPr>
            <a:lstStyle/>
            <a:p>
              <a:r>
                <a:rPr lang="en-US" sz="1400" dirty="0" smtClean="0"/>
                <a:t>187.5</a:t>
              </a:r>
              <a:endParaRPr lang="en-US" sz="1400" dirty="0"/>
            </a:p>
          </p:txBody>
        </p:sp>
        <p:sp>
          <p:nvSpPr>
            <p:cNvPr id="320" name="Rectangle 319"/>
            <p:cNvSpPr/>
            <p:nvPr/>
          </p:nvSpPr>
          <p:spPr>
            <a:xfrm>
              <a:off x="2215207"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2942083"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3668959"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4395835"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5122712"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5994251"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6721127"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p:cNvSpPr/>
            <p:nvPr/>
          </p:nvSpPr>
          <p:spPr>
            <a:xfrm>
              <a:off x="7448003"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p:cNvSpPr/>
            <p:nvPr/>
          </p:nvSpPr>
          <p:spPr>
            <a:xfrm>
              <a:off x="8174879"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p:cNvSpPr/>
            <p:nvPr/>
          </p:nvSpPr>
          <p:spPr>
            <a:xfrm>
              <a:off x="8901756"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extBox 329"/>
            <p:cNvSpPr txBox="1"/>
            <p:nvPr/>
          </p:nvSpPr>
          <p:spPr>
            <a:xfrm>
              <a:off x="1504956" y="6272251"/>
              <a:ext cx="532518" cy="307777"/>
            </a:xfrm>
            <a:prstGeom prst="rect">
              <a:avLst/>
            </a:prstGeom>
            <a:noFill/>
          </p:spPr>
          <p:txBody>
            <a:bodyPr wrap="none" rtlCol="0">
              <a:spAutoFit/>
            </a:bodyPr>
            <a:lstStyle/>
            <a:p>
              <a:pPr algn="ctr"/>
              <a:r>
                <a:rPr lang="en-US" sz="1400" dirty="0" smtClean="0"/>
                <a:t>55.9</a:t>
              </a:r>
              <a:endParaRPr lang="en-US" sz="1400" dirty="0"/>
            </a:p>
          </p:txBody>
        </p:sp>
        <p:sp>
          <p:nvSpPr>
            <p:cNvPr id="331" name="TextBox 330"/>
            <p:cNvSpPr txBox="1"/>
            <p:nvPr/>
          </p:nvSpPr>
          <p:spPr>
            <a:xfrm>
              <a:off x="5251451" y="6272251"/>
              <a:ext cx="631904" cy="307777"/>
            </a:xfrm>
            <a:prstGeom prst="rect">
              <a:avLst/>
            </a:prstGeom>
            <a:noFill/>
          </p:spPr>
          <p:txBody>
            <a:bodyPr wrap="none" rtlCol="0">
              <a:spAutoFit/>
            </a:bodyPr>
            <a:lstStyle/>
            <a:p>
              <a:r>
                <a:rPr lang="en-US" sz="1400" dirty="0" smtClean="0"/>
                <a:t>200.1</a:t>
              </a:r>
              <a:endParaRPr lang="en-US" sz="1400" dirty="0"/>
            </a:p>
          </p:txBody>
        </p:sp>
        <p:sp>
          <p:nvSpPr>
            <p:cNvPr id="332" name="Rectangle 331"/>
            <p:cNvSpPr/>
            <p:nvPr/>
          </p:nvSpPr>
          <p:spPr>
            <a:xfrm>
              <a:off x="5210175" y="4691064"/>
              <a:ext cx="50006" cy="20954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3" name="Straight Connector 332"/>
            <p:cNvCxnSpPr/>
            <p:nvPr/>
          </p:nvCxnSpPr>
          <p:spPr>
            <a:xfrm>
              <a:off x="114300" y="4600575"/>
              <a:ext cx="8882063"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34" name="TextBox 333"/>
          <p:cNvSpPr txBox="1"/>
          <p:nvPr/>
        </p:nvSpPr>
        <p:spPr>
          <a:xfrm>
            <a:off x="161924" y="3047984"/>
            <a:ext cx="926857" cy="338554"/>
          </a:xfrm>
          <a:prstGeom prst="rect">
            <a:avLst/>
          </a:prstGeom>
          <a:noFill/>
        </p:spPr>
        <p:txBody>
          <a:bodyPr wrap="none" rtlCol="0">
            <a:spAutoFit/>
          </a:bodyPr>
          <a:lstStyle/>
          <a:p>
            <a:r>
              <a:rPr lang="en-US" sz="1600" dirty="0" smtClean="0"/>
              <a:t>Grade 3</a:t>
            </a:r>
            <a:endParaRPr lang="en-US" sz="1600" dirty="0"/>
          </a:p>
        </p:txBody>
      </p:sp>
      <p:sp>
        <p:nvSpPr>
          <p:cNvPr id="335" name="TextBox 334"/>
          <p:cNvSpPr txBox="1"/>
          <p:nvPr/>
        </p:nvSpPr>
        <p:spPr>
          <a:xfrm>
            <a:off x="161924" y="3548047"/>
            <a:ext cx="926857" cy="338554"/>
          </a:xfrm>
          <a:prstGeom prst="rect">
            <a:avLst/>
          </a:prstGeom>
          <a:noFill/>
        </p:spPr>
        <p:txBody>
          <a:bodyPr wrap="none" rtlCol="0">
            <a:spAutoFit/>
          </a:bodyPr>
          <a:lstStyle/>
          <a:p>
            <a:r>
              <a:rPr lang="en-US" sz="1600" dirty="0" smtClean="0"/>
              <a:t>Grade 4</a:t>
            </a:r>
            <a:endParaRPr lang="en-US" sz="1600" dirty="0"/>
          </a:p>
        </p:txBody>
      </p:sp>
      <p:sp>
        <p:nvSpPr>
          <p:cNvPr id="336" name="TextBox 335"/>
          <p:cNvSpPr txBox="1"/>
          <p:nvPr/>
        </p:nvSpPr>
        <p:spPr>
          <a:xfrm>
            <a:off x="161924" y="4048109"/>
            <a:ext cx="926857" cy="338554"/>
          </a:xfrm>
          <a:prstGeom prst="rect">
            <a:avLst/>
          </a:prstGeom>
          <a:noFill/>
        </p:spPr>
        <p:txBody>
          <a:bodyPr wrap="none" rtlCol="0">
            <a:spAutoFit/>
          </a:bodyPr>
          <a:lstStyle/>
          <a:p>
            <a:r>
              <a:rPr lang="en-US" sz="1600" dirty="0" smtClean="0"/>
              <a:t>Grade 5</a:t>
            </a:r>
            <a:endParaRPr lang="en-US" sz="1600" dirty="0"/>
          </a:p>
        </p:txBody>
      </p:sp>
      <p:sp>
        <p:nvSpPr>
          <p:cNvPr id="337" name="TextBox 336"/>
          <p:cNvSpPr txBox="1"/>
          <p:nvPr/>
        </p:nvSpPr>
        <p:spPr>
          <a:xfrm>
            <a:off x="157162" y="5291139"/>
            <a:ext cx="926857" cy="338554"/>
          </a:xfrm>
          <a:prstGeom prst="rect">
            <a:avLst/>
          </a:prstGeom>
          <a:noFill/>
        </p:spPr>
        <p:txBody>
          <a:bodyPr wrap="none" rtlCol="0">
            <a:spAutoFit/>
          </a:bodyPr>
          <a:lstStyle/>
          <a:p>
            <a:r>
              <a:rPr lang="en-US" sz="1600" dirty="0" smtClean="0"/>
              <a:t>Grade 3</a:t>
            </a:r>
            <a:endParaRPr lang="en-US" sz="1600" dirty="0"/>
          </a:p>
        </p:txBody>
      </p:sp>
      <p:sp>
        <p:nvSpPr>
          <p:cNvPr id="338" name="TextBox 337"/>
          <p:cNvSpPr txBox="1"/>
          <p:nvPr/>
        </p:nvSpPr>
        <p:spPr>
          <a:xfrm>
            <a:off x="157162" y="5791202"/>
            <a:ext cx="926857" cy="338554"/>
          </a:xfrm>
          <a:prstGeom prst="rect">
            <a:avLst/>
          </a:prstGeom>
          <a:noFill/>
        </p:spPr>
        <p:txBody>
          <a:bodyPr wrap="none" rtlCol="0">
            <a:spAutoFit/>
          </a:bodyPr>
          <a:lstStyle/>
          <a:p>
            <a:r>
              <a:rPr lang="en-US" sz="1600" dirty="0" smtClean="0"/>
              <a:t>Grade 4</a:t>
            </a:r>
            <a:endParaRPr lang="en-US" sz="1600" dirty="0"/>
          </a:p>
        </p:txBody>
      </p:sp>
      <p:sp>
        <p:nvSpPr>
          <p:cNvPr id="339" name="TextBox 338"/>
          <p:cNvSpPr txBox="1"/>
          <p:nvPr/>
        </p:nvSpPr>
        <p:spPr>
          <a:xfrm>
            <a:off x="157162" y="6291264"/>
            <a:ext cx="926857" cy="338554"/>
          </a:xfrm>
          <a:prstGeom prst="rect">
            <a:avLst/>
          </a:prstGeom>
          <a:noFill/>
        </p:spPr>
        <p:txBody>
          <a:bodyPr wrap="none" rtlCol="0">
            <a:spAutoFit/>
          </a:bodyPr>
          <a:lstStyle/>
          <a:p>
            <a:r>
              <a:rPr lang="en-US" sz="1600" dirty="0" smtClean="0"/>
              <a:t>Grade 5</a:t>
            </a:r>
            <a:endParaRPr lang="en-US" sz="1600" dirty="0"/>
          </a:p>
        </p:txBody>
      </p:sp>
      <p:grpSp>
        <p:nvGrpSpPr>
          <p:cNvPr id="340" name="Group 339"/>
          <p:cNvGrpSpPr/>
          <p:nvPr/>
        </p:nvGrpSpPr>
        <p:grpSpPr>
          <a:xfrm>
            <a:off x="2312965" y="3038457"/>
            <a:ext cx="1465256" cy="426535"/>
            <a:chOff x="2312965" y="3038457"/>
            <a:chExt cx="1465256" cy="426535"/>
          </a:xfrm>
        </p:grpSpPr>
        <p:cxnSp>
          <p:nvCxnSpPr>
            <p:cNvPr id="341" name="Straight Connector 340"/>
            <p:cNvCxnSpPr/>
            <p:nvPr/>
          </p:nvCxnSpPr>
          <p:spPr>
            <a:xfrm>
              <a:off x="2312965" y="3464992"/>
              <a:ext cx="146525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2" name="Oval Callout 341"/>
            <p:cNvSpPr/>
            <p:nvPr/>
          </p:nvSpPr>
          <p:spPr>
            <a:xfrm>
              <a:off x="2887763" y="3038457"/>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2.1</a:t>
              </a:r>
              <a:endParaRPr lang="en-US" sz="1200" b="1" dirty="0">
                <a:solidFill>
                  <a:schemeClr val="tx1"/>
                </a:solidFill>
                <a:latin typeface="Arial" pitchFamily="34" charset="0"/>
                <a:cs typeface="Arial" pitchFamily="34" charset="0"/>
              </a:endParaRPr>
            </a:p>
          </p:txBody>
        </p:sp>
      </p:grpSp>
      <p:grpSp>
        <p:nvGrpSpPr>
          <p:cNvPr id="343" name="Group 342"/>
          <p:cNvGrpSpPr/>
          <p:nvPr/>
        </p:nvGrpSpPr>
        <p:grpSpPr>
          <a:xfrm>
            <a:off x="6057900" y="3048824"/>
            <a:ext cx="1166764" cy="419343"/>
            <a:chOff x="6057900" y="3048824"/>
            <a:chExt cx="1166764" cy="419343"/>
          </a:xfrm>
        </p:grpSpPr>
        <p:cxnSp>
          <p:nvCxnSpPr>
            <p:cNvPr id="344" name="Straight Connector 343"/>
            <p:cNvCxnSpPr/>
            <p:nvPr/>
          </p:nvCxnSpPr>
          <p:spPr>
            <a:xfrm>
              <a:off x="6057900" y="3468167"/>
              <a:ext cx="116676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5" name="Oval Callout 344"/>
            <p:cNvSpPr/>
            <p:nvPr/>
          </p:nvSpPr>
          <p:spPr>
            <a:xfrm>
              <a:off x="6451696" y="3048824"/>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1.9</a:t>
              </a:r>
              <a:endParaRPr lang="en-US" sz="1200" b="1" dirty="0">
                <a:solidFill>
                  <a:schemeClr val="tx1"/>
                </a:solidFill>
                <a:latin typeface="Arial" pitchFamily="34" charset="0"/>
                <a:cs typeface="Arial" pitchFamily="34" charset="0"/>
              </a:endParaRPr>
            </a:p>
          </p:txBody>
        </p:sp>
      </p:grpSp>
      <p:grpSp>
        <p:nvGrpSpPr>
          <p:cNvPr id="346" name="Group 345"/>
          <p:cNvGrpSpPr/>
          <p:nvPr/>
        </p:nvGrpSpPr>
        <p:grpSpPr>
          <a:xfrm>
            <a:off x="3236758" y="3551102"/>
            <a:ext cx="1243012" cy="409190"/>
            <a:chOff x="3236758" y="3551102"/>
            <a:chExt cx="1243012" cy="409190"/>
          </a:xfrm>
        </p:grpSpPr>
        <p:cxnSp>
          <p:nvCxnSpPr>
            <p:cNvPr id="347" name="Straight Connector 346"/>
            <p:cNvCxnSpPr/>
            <p:nvPr/>
          </p:nvCxnSpPr>
          <p:spPr>
            <a:xfrm>
              <a:off x="3236758" y="3960292"/>
              <a:ext cx="124301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8" name="Oval Callout 347"/>
            <p:cNvSpPr/>
            <p:nvPr/>
          </p:nvSpPr>
          <p:spPr>
            <a:xfrm>
              <a:off x="3723297" y="3551102"/>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3.3</a:t>
              </a:r>
              <a:endParaRPr lang="en-US" sz="1200" b="1" dirty="0">
                <a:solidFill>
                  <a:schemeClr val="tx1"/>
                </a:solidFill>
                <a:latin typeface="Arial" pitchFamily="34" charset="0"/>
                <a:cs typeface="Arial" pitchFamily="34" charset="0"/>
              </a:endParaRPr>
            </a:p>
          </p:txBody>
        </p:sp>
      </p:grpSp>
      <p:grpSp>
        <p:nvGrpSpPr>
          <p:cNvPr id="349" name="Group 348"/>
          <p:cNvGrpSpPr/>
          <p:nvPr/>
        </p:nvGrpSpPr>
        <p:grpSpPr>
          <a:xfrm>
            <a:off x="7829552" y="3536984"/>
            <a:ext cx="1081088" cy="420133"/>
            <a:chOff x="7829552" y="3536984"/>
            <a:chExt cx="1081088" cy="420133"/>
          </a:xfrm>
        </p:grpSpPr>
        <p:cxnSp>
          <p:nvCxnSpPr>
            <p:cNvPr id="350" name="Straight Connector 349"/>
            <p:cNvCxnSpPr/>
            <p:nvPr/>
          </p:nvCxnSpPr>
          <p:spPr>
            <a:xfrm>
              <a:off x="7829552" y="3957117"/>
              <a:ext cx="108108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51" name="Oval Callout 350"/>
            <p:cNvSpPr/>
            <p:nvPr/>
          </p:nvSpPr>
          <p:spPr>
            <a:xfrm>
              <a:off x="8196434" y="3536984"/>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4.3</a:t>
              </a:r>
              <a:endParaRPr lang="en-US" sz="1200" b="1" dirty="0">
                <a:solidFill>
                  <a:schemeClr val="tx1"/>
                </a:solidFill>
                <a:latin typeface="Arial" pitchFamily="34" charset="0"/>
                <a:cs typeface="Arial" pitchFamily="34" charset="0"/>
              </a:endParaRPr>
            </a:p>
          </p:txBody>
        </p:sp>
      </p:grpSp>
      <p:grpSp>
        <p:nvGrpSpPr>
          <p:cNvPr id="352" name="Group 351"/>
          <p:cNvGrpSpPr/>
          <p:nvPr/>
        </p:nvGrpSpPr>
        <p:grpSpPr>
          <a:xfrm>
            <a:off x="2652713" y="4031553"/>
            <a:ext cx="1411289" cy="424078"/>
            <a:chOff x="2652713" y="4031553"/>
            <a:chExt cx="1411289" cy="424078"/>
          </a:xfrm>
        </p:grpSpPr>
        <p:cxnSp>
          <p:nvCxnSpPr>
            <p:cNvPr id="353" name="Straight Connector 352"/>
            <p:cNvCxnSpPr/>
            <p:nvPr/>
          </p:nvCxnSpPr>
          <p:spPr>
            <a:xfrm>
              <a:off x="2652713" y="4455631"/>
              <a:ext cx="14112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54" name="Oval Callout 353"/>
            <p:cNvSpPr/>
            <p:nvPr/>
          </p:nvSpPr>
          <p:spPr>
            <a:xfrm>
              <a:off x="3168771" y="4031553"/>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2.6</a:t>
              </a:r>
              <a:endParaRPr lang="en-US" sz="1200" b="1" dirty="0">
                <a:solidFill>
                  <a:schemeClr val="tx1"/>
                </a:solidFill>
                <a:latin typeface="Arial" pitchFamily="34" charset="0"/>
                <a:cs typeface="Arial" pitchFamily="34" charset="0"/>
              </a:endParaRPr>
            </a:p>
          </p:txBody>
        </p:sp>
      </p:grpSp>
      <p:grpSp>
        <p:nvGrpSpPr>
          <p:cNvPr id="355" name="Group 354"/>
          <p:cNvGrpSpPr/>
          <p:nvPr/>
        </p:nvGrpSpPr>
        <p:grpSpPr>
          <a:xfrm>
            <a:off x="6253164" y="4031553"/>
            <a:ext cx="1109663" cy="427253"/>
            <a:chOff x="6253164" y="4031553"/>
            <a:chExt cx="1109663" cy="427253"/>
          </a:xfrm>
        </p:grpSpPr>
        <p:cxnSp>
          <p:nvCxnSpPr>
            <p:cNvPr id="356" name="Straight Connector 355"/>
            <p:cNvCxnSpPr/>
            <p:nvPr/>
          </p:nvCxnSpPr>
          <p:spPr>
            <a:xfrm>
              <a:off x="6253164" y="4458806"/>
              <a:ext cx="110966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57" name="Oval Callout 356"/>
            <p:cNvSpPr/>
            <p:nvPr/>
          </p:nvSpPr>
          <p:spPr>
            <a:xfrm>
              <a:off x="6641282" y="4031553"/>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2.1</a:t>
              </a:r>
              <a:endParaRPr lang="en-US" sz="1200" b="1" dirty="0">
                <a:solidFill>
                  <a:schemeClr val="tx1"/>
                </a:solidFill>
                <a:latin typeface="Arial" pitchFamily="34" charset="0"/>
                <a:cs typeface="Arial" pitchFamily="34" charset="0"/>
              </a:endParaRPr>
            </a:p>
          </p:txBody>
        </p:sp>
      </p:grpSp>
      <p:grpSp>
        <p:nvGrpSpPr>
          <p:cNvPr id="358" name="Group 357"/>
          <p:cNvGrpSpPr/>
          <p:nvPr/>
        </p:nvGrpSpPr>
        <p:grpSpPr>
          <a:xfrm>
            <a:off x="5779308" y="5274471"/>
            <a:ext cx="695184" cy="436851"/>
            <a:chOff x="5779308" y="5274471"/>
            <a:chExt cx="695184" cy="436851"/>
          </a:xfrm>
        </p:grpSpPr>
        <p:cxnSp>
          <p:nvCxnSpPr>
            <p:cNvPr id="359" name="Straight Connector 358"/>
            <p:cNvCxnSpPr/>
            <p:nvPr/>
          </p:nvCxnSpPr>
          <p:spPr>
            <a:xfrm>
              <a:off x="6012651" y="5711322"/>
              <a:ext cx="46184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60" name="Oval Callout 359"/>
            <p:cNvSpPr/>
            <p:nvPr/>
          </p:nvSpPr>
          <p:spPr>
            <a:xfrm>
              <a:off x="5779308" y="5274471"/>
              <a:ext cx="379172" cy="322058"/>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0.7</a:t>
              </a:r>
              <a:endParaRPr lang="en-US" sz="1200" b="1" dirty="0">
                <a:solidFill>
                  <a:schemeClr val="tx1"/>
                </a:solidFill>
                <a:latin typeface="Arial" pitchFamily="34" charset="0"/>
                <a:cs typeface="Arial" pitchFamily="34" charset="0"/>
              </a:endParaRPr>
            </a:p>
          </p:txBody>
        </p:sp>
      </p:grpSp>
      <p:grpSp>
        <p:nvGrpSpPr>
          <p:cNvPr id="361" name="Group 360"/>
          <p:cNvGrpSpPr/>
          <p:nvPr/>
        </p:nvGrpSpPr>
        <p:grpSpPr>
          <a:xfrm>
            <a:off x="2113408" y="5281612"/>
            <a:ext cx="758380" cy="426535"/>
            <a:chOff x="2113408" y="5281612"/>
            <a:chExt cx="758380" cy="426535"/>
          </a:xfrm>
        </p:grpSpPr>
        <p:cxnSp>
          <p:nvCxnSpPr>
            <p:cNvPr id="362" name="Straight Connector 361"/>
            <p:cNvCxnSpPr/>
            <p:nvPr/>
          </p:nvCxnSpPr>
          <p:spPr>
            <a:xfrm>
              <a:off x="2233606" y="5708147"/>
              <a:ext cx="63818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63" name="Oval Callout 362"/>
            <p:cNvSpPr/>
            <p:nvPr/>
          </p:nvSpPr>
          <p:spPr>
            <a:xfrm>
              <a:off x="2113408" y="5281612"/>
              <a:ext cx="379172" cy="322058"/>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1.1</a:t>
              </a:r>
              <a:endParaRPr lang="en-US" sz="1200" b="1" dirty="0">
                <a:solidFill>
                  <a:schemeClr val="tx1"/>
                </a:solidFill>
                <a:latin typeface="Arial" pitchFamily="34" charset="0"/>
                <a:cs typeface="Arial" pitchFamily="34" charset="0"/>
              </a:endParaRPr>
            </a:p>
          </p:txBody>
        </p:sp>
      </p:grpSp>
      <p:grpSp>
        <p:nvGrpSpPr>
          <p:cNvPr id="364" name="Group 363"/>
          <p:cNvGrpSpPr/>
          <p:nvPr/>
        </p:nvGrpSpPr>
        <p:grpSpPr>
          <a:xfrm>
            <a:off x="2235201" y="5778303"/>
            <a:ext cx="901700" cy="425144"/>
            <a:chOff x="2235201" y="5778303"/>
            <a:chExt cx="901700" cy="425144"/>
          </a:xfrm>
        </p:grpSpPr>
        <p:cxnSp>
          <p:nvCxnSpPr>
            <p:cNvPr id="365" name="Straight Connector 364"/>
            <p:cNvCxnSpPr/>
            <p:nvPr/>
          </p:nvCxnSpPr>
          <p:spPr>
            <a:xfrm>
              <a:off x="2235201" y="6203447"/>
              <a:ext cx="9017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66" name="Oval Callout 365"/>
            <p:cNvSpPr/>
            <p:nvPr/>
          </p:nvSpPr>
          <p:spPr>
            <a:xfrm>
              <a:off x="2492580" y="5778303"/>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1.6</a:t>
              </a:r>
              <a:endParaRPr lang="en-US" sz="1200" b="1" dirty="0">
                <a:solidFill>
                  <a:schemeClr val="tx1"/>
                </a:solidFill>
                <a:latin typeface="Arial" pitchFamily="34" charset="0"/>
                <a:cs typeface="Arial" pitchFamily="34" charset="0"/>
              </a:endParaRPr>
            </a:p>
          </p:txBody>
        </p:sp>
      </p:grpSp>
      <p:grpSp>
        <p:nvGrpSpPr>
          <p:cNvPr id="367" name="Group 366"/>
          <p:cNvGrpSpPr/>
          <p:nvPr/>
        </p:nvGrpSpPr>
        <p:grpSpPr>
          <a:xfrm>
            <a:off x="6226191" y="5764833"/>
            <a:ext cx="731829" cy="435439"/>
            <a:chOff x="6226191" y="5764833"/>
            <a:chExt cx="731829" cy="435439"/>
          </a:xfrm>
        </p:grpSpPr>
        <p:cxnSp>
          <p:nvCxnSpPr>
            <p:cNvPr id="368" name="Straight Connector 367"/>
            <p:cNvCxnSpPr/>
            <p:nvPr/>
          </p:nvCxnSpPr>
          <p:spPr>
            <a:xfrm>
              <a:off x="6226191" y="6200272"/>
              <a:ext cx="7318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Oval Callout 368"/>
            <p:cNvSpPr/>
            <p:nvPr/>
          </p:nvSpPr>
          <p:spPr>
            <a:xfrm>
              <a:off x="6402519" y="5764833"/>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1.8</a:t>
              </a:r>
              <a:endParaRPr lang="en-US" sz="1200" b="1" dirty="0">
                <a:solidFill>
                  <a:schemeClr val="tx1"/>
                </a:solidFill>
                <a:latin typeface="Arial" pitchFamily="34" charset="0"/>
                <a:cs typeface="Arial" pitchFamily="34" charset="0"/>
              </a:endParaRPr>
            </a:p>
          </p:txBody>
        </p:sp>
      </p:grpSp>
      <p:grpSp>
        <p:nvGrpSpPr>
          <p:cNvPr id="370" name="Group 369"/>
          <p:cNvGrpSpPr/>
          <p:nvPr/>
        </p:nvGrpSpPr>
        <p:grpSpPr>
          <a:xfrm>
            <a:off x="3712369" y="6272251"/>
            <a:ext cx="1178719" cy="426535"/>
            <a:chOff x="3712369" y="6272251"/>
            <a:chExt cx="1178719" cy="426535"/>
          </a:xfrm>
        </p:grpSpPr>
        <p:cxnSp>
          <p:nvCxnSpPr>
            <p:cNvPr id="371" name="Straight Connector 370"/>
            <p:cNvCxnSpPr/>
            <p:nvPr/>
          </p:nvCxnSpPr>
          <p:spPr>
            <a:xfrm>
              <a:off x="3712369" y="6698786"/>
              <a:ext cx="11787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72" name="Oval Callout 371"/>
            <p:cNvSpPr/>
            <p:nvPr/>
          </p:nvSpPr>
          <p:spPr>
            <a:xfrm>
              <a:off x="4094218" y="6272251"/>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latin typeface="Arial" pitchFamily="34" charset="0"/>
                  <a:cs typeface="Arial" pitchFamily="34" charset="0"/>
                </a:rPr>
                <a:t>3</a:t>
              </a:r>
              <a:r>
                <a:rPr lang="en-US" sz="1200" b="1" dirty="0" smtClean="0">
                  <a:solidFill>
                    <a:schemeClr val="tx1"/>
                  </a:solidFill>
                  <a:latin typeface="Arial" pitchFamily="34" charset="0"/>
                  <a:cs typeface="Arial" pitchFamily="34" charset="0"/>
                </a:rPr>
                <a:t>.8</a:t>
              </a:r>
              <a:endParaRPr lang="en-US" sz="1200" b="1" dirty="0">
                <a:solidFill>
                  <a:schemeClr val="tx1"/>
                </a:solidFill>
                <a:latin typeface="Arial" pitchFamily="34" charset="0"/>
                <a:cs typeface="Arial" pitchFamily="34" charset="0"/>
              </a:endParaRPr>
            </a:p>
          </p:txBody>
        </p:sp>
      </p:grpSp>
      <p:grpSp>
        <p:nvGrpSpPr>
          <p:cNvPr id="373" name="Group 372"/>
          <p:cNvGrpSpPr/>
          <p:nvPr/>
        </p:nvGrpSpPr>
        <p:grpSpPr>
          <a:xfrm>
            <a:off x="7891670" y="6272251"/>
            <a:ext cx="805069" cy="429710"/>
            <a:chOff x="7891670" y="6272251"/>
            <a:chExt cx="805069" cy="429710"/>
          </a:xfrm>
        </p:grpSpPr>
        <p:cxnSp>
          <p:nvCxnSpPr>
            <p:cNvPr id="374" name="Straight Connector 373"/>
            <p:cNvCxnSpPr/>
            <p:nvPr/>
          </p:nvCxnSpPr>
          <p:spPr>
            <a:xfrm>
              <a:off x="7891670" y="6701961"/>
              <a:ext cx="80506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75" name="Oval Callout 374"/>
            <p:cNvSpPr/>
            <p:nvPr/>
          </p:nvSpPr>
          <p:spPr>
            <a:xfrm>
              <a:off x="8064842" y="6272251"/>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4.1</a:t>
              </a:r>
              <a:endParaRPr lang="en-US" sz="1200" b="1" dirty="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194151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2"/>
          </p:nvPr>
        </p:nvSpPr>
        <p:spPr/>
        <p:txBody>
          <a:bodyPr>
            <a:normAutofit fontScale="92500"/>
          </a:bodyPr>
          <a:lstStyle/>
          <a:p>
            <a:r>
              <a:rPr lang="en-US" dirty="0" smtClean="0"/>
              <a:t>NOT Jimmy as he goes through three consecutive school years</a:t>
            </a:r>
          </a:p>
          <a:p>
            <a:pPr lvl="1"/>
            <a:r>
              <a:rPr lang="en-US" sz="2200" dirty="0" smtClean="0"/>
              <a:t>3</a:t>
            </a:r>
            <a:r>
              <a:rPr lang="en-US" sz="2200" baseline="30000" dirty="0" smtClean="0"/>
              <a:t>rd</a:t>
            </a:r>
            <a:r>
              <a:rPr lang="en-US" sz="2200" dirty="0" smtClean="0"/>
              <a:t> grade to 4</a:t>
            </a:r>
            <a:r>
              <a:rPr lang="en-US" sz="2200" baseline="30000" dirty="0" smtClean="0"/>
              <a:t>th</a:t>
            </a:r>
            <a:r>
              <a:rPr lang="en-US" sz="2200" dirty="0" smtClean="0"/>
              <a:t> grade growth</a:t>
            </a:r>
          </a:p>
          <a:p>
            <a:pPr lvl="1"/>
            <a:r>
              <a:rPr lang="en-US" sz="2200" dirty="0" smtClean="0"/>
              <a:t>4</a:t>
            </a:r>
            <a:r>
              <a:rPr lang="en-US" sz="2200" baseline="30000" dirty="0" smtClean="0"/>
              <a:t>th</a:t>
            </a:r>
            <a:r>
              <a:rPr lang="en-US" sz="2200" dirty="0" smtClean="0"/>
              <a:t> grade to 5</a:t>
            </a:r>
            <a:r>
              <a:rPr lang="en-US" sz="2200" baseline="30000" dirty="0" smtClean="0"/>
              <a:t>th</a:t>
            </a:r>
            <a:r>
              <a:rPr lang="en-US" sz="2200" dirty="0" smtClean="0"/>
              <a:t> grade growth</a:t>
            </a:r>
          </a:p>
          <a:p>
            <a:pPr lvl="1"/>
            <a:r>
              <a:rPr lang="en-US" sz="2200" dirty="0" smtClean="0"/>
              <a:t>5</a:t>
            </a:r>
            <a:r>
              <a:rPr lang="en-US" sz="2200" baseline="30000" dirty="0" smtClean="0"/>
              <a:t>th</a:t>
            </a:r>
            <a:r>
              <a:rPr lang="en-US" sz="2200" dirty="0" smtClean="0"/>
              <a:t> grade to 6</a:t>
            </a:r>
            <a:r>
              <a:rPr lang="en-US" sz="2200" baseline="30000" dirty="0" smtClean="0"/>
              <a:t>th</a:t>
            </a:r>
            <a:r>
              <a:rPr lang="en-US" sz="2200" dirty="0" smtClean="0"/>
              <a:t> grade growth</a:t>
            </a:r>
            <a:endParaRPr lang="en-US" sz="2200" dirty="0"/>
          </a:p>
        </p:txBody>
      </p:sp>
      <p:sp>
        <p:nvSpPr>
          <p:cNvPr id="8" name="Content Placeholder 7"/>
          <p:cNvSpPr>
            <a:spLocks noGrp="1"/>
          </p:cNvSpPr>
          <p:nvPr>
            <p:ph sz="quarter" idx="4"/>
          </p:nvPr>
        </p:nvSpPr>
        <p:spPr/>
        <p:txBody>
          <a:bodyPr>
            <a:normAutofit fontScale="77500" lnSpcReduction="20000"/>
          </a:bodyPr>
          <a:lstStyle/>
          <a:p>
            <a:r>
              <a:rPr lang="en-US" dirty="0" smtClean="0"/>
              <a:t>3</a:t>
            </a:r>
            <a:r>
              <a:rPr lang="en-US" baseline="30000" dirty="0" smtClean="0"/>
              <a:t>rd</a:t>
            </a:r>
            <a:r>
              <a:rPr lang="en-US" dirty="0" smtClean="0"/>
              <a:t> grade team with</a:t>
            </a:r>
          </a:p>
          <a:p>
            <a:pPr lvl="1"/>
            <a:r>
              <a:rPr lang="en-US" dirty="0" smtClean="0"/>
              <a:t>2009-2010 cohort </a:t>
            </a:r>
            <a:br>
              <a:rPr lang="en-US" dirty="0" smtClean="0"/>
            </a:br>
            <a:r>
              <a:rPr lang="en-US" sz="2300" dirty="0" smtClean="0"/>
              <a:t>(3</a:t>
            </a:r>
            <a:r>
              <a:rPr lang="en-US" sz="2300" baseline="30000" dirty="0" smtClean="0"/>
              <a:t>rd</a:t>
            </a:r>
            <a:r>
              <a:rPr lang="en-US" sz="2300" dirty="0" smtClean="0"/>
              <a:t> grade to 4</a:t>
            </a:r>
            <a:r>
              <a:rPr lang="en-US" sz="2300" baseline="30000" dirty="0" smtClean="0"/>
              <a:t>th</a:t>
            </a:r>
            <a:r>
              <a:rPr lang="en-US" sz="2300" dirty="0" smtClean="0"/>
              <a:t> grade growth)</a:t>
            </a:r>
          </a:p>
          <a:p>
            <a:pPr lvl="1"/>
            <a:r>
              <a:rPr lang="en-US" dirty="0" smtClean="0"/>
              <a:t>2010-2011 cohort </a:t>
            </a:r>
            <a:br>
              <a:rPr lang="en-US" dirty="0" smtClean="0"/>
            </a:br>
            <a:r>
              <a:rPr lang="en-US" sz="2300" dirty="0" smtClean="0"/>
              <a:t>(3</a:t>
            </a:r>
            <a:r>
              <a:rPr lang="en-US" sz="2300" baseline="30000" dirty="0" smtClean="0"/>
              <a:t>rd</a:t>
            </a:r>
            <a:r>
              <a:rPr lang="en-US" sz="2300" dirty="0" smtClean="0"/>
              <a:t> grade to 4</a:t>
            </a:r>
            <a:r>
              <a:rPr lang="en-US" sz="2300" baseline="30000" dirty="0" smtClean="0"/>
              <a:t>th</a:t>
            </a:r>
            <a:r>
              <a:rPr lang="en-US" sz="2300" dirty="0" smtClean="0"/>
              <a:t> grade growth)</a:t>
            </a:r>
          </a:p>
          <a:p>
            <a:pPr lvl="1"/>
            <a:r>
              <a:rPr lang="en-US" dirty="0" smtClean="0"/>
              <a:t>2011-2012 cohort </a:t>
            </a:r>
            <a:br>
              <a:rPr lang="en-US" dirty="0" smtClean="0"/>
            </a:br>
            <a:r>
              <a:rPr lang="en-US" sz="2300" dirty="0" smtClean="0"/>
              <a:t>(3</a:t>
            </a:r>
            <a:r>
              <a:rPr lang="en-US" sz="2300" baseline="30000" dirty="0" smtClean="0"/>
              <a:t>rd</a:t>
            </a:r>
            <a:r>
              <a:rPr lang="en-US" sz="2300" dirty="0" smtClean="0"/>
              <a:t> grade to 4</a:t>
            </a:r>
            <a:r>
              <a:rPr lang="en-US" sz="2300" baseline="30000" dirty="0" smtClean="0"/>
              <a:t>th</a:t>
            </a:r>
            <a:r>
              <a:rPr lang="en-US" sz="2300" dirty="0" smtClean="0"/>
              <a:t> grade growth)</a:t>
            </a:r>
          </a:p>
          <a:p>
            <a:r>
              <a:rPr lang="en-US" dirty="0" smtClean="0"/>
              <a:t>Teaching teams may have changed over time: keep teacher mobility in mind</a:t>
            </a:r>
          </a:p>
        </p:txBody>
      </p:sp>
      <p:sp>
        <p:nvSpPr>
          <p:cNvPr id="5" name="Text Placeholder 4"/>
          <p:cNvSpPr>
            <a:spLocks noGrp="1"/>
          </p:cNvSpPr>
          <p:nvPr>
            <p:ph type="body" sz="quarter" idx="1"/>
          </p:nvPr>
        </p:nvSpPr>
        <p:spPr/>
        <p:style>
          <a:lnRef idx="2">
            <a:schemeClr val="accent2">
              <a:shade val="50000"/>
            </a:schemeClr>
          </a:lnRef>
          <a:fillRef idx="1">
            <a:schemeClr val="accent2"/>
          </a:fillRef>
          <a:effectRef idx="0">
            <a:schemeClr val="accent2"/>
          </a:effectRef>
          <a:fontRef idx="minor">
            <a:schemeClr val="lt1"/>
          </a:fontRef>
        </p:style>
        <p:txBody>
          <a:bodyPr>
            <a:normAutofit lnSpcReduction="10000"/>
          </a:bodyPr>
          <a:lstStyle/>
          <a:p>
            <a:pPr algn="ctr"/>
            <a:r>
              <a:rPr lang="en-US" dirty="0" smtClean="0"/>
              <a:t>Does not follow individual students for 3 years</a:t>
            </a:r>
            <a:endParaRPr lang="en-US" dirty="0"/>
          </a:p>
        </p:txBody>
      </p:sp>
      <p:sp>
        <p:nvSpPr>
          <p:cNvPr id="7" name="Text Placeholder 6"/>
          <p:cNvSpPr>
            <a:spLocks noGrp="1"/>
          </p:cNvSpPr>
          <p:nvPr>
            <p:ph type="body" sz="quarter" idx="3"/>
          </p:nvPr>
        </p:nvSpPr>
        <p:spPr/>
        <p:style>
          <a:lnRef idx="2">
            <a:schemeClr val="accent3">
              <a:shade val="50000"/>
            </a:schemeClr>
          </a:lnRef>
          <a:fillRef idx="1">
            <a:schemeClr val="accent3"/>
          </a:fillRef>
          <a:effectRef idx="0">
            <a:schemeClr val="accent3"/>
          </a:effectRef>
          <a:fontRef idx="minor">
            <a:schemeClr val="lt1"/>
          </a:fontRef>
        </p:style>
        <p:txBody>
          <a:bodyPr>
            <a:normAutofit fontScale="92500" lnSpcReduction="10000"/>
          </a:bodyPr>
          <a:lstStyle/>
          <a:p>
            <a:pPr algn="ctr"/>
            <a:r>
              <a:rPr lang="en-US" dirty="0" smtClean="0"/>
              <a:t>Represents the 3</a:t>
            </a:r>
            <a:r>
              <a:rPr lang="en-US" baseline="30000" dirty="0" smtClean="0"/>
              <a:t>rd</a:t>
            </a:r>
            <a:r>
              <a:rPr lang="en-US" dirty="0" smtClean="0"/>
              <a:t> grade teaching team over three cohorts of students</a:t>
            </a:r>
            <a:endParaRPr lang="en-US" dirty="0"/>
          </a:p>
        </p:txBody>
      </p:sp>
      <p:sp>
        <p:nvSpPr>
          <p:cNvPr id="13" name="Title 47"/>
          <p:cNvSpPr>
            <a:spLocks noGrp="1"/>
          </p:cNvSpPr>
          <p:nvPr>
            <p:ph type="title"/>
          </p:nvPr>
        </p:nvSpPr>
        <p:spPr>
          <a:xfrm>
            <a:off x="612648" y="228600"/>
            <a:ext cx="8153400" cy="990600"/>
          </a:xfrm>
        </p:spPr>
        <p:txBody>
          <a:bodyPr>
            <a:normAutofit fontScale="90000"/>
          </a:bodyPr>
          <a:lstStyle/>
          <a:p>
            <a:r>
              <a:rPr lang="en-US" dirty="0" smtClean="0"/>
              <a:t>What Does “Up-To-3-Year Average” Mean for the 3</a:t>
            </a:r>
            <a:r>
              <a:rPr lang="en-US" baseline="30000" dirty="0" smtClean="0"/>
              <a:t>rd</a:t>
            </a:r>
            <a:r>
              <a:rPr lang="en-US" dirty="0" smtClean="0"/>
              <a:t> Grade?</a:t>
            </a:r>
            <a:endParaRPr lang="en-US" dirty="0"/>
          </a:p>
        </p:txBody>
      </p:sp>
    </p:spTree>
    <p:extLst>
      <p:ext uri="{BB962C8B-B14F-4D97-AF65-F5344CB8AC3E}">
        <p14:creationId xmlns:p14="http://schemas.microsoft.com/office/powerpoint/2010/main" val="3537353093"/>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Group 213"/>
          <p:cNvGrpSpPr/>
          <p:nvPr/>
        </p:nvGrpSpPr>
        <p:grpSpPr>
          <a:xfrm>
            <a:off x="114301" y="1623997"/>
            <a:ext cx="8927783" cy="2909884"/>
            <a:chOff x="114301" y="1623997"/>
            <a:chExt cx="8927783" cy="2909884"/>
          </a:xfrm>
        </p:grpSpPr>
        <p:sp>
          <p:nvSpPr>
            <p:cNvPr id="11" name="Rectangle 10"/>
            <p:cNvSpPr/>
            <p:nvPr/>
          </p:nvSpPr>
          <p:spPr>
            <a:xfrm>
              <a:off x="114301" y="3971894"/>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9063" y="2981255"/>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26233" y="1947845"/>
              <a:ext cx="8879655"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82441" y="1943078"/>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15" name="TextBox 14"/>
            <p:cNvSpPr txBox="1"/>
            <p:nvPr/>
          </p:nvSpPr>
          <p:spPr>
            <a:xfrm>
              <a:off x="5163866" y="1943075"/>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16" name="TextBox 15"/>
            <p:cNvSpPr txBox="1"/>
            <p:nvPr/>
          </p:nvSpPr>
          <p:spPr>
            <a:xfrm>
              <a:off x="2959306"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7" name="TextBox 16"/>
            <p:cNvSpPr txBox="1"/>
            <p:nvPr/>
          </p:nvSpPr>
          <p:spPr>
            <a:xfrm>
              <a:off x="6726445"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8" name="TextBox 17"/>
            <p:cNvSpPr txBox="1"/>
            <p:nvPr/>
          </p:nvSpPr>
          <p:spPr>
            <a:xfrm>
              <a:off x="1423986" y="1623997"/>
              <a:ext cx="3795714"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Past Academic Year 2011-2012</a:t>
              </a:r>
              <a:endParaRPr lang="en-US" sz="1200" b="1" dirty="0">
                <a:solidFill>
                  <a:schemeClr val="tx1">
                    <a:lumMod val="65000"/>
                    <a:lumOff val="35000"/>
                  </a:schemeClr>
                </a:solidFill>
              </a:endParaRPr>
            </a:p>
          </p:txBody>
        </p:sp>
        <p:sp>
          <p:nvSpPr>
            <p:cNvPr id="19" name="TextBox 18"/>
            <p:cNvSpPr txBox="1"/>
            <p:nvPr/>
          </p:nvSpPr>
          <p:spPr>
            <a:xfrm>
              <a:off x="5214934" y="1623998"/>
              <a:ext cx="3781429"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Up-To-3-Year Average</a:t>
              </a:r>
              <a:endParaRPr lang="en-US" sz="1200" b="1" dirty="0">
                <a:solidFill>
                  <a:schemeClr val="tx1">
                    <a:lumMod val="65000"/>
                    <a:lumOff val="35000"/>
                  </a:schemeClr>
                </a:solidFill>
              </a:endParaRPr>
            </a:p>
          </p:txBody>
        </p:sp>
        <p:sp>
          <p:nvSpPr>
            <p:cNvPr id="20" name="TextBox 19"/>
            <p:cNvSpPr txBox="1"/>
            <p:nvPr/>
          </p:nvSpPr>
          <p:spPr>
            <a:xfrm>
              <a:off x="2090677" y="2135959"/>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21" name="TextBox 20"/>
            <p:cNvSpPr txBox="1"/>
            <p:nvPr/>
          </p:nvSpPr>
          <p:spPr>
            <a:xfrm>
              <a:off x="2836008" y="2135959"/>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22" name="TextBox 21"/>
            <p:cNvSpPr txBox="1"/>
            <p:nvPr/>
          </p:nvSpPr>
          <p:spPr>
            <a:xfrm>
              <a:off x="3555142" y="2145484"/>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23" name="TextBox 22"/>
            <p:cNvSpPr txBox="1"/>
            <p:nvPr/>
          </p:nvSpPr>
          <p:spPr>
            <a:xfrm>
              <a:off x="4283804" y="2133578"/>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24" name="TextBox 23"/>
            <p:cNvSpPr txBox="1"/>
            <p:nvPr/>
          </p:nvSpPr>
          <p:spPr>
            <a:xfrm>
              <a:off x="4993416" y="2131196"/>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25" name="TextBox 24"/>
            <p:cNvSpPr txBox="1"/>
            <p:nvPr/>
          </p:nvSpPr>
          <p:spPr>
            <a:xfrm>
              <a:off x="5869719" y="2135957"/>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26" name="TextBox 25"/>
            <p:cNvSpPr txBox="1"/>
            <p:nvPr/>
          </p:nvSpPr>
          <p:spPr>
            <a:xfrm>
              <a:off x="6615050" y="2135957"/>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27" name="TextBox 26"/>
            <p:cNvSpPr txBox="1"/>
            <p:nvPr/>
          </p:nvSpPr>
          <p:spPr>
            <a:xfrm>
              <a:off x="7334184" y="2145482"/>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28" name="TextBox 27"/>
            <p:cNvSpPr txBox="1"/>
            <p:nvPr/>
          </p:nvSpPr>
          <p:spPr>
            <a:xfrm>
              <a:off x="8062846" y="2133576"/>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29" name="TextBox 28"/>
            <p:cNvSpPr txBox="1"/>
            <p:nvPr/>
          </p:nvSpPr>
          <p:spPr>
            <a:xfrm>
              <a:off x="8772458" y="2131194"/>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30" name="TextBox 29"/>
            <p:cNvSpPr txBox="1"/>
            <p:nvPr/>
          </p:nvSpPr>
          <p:spPr>
            <a:xfrm>
              <a:off x="126997" y="2518233"/>
              <a:ext cx="1128835" cy="338554"/>
            </a:xfrm>
            <a:prstGeom prst="rect">
              <a:avLst/>
            </a:prstGeom>
            <a:solidFill>
              <a:srgbClr val="2C5A8C"/>
            </a:solidFill>
          </p:spPr>
          <p:txBody>
            <a:bodyPr wrap="none" rtlCol="0">
              <a:spAutoFit/>
            </a:bodyPr>
            <a:lstStyle/>
            <a:p>
              <a:r>
                <a:rPr lang="en-US" sz="1600" b="1" dirty="0" smtClean="0">
                  <a:solidFill>
                    <a:schemeClr val="bg1"/>
                  </a:solidFill>
                  <a:latin typeface="Arial" pitchFamily="34" charset="0"/>
                  <a:cs typeface="Arial" pitchFamily="34" charset="0"/>
                </a:rPr>
                <a:t>READING</a:t>
              </a:r>
              <a:endParaRPr lang="en-US" sz="1600" b="1" dirty="0">
                <a:solidFill>
                  <a:schemeClr val="bg1"/>
                </a:solidFill>
                <a:latin typeface="Arial" pitchFamily="34" charset="0"/>
                <a:cs typeface="Arial" pitchFamily="34" charset="0"/>
              </a:endParaRPr>
            </a:p>
          </p:txBody>
        </p:sp>
        <p:sp>
          <p:nvSpPr>
            <p:cNvPr id="32" name="TextBox 31"/>
            <p:cNvSpPr txBox="1"/>
            <p:nvPr/>
          </p:nvSpPr>
          <p:spPr>
            <a:xfrm>
              <a:off x="1295522" y="2519347"/>
              <a:ext cx="2596352" cy="338554"/>
            </a:xfrm>
            <a:prstGeom prst="rect">
              <a:avLst/>
            </a:prstGeom>
            <a:noFill/>
          </p:spPr>
          <p:txBody>
            <a:bodyPr wrap="none" rtlCol="0">
              <a:spAutoFit/>
            </a:bodyPr>
            <a:lstStyle/>
            <a:p>
              <a:r>
                <a:rPr lang="en-US" sz="1600" b="1" dirty="0" smtClean="0"/>
                <a:t>Grade-Level</a:t>
              </a:r>
              <a:r>
                <a:rPr lang="en-US" sz="1600" dirty="0" smtClean="0"/>
                <a:t> Value-Added</a:t>
              </a:r>
              <a:endParaRPr lang="en-US" sz="1600" dirty="0"/>
            </a:p>
          </p:txBody>
        </p:sp>
        <p:sp>
          <p:nvSpPr>
            <p:cNvPr id="33" name="Rectangle 32"/>
            <p:cNvSpPr/>
            <p:nvPr/>
          </p:nvSpPr>
          <p:spPr>
            <a:xfrm>
              <a:off x="222234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94922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67609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402973"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129850"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001389"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72826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45514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18201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908894"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22473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95160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67848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405359"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132236"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22235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94922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67610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402978"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129855"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210175" y="2416950"/>
              <a:ext cx="47625" cy="21169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1428750" y="2987657"/>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120900" y="2987657"/>
              <a:ext cx="0" cy="146367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589020" y="3061605"/>
              <a:ext cx="383438" cy="307777"/>
            </a:xfrm>
            <a:prstGeom prst="rect">
              <a:avLst/>
            </a:prstGeom>
            <a:noFill/>
          </p:spPr>
          <p:txBody>
            <a:bodyPr wrap="none" rtlCol="0">
              <a:spAutoFit/>
            </a:bodyPr>
            <a:lstStyle/>
            <a:p>
              <a:pPr algn="ctr"/>
              <a:r>
                <a:rPr lang="en-US" sz="1400" dirty="0" smtClean="0"/>
                <a:t>20</a:t>
              </a:r>
              <a:endParaRPr lang="en-US" sz="1400" dirty="0"/>
            </a:p>
          </p:txBody>
        </p:sp>
        <p:sp>
          <p:nvSpPr>
            <p:cNvPr id="68" name="TextBox 67"/>
            <p:cNvSpPr txBox="1"/>
            <p:nvPr/>
          </p:nvSpPr>
          <p:spPr>
            <a:xfrm>
              <a:off x="1592195" y="3550555"/>
              <a:ext cx="383438" cy="307777"/>
            </a:xfrm>
            <a:prstGeom prst="rect">
              <a:avLst/>
            </a:prstGeom>
            <a:noFill/>
          </p:spPr>
          <p:txBody>
            <a:bodyPr wrap="none" rtlCol="0">
              <a:spAutoFit/>
            </a:bodyPr>
            <a:lstStyle/>
            <a:p>
              <a:pPr algn="ctr"/>
              <a:r>
                <a:rPr lang="en-US" sz="1400" dirty="0" smtClean="0"/>
                <a:t>20</a:t>
              </a:r>
              <a:endParaRPr lang="en-US" sz="1400" dirty="0"/>
            </a:p>
          </p:txBody>
        </p:sp>
        <p:sp>
          <p:nvSpPr>
            <p:cNvPr id="69" name="TextBox 68"/>
            <p:cNvSpPr txBox="1"/>
            <p:nvPr/>
          </p:nvSpPr>
          <p:spPr>
            <a:xfrm>
              <a:off x="5382502" y="3067392"/>
              <a:ext cx="383438" cy="307777"/>
            </a:xfrm>
            <a:prstGeom prst="rect">
              <a:avLst/>
            </a:prstGeom>
            <a:noFill/>
          </p:spPr>
          <p:txBody>
            <a:bodyPr wrap="none" rtlCol="0">
              <a:spAutoFit/>
            </a:bodyPr>
            <a:lstStyle/>
            <a:p>
              <a:r>
                <a:rPr lang="en-US" sz="1400" dirty="0" smtClean="0"/>
                <a:t>60</a:t>
              </a:r>
              <a:endParaRPr lang="en-US" sz="1400" dirty="0"/>
            </a:p>
          </p:txBody>
        </p:sp>
        <p:sp>
          <p:nvSpPr>
            <p:cNvPr id="70" name="TextBox 69"/>
            <p:cNvSpPr txBox="1"/>
            <p:nvPr/>
          </p:nvSpPr>
          <p:spPr>
            <a:xfrm>
              <a:off x="5382502" y="3556342"/>
              <a:ext cx="383438" cy="307777"/>
            </a:xfrm>
            <a:prstGeom prst="rect">
              <a:avLst/>
            </a:prstGeom>
            <a:noFill/>
          </p:spPr>
          <p:txBody>
            <a:bodyPr wrap="none" rtlCol="0">
              <a:spAutoFit/>
            </a:bodyPr>
            <a:lstStyle/>
            <a:p>
              <a:r>
                <a:rPr lang="en-US" sz="1400" dirty="0" smtClean="0"/>
                <a:t>60</a:t>
              </a:r>
              <a:endParaRPr lang="en-US" sz="1400" dirty="0"/>
            </a:p>
          </p:txBody>
        </p:sp>
        <p:sp>
          <p:nvSpPr>
            <p:cNvPr id="71" name="Rectangle 70"/>
            <p:cNvSpPr/>
            <p:nvPr/>
          </p:nvSpPr>
          <p:spPr>
            <a:xfrm>
              <a:off x="2219969"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946845"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673721"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400597"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5127474"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1584258" y="4052244"/>
              <a:ext cx="383438" cy="307777"/>
            </a:xfrm>
            <a:prstGeom prst="rect">
              <a:avLst/>
            </a:prstGeom>
            <a:noFill/>
          </p:spPr>
          <p:txBody>
            <a:bodyPr wrap="none" rtlCol="0">
              <a:spAutoFit/>
            </a:bodyPr>
            <a:lstStyle/>
            <a:p>
              <a:pPr algn="ctr"/>
              <a:r>
                <a:rPr lang="en-US" sz="1400" dirty="0" smtClean="0"/>
                <a:t>20</a:t>
              </a:r>
              <a:endParaRPr lang="en-US" sz="1400" dirty="0"/>
            </a:p>
          </p:txBody>
        </p:sp>
        <p:sp>
          <p:nvSpPr>
            <p:cNvPr id="82" name="TextBox 81"/>
            <p:cNvSpPr txBox="1"/>
            <p:nvPr/>
          </p:nvSpPr>
          <p:spPr>
            <a:xfrm>
              <a:off x="5377740" y="4058031"/>
              <a:ext cx="383438" cy="307777"/>
            </a:xfrm>
            <a:prstGeom prst="rect">
              <a:avLst/>
            </a:prstGeom>
            <a:noFill/>
          </p:spPr>
          <p:txBody>
            <a:bodyPr wrap="none" rtlCol="0">
              <a:spAutoFit/>
            </a:bodyPr>
            <a:lstStyle/>
            <a:p>
              <a:r>
                <a:rPr lang="en-US" sz="1400" dirty="0" smtClean="0"/>
                <a:t>60</a:t>
              </a:r>
              <a:endParaRPr lang="en-US" sz="1400" dirty="0"/>
            </a:p>
          </p:txBody>
        </p:sp>
        <p:sp>
          <p:nvSpPr>
            <p:cNvPr id="151" name="TextBox 150"/>
            <p:cNvSpPr txBox="1"/>
            <p:nvPr/>
          </p:nvSpPr>
          <p:spPr>
            <a:xfrm>
              <a:off x="161924" y="3047984"/>
              <a:ext cx="926857" cy="338554"/>
            </a:xfrm>
            <a:prstGeom prst="rect">
              <a:avLst/>
            </a:prstGeom>
            <a:noFill/>
          </p:spPr>
          <p:txBody>
            <a:bodyPr wrap="none" rtlCol="0">
              <a:spAutoFit/>
            </a:bodyPr>
            <a:lstStyle/>
            <a:p>
              <a:r>
                <a:rPr lang="en-US" sz="1600" dirty="0" smtClean="0"/>
                <a:t>Grade 3</a:t>
              </a:r>
              <a:endParaRPr lang="en-US" sz="1600" dirty="0"/>
            </a:p>
          </p:txBody>
        </p:sp>
        <p:sp>
          <p:nvSpPr>
            <p:cNvPr id="152" name="TextBox 151"/>
            <p:cNvSpPr txBox="1"/>
            <p:nvPr/>
          </p:nvSpPr>
          <p:spPr>
            <a:xfrm>
              <a:off x="161924" y="3548047"/>
              <a:ext cx="926857" cy="338554"/>
            </a:xfrm>
            <a:prstGeom prst="rect">
              <a:avLst/>
            </a:prstGeom>
            <a:noFill/>
          </p:spPr>
          <p:txBody>
            <a:bodyPr wrap="none" rtlCol="0">
              <a:spAutoFit/>
            </a:bodyPr>
            <a:lstStyle/>
            <a:p>
              <a:r>
                <a:rPr lang="en-US" sz="1600" dirty="0" smtClean="0"/>
                <a:t>Grade 4</a:t>
              </a:r>
              <a:endParaRPr lang="en-US" sz="1600" dirty="0"/>
            </a:p>
          </p:txBody>
        </p:sp>
        <p:sp>
          <p:nvSpPr>
            <p:cNvPr id="153" name="TextBox 152"/>
            <p:cNvSpPr txBox="1"/>
            <p:nvPr/>
          </p:nvSpPr>
          <p:spPr>
            <a:xfrm>
              <a:off x="161924" y="4048109"/>
              <a:ext cx="926857" cy="338554"/>
            </a:xfrm>
            <a:prstGeom prst="rect">
              <a:avLst/>
            </a:prstGeom>
            <a:noFill/>
          </p:spPr>
          <p:txBody>
            <a:bodyPr wrap="none" rtlCol="0">
              <a:spAutoFit/>
            </a:bodyPr>
            <a:lstStyle/>
            <a:p>
              <a:r>
                <a:rPr lang="en-US" sz="1600" dirty="0" smtClean="0"/>
                <a:t>Grade 5</a:t>
              </a:r>
              <a:endParaRPr lang="en-US" sz="1600" dirty="0"/>
            </a:p>
          </p:txBody>
        </p:sp>
        <p:cxnSp>
          <p:nvCxnSpPr>
            <p:cNvPr id="198" name="Straight Connector 197"/>
            <p:cNvCxnSpPr/>
            <p:nvPr/>
          </p:nvCxnSpPr>
          <p:spPr>
            <a:xfrm>
              <a:off x="5907750" y="2983799"/>
              <a:ext cx="0" cy="146367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9" name="Rectangle 198"/>
            <p:cNvSpPr/>
            <p:nvPr/>
          </p:nvSpPr>
          <p:spPr>
            <a:xfrm>
              <a:off x="6017369" y="3421561"/>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a:off x="6744245" y="3421561"/>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a:off x="7471121" y="3421561"/>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8197997" y="3421561"/>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8924874" y="3421561"/>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6014988" y="39144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a:off x="6741864" y="39144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7468740" y="39144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8195616" y="39144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8922493" y="39144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012607" y="441220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6739483" y="441220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7466359" y="441220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8193235" y="441220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8920112" y="441220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p:cNvSpPr>
            <a:spLocks noGrp="1"/>
          </p:cNvSpPr>
          <p:nvPr>
            <p:ph type="title"/>
          </p:nvPr>
        </p:nvSpPr>
        <p:spPr/>
        <p:txBody>
          <a:bodyPr>
            <a:normAutofit fontScale="90000"/>
          </a:bodyPr>
          <a:lstStyle/>
          <a:p>
            <a:r>
              <a:rPr lang="en-US" dirty="0" smtClean="0"/>
              <a:t>What Does “Up-To-3-Year Average” Mean?</a:t>
            </a:r>
            <a:endParaRPr lang="en-US" dirty="0"/>
          </a:p>
        </p:txBody>
      </p:sp>
      <p:sp>
        <p:nvSpPr>
          <p:cNvPr id="181" name="Rectangle 180"/>
          <p:cNvSpPr/>
          <p:nvPr/>
        </p:nvSpPr>
        <p:spPr>
          <a:xfrm>
            <a:off x="2204977" y="3009417"/>
            <a:ext cx="2957331" cy="445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2011-2012 3</a:t>
            </a:r>
            <a:r>
              <a:rPr lang="en-US" baseline="30000" dirty="0" smtClean="0"/>
              <a:t>rd</a:t>
            </a:r>
            <a:r>
              <a:rPr lang="en-US" dirty="0" smtClean="0"/>
              <a:t> Graders</a:t>
            </a:r>
            <a:endParaRPr lang="en-US" dirty="0"/>
          </a:p>
        </p:txBody>
      </p:sp>
      <p:sp>
        <p:nvSpPr>
          <p:cNvPr id="193" name="Content Placeholder 2"/>
          <p:cNvSpPr>
            <a:spLocks noGrp="1"/>
          </p:cNvSpPr>
          <p:nvPr>
            <p:ph sz="quarter" idx="1"/>
          </p:nvPr>
        </p:nvSpPr>
        <p:spPr>
          <a:xfrm>
            <a:off x="612648" y="4849785"/>
            <a:ext cx="8153400" cy="665552"/>
          </a:xfrm>
        </p:spPr>
        <p:txBody>
          <a:bodyPr>
            <a:normAutofit fontScale="77500" lnSpcReduction="20000"/>
          </a:bodyPr>
          <a:lstStyle/>
          <a:p>
            <a:r>
              <a:rPr lang="en-US" dirty="0" smtClean="0"/>
              <a:t>The “Past Academic Year” represents longitudinal growth over a single school year.</a:t>
            </a:r>
          </a:p>
        </p:txBody>
      </p:sp>
      <p:grpSp>
        <p:nvGrpSpPr>
          <p:cNvPr id="225" name="Group 224"/>
          <p:cNvGrpSpPr/>
          <p:nvPr/>
        </p:nvGrpSpPr>
        <p:grpSpPr>
          <a:xfrm>
            <a:off x="6077468" y="2999771"/>
            <a:ext cx="2796456" cy="447554"/>
            <a:chOff x="6077468" y="2999771"/>
            <a:chExt cx="2796456" cy="447554"/>
          </a:xfrm>
        </p:grpSpPr>
        <p:sp>
          <p:nvSpPr>
            <p:cNvPr id="215" name="Rectangle 214"/>
            <p:cNvSpPr/>
            <p:nvPr/>
          </p:nvSpPr>
          <p:spPr>
            <a:xfrm>
              <a:off x="7991170" y="2999771"/>
              <a:ext cx="882754" cy="445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11-12 3</a:t>
              </a:r>
              <a:r>
                <a:rPr lang="en-US" sz="1600" baseline="30000" dirty="0" smtClean="0"/>
                <a:t>rd</a:t>
              </a:r>
              <a:r>
                <a:rPr lang="en-US" sz="1600" dirty="0" smtClean="0"/>
                <a:t> Gr.</a:t>
              </a:r>
              <a:endParaRPr lang="en-US" sz="1600" dirty="0"/>
            </a:p>
          </p:txBody>
        </p:sp>
        <p:sp>
          <p:nvSpPr>
            <p:cNvPr id="218" name="Rectangle 217"/>
            <p:cNvSpPr/>
            <p:nvPr/>
          </p:nvSpPr>
          <p:spPr>
            <a:xfrm>
              <a:off x="7038177" y="3001700"/>
              <a:ext cx="882754" cy="4456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10-11 3</a:t>
              </a:r>
              <a:r>
                <a:rPr lang="en-US" sz="1600" baseline="30000" dirty="0" smtClean="0"/>
                <a:t>rd</a:t>
              </a:r>
              <a:r>
                <a:rPr lang="en-US" sz="1600" dirty="0" smtClean="0"/>
                <a:t> Gr.</a:t>
              </a:r>
              <a:endParaRPr lang="en-US" sz="1600" dirty="0"/>
            </a:p>
          </p:txBody>
        </p:sp>
        <p:sp>
          <p:nvSpPr>
            <p:cNvPr id="221" name="Rectangle 220"/>
            <p:cNvSpPr/>
            <p:nvPr/>
          </p:nvSpPr>
          <p:spPr>
            <a:xfrm>
              <a:off x="6077468" y="3001700"/>
              <a:ext cx="882754" cy="4456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09-10 3</a:t>
              </a:r>
              <a:r>
                <a:rPr lang="en-US" sz="1600" baseline="30000" dirty="0" smtClean="0"/>
                <a:t>rd</a:t>
              </a:r>
              <a:r>
                <a:rPr lang="en-US" sz="1600" dirty="0" smtClean="0"/>
                <a:t> Gr.</a:t>
              </a:r>
              <a:endParaRPr lang="en-US" sz="1600" dirty="0"/>
            </a:p>
          </p:txBody>
        </p:sp>
      </p:grpSp>
      <p:grpSp>
        <p:nvGrpSpPr>
          <p:cNvPr id="226" name="Group 225"/>
          <p:cNvGrpSpPr/>
          <p:nvPr/>
        </p:nvGrpSpPr>
        <p:grpSpPr>
          <a:xfrm>
            <a:off x="2197261" y="3487838"/>
            <a:ext cx="6672804" cy="943337"/>
            <a:chOff x="2197261" y="3487838"/>
            <a:chExt cx="6672804" cy="943337"/>
          </a:xfrm>
        </p:grpSpPr>
        <p:sp>
          <p:nvSpPr>
            <p:cNvPr id="182" name="Rectangle 181"/>
            <p:cNvSpPr/>
            <p:nvPr/>
          </p:nvSpPr>
          <p:spPr>
            <a:xfrm>
              <a:off x="2201119" y="3497484"/>
              <a:ext cx="2957331" cy="4456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2011-2012 4</a:t>
              </a:r>
              <a:r>
                <a:rPr lang="en-US" baseline="30000" dirty="0" smtClean="0"/>
                <a:t>th</a:t>
              </a:r>
              <a:r>
                <a:rPr lang="en-US" dirty="0" smtClean="0"/>
                <a:t> Graders</a:t>
              </a:r>
              <a:endParaRPr lang="en-US" dirty="0"/>
            </a:p>
          </p:txBody>
        </p:sp>
        <p:sp>
          <p:nvSpPr>
            <p:cNvPr id="183" name="Rectangle 182"/>
            <p:cNvSpPr/>
            <p:nvPr/>
          </p:nvSpPr>
          <p:spPr>
            <a:xfrm>
              <a:off x="2197261" y="3985550"/>
              <a:ext cx="2957331" cy="4456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2011-2012 5</a:t>
              </a:r>
              <a:r>
                <a:rPr lang="en-US" baseline="30000" dirty="0" smtClean="0"/>
                <a:t>th</a:t>
              </a:r>
              <a:r>
                <a:rPr lang="en-US" dirty="0" smtClean="0"/>
                <a:t> Graders</a:t>
              </a:r>
              <a:endParaRPr lang="en-US" dirty="0"/>
            </a:p>
          </p:txBody>
        </p:sp>
        <p:sp>
          <p:nvSpPr>
            <p:cNvPr id="216" name="Rectangle 215"/>
            <p:cNvSpPr/>
            <p:nvPr/>
          </p:nvSpPr>
          <p:spPr>
            <a:xfrm>
              <a:off x="7990402" y="3487838"/>
              <a:ext cx="879663" cy="4456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t>11-12 4</a:t>
              </a:r>
              <a:r>
                <a:rPr lang="en-US" sz="1600" baseline="30000" dirty="0" smtClean="0"/>
                <a:t>th</a:t>
              </a:r>
              <a:r>
                <a:rPr lang="en-US" sz="1600" dirty="0" smtClean="0"/>
                <a:t> Gr.</a:t>
              </a:r>
            </a:p>
          </p:txBody>
        </p:sp>
        <p:sp>
          <p:nvSpPr>
            <p:cNvPr id="217" name="Rectangle 216"/>
            <p:cNvSpPr/>
            <p:nvPr/>
          </p:nvSpPr>
          <p:spPr>
            <a:xfrm>
              <a:off x="7989636" y="3975904"/>
              <a:ext cx="876572" cy="4456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11-12 5</a:t>
              </a:r>
              <a:r>
                <a:rPr lang="en-US" sz="1600" baseline="30000" dirty="0" smtClean="0"/>
                <a:t>th</a:t>
              </a:r>
              <a:r>
                <a:rPr lang="en-US" sz="1600" dirty="0" smtClean="0"/>
                <a:t> Gr.</a:t>
              </a:r>
              <a:endParaRPr lang="en-US" sz="1600" dirty="0"/>
            </a:p>
          </p:txBody>
        </p:sp>
        <p:sp>
          <p:nvSpPr>
            <p:cNvPr id="219" name="Rectangle 218"/>
            <p:cNvSpPr/>
            <p:nvPr/>
          </p:nvSpPr>
          <p:spPr>
            <a:xfrm>
              <a:off x="7037409" y="3489767"/>
              <a:ext cx="879663" cy="445625"/>
            </a:xfrm>
            <a:prstGeom prst="rect">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t>10-11 4</a:t>
              </a:r>
              <a:r>
                <a:rPr lang="en-US" sz="1600" baseline="30000" dirty="0" smtClean="0"/>
                <a:t>th</a:t>
              </a:r>
              <a:r>
                <a:rPr lang="en-US" sz="1600" dirty="0" smtClean="0"/>
                <a:t> Gr.</a:t>
              </a:r>
            </a:p>
          </p:txBody>
        </p:sp>
        <p:sp>
          <p:nvSpPr>
            <p:cNvPr id="220" name="Rectangle 219"/>
            <p:cNvSpPr/>
            <p:nvPr/>
          </p:nvSpPr>
          <p:spPr>
            <a:xfrm>
              <a:off x="7036643" y="3977833"/>
              <a:ext cx="876572" cy="445625"/>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10-11 5</a:t>
              </a:r>
              <a:r>
                <a:rPr lang="en-US" sz="1600" baseline="30000" dirty="0" smtClean="0"/>
                <a:t>th</a:t>
              </a:r>
              <a:r>
                <a:rPr lang="en-US" sz="1600" dirty="0" smtClean="0"/>
                <a:t> Gr.</a:t>
              </a:r>
              <a:endParaRPr lang="en-US" sz="1600" dirty="0"/>
            </a:p>
          </p:txBody>
        </p:sp>
        <p:sp>
          <p:nvSpPr>
            <p:cNvPr id="222" name="Rectangle 221"/>
            <p:cNvSpPr/>
            <p:nvPr/>
          </p:nvSpPr>
          <p:spPr>
            <a:xfrm>
              <a:off x="6076700" y="3489767"/>
              <a:ext cx="879663" cy="445625"/>
            </a:xfrm>
            <a:prstGeom prst="rect">
              <a:avLst/>
            </a:prstGeom>
            <a:solidFill>
              <a:schemeClr val="accent5">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t>09-10 4</a:t>
              </a:r>
              <a:r>
                <a:rPr lang="en-US" sz="1600" baseline="30000" dirty="0" smtClean="0"/>
                <a:t>th</a:t>
              </a:r>
              <a:r>
                <a:rPr lang="en-US" sz="1600" dirty="0" smtClean="0"/>
                <a:t> Gr.</a:t>
              </a:r>
              <a:endParaRPr lang="en-US" sz="1600" dirty="0"/>
            </a:p>
          </p:txBody>
        </p:sp>
        <p:sp>
          <p:nvSpPr>
            <p:cNvPr id="223" name="Rectangle 222"/>
            <p:cNvSpPr/>
            <p:nvPr/>
          </p:nvSpPr>
          <p:spPr>
            <a:xfrm>
              <a:off x="6075934" y="3977833"/>
              <a:ext cx="876572" cy="445625"/>
            </a:xfrm>
            <a:prstGeom prst="rect">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09-10 5</a:t>
              </a:r>
              <a:r>
                <a:rPr lang="en-US" sz="1600" baseline="30000" dirty="0" smtClean="0"/>
                <a:t>th</a:t>
              </a:r>
              <a:r>
                <a:rPr lang="en-US" sz="1600" dirty="0" smtClean="0"/>
                <a:t> Gr.</a:t>
              </a:r>
            </a:p>
          </p:txBody>
        </p:sp>
      </p:grpSp>
      <p:sp>
        <p:nvSpPr>
          <p:cNvPr id="224" name="Content Placeholder 2"/>
          <p:cNvSpPr txBox="1">
            <a:spLocks/>
          </p:cNvSpPr>
          <p:nvPr/>
        </p:nvSpPr>
        <p:spPr>
          <a:xfrm>
            <a:off x="614586" y="5555845"/>
            <a:ext cx="8153400" cy="677119"/>
          </a:xfrm>
          <a:prstGeom prst="rect">
            <a:avLst/>
          </a:prstGeom>
        </p:spPr>
        <p:txBody>
          <a:bodyPr vert="horz">
            <a:normAutofit fontScale="77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The “Up-To-3-Year Average” represents average longitudinal growth of three different groups of students at each grade level.</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307742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
                                            <p:txEl>
                                              <p:pRg st="0" end="0"/>
                                            </p:txEl>
                                          </p:spTgt>
                                        </p:tgtEl>
                                        <p:attrNameLst>
                                          <p:attrName>style.visibility</p:attrName>
                                        </p:attrNameLst>
                                      </p:cBhvr>
                                      <p:to>
                                        <p:strVal val="visible"/>
                                      </p:to>
                                    </p:set>
                                    <p:animEffect transition="in" filter="fade">
                                      <p:cBhvr>
                                        <p:cTn id="7" dur="500"/>
                                        <p:tgtEl>
                                          <p:spTgt spid="19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1"/>
                                        </p:tgtEl>
                                        <p:attrNameLst>
                                          <p:attrName>style.visibility</p:attrName>
                                        </p:attrNameLst>
                                      </p:cBhvr>
                                      <p:to>
                                        <p:strVal val="visible"/>
                                      </p:to>
                                    </p:set>
                                    <p:animEffect transition="in" filter="fade">
                                      <p:cBhvr>
                                        <p:cTn id="10" dur="500"/>
                                        <p:tgtEl>
                                          <p:spTgt spid="1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10" presetClass="entr" presetSubtype="0" fill="hold" nodeType="withEffect">
                                  <p:stCondLst>
                                    <p:cond delay="0"/>
                                  </p:stCondLst>
                                  <p:childTnLst>
                                    <p:set>
                                      <p:cBhvr>
                                        <p:cTn id="17" dur="1" fill="hold">
                                          <p:stCondLst>
                                            <p:cond delay="0"/>
                                          </p:stCondLst>
                                        </p:cTn>
                                        <p:tgtEl>
                                          <p:spTgt spid="225"/>
                                        </p:tgtEl>
                                        <p:attrNameLst>
                                          <p:attrName>style.visibility</p:attrName>
                                        </p:attrNameLst>
                                      </p:cBhvr>
                                      <p:to>
                                        <p:strVal val="visible"/>
                                      </p:to>
                                    </p:set>
                                    <p:animEffect transition="in" filter="fade">
                                      <p:cBhvr>
                                        <p:cTn id="18" dur="500"/>
                                        <p:tgtEl>
                                          <p:spTgt spid="2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6"/>
                                        </p:tgtEl>
                                        <p:attrNameLst>
                                          <p:attrName>style.visibility</p:attrName>
                                        </p:attrNameLst>
                                      </p:cBhvr>
                                      <p:to>
                                        <p:strVal val="visible"/>
                                      </p:to>
                                    </p:set>
                                    <p:animEffect transition="in" filter="fade">
                                      <p:cBhvr>
                                        <p:cTn id="23"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93" grpId="0" build="p"/>
      <p:bldP spid="22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4301" y="1623997"/>
            <a:ext cx="8927783" cy="2909884"/>
            <a:chOff x="114301" y="1623997"/>
            <a:chExt cx="8927783" cy="2909884"/>
          </a:xfrm>
        </p:grpSpPr>
        <p:sp>
          <p:nvSpPr>
            <p:cNvPr id="9" name="Rectangle 8"/>
            <p:cNvSpPr/>
            <p:nvPr/>
          </p:nvSpPr>
          <p:spPr>
            <a:xfrm>
              <a:off x="114301" y="3971894"/>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9063" y="2981255"/>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26233" y="1947845"/>
              <a:ext cx="8879655"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82441" y="1943078"/>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13" name="TextBox 12"/>
            <p:cNvSpPr txBox="1"/>
            <p:nvPr/>
          </p:nvSpPr>
          <p:spPr>
            <a:xfrm>
              <a:off x="5163866" y="1943075"/>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14" name="TextBox 13"/>
            <p:cNvSpPr txBox="1"/>
            <p:nvPr/>
          </p:nvSpPr>
          <p:spPr>
            <a:xfrm>
              <a:off x="2959306"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5" name="TextBox 14"/>
            <p:cNvSpPr txBox="1"/>
            <p:nvPr/>
          </p:nvSpPr>
          <p:spPr>
            <a:xfrm>
              <a:off x="6726445"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6" name="TextBox 15"/>
            <p:cNvSpPr txBox="1"/>
            <p:nvPr/>
          </p:nvSpPr>
          <p:spPr>
            <a:xfrm>
              <a:off x="1423986" y="1623997"/>
              <a:ext cx="3795714"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Past Academic Year 2011-2012</a:t>
              </a:r>
              <a:endParaRPr lang="en-US" sz="1200" b="1" dirty="0">
                <a:solidFill>
                  <a:schemeClr val="tx1">
                    <a:lumMod val="65000"/>
                    <a:lumOff val="35000"/>
                  </a:schemeClr>
                </a:solidFill>
              </a:endParaRPr>
            </a:p>
          </p:txBody>
        </p:sp>
        <p:sp>
          <p:nvSpPr>
            <p:cNvPr id="17" name="TextBox 16"/>
            <p:cNvSpPr txBox="1"/>
            <p:nvPr/>
          </p:nvSpPr>
          <p:spPr>
            <a:xfrm>
              <a:off x="5214934" y="1623998"/>
              <a:ext cx="3781429"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Up-To-3-Year Average</a:t>
              </a:r>
              <a:endParaRPr lang="en-US" sz="1200" b="1" dirty="0">
                <a:solidFill>
                  <a:schemeClr val="tx1">
                    <a:lumMod val="65000"/>
                    <a:lumOff val="35000"/>
                  </a:schemeClr>
                </a:solidFill>
              </a:endParaRPr>
            </a:p>
          </p:txBody>
        </p:sp>
        <p:sp>
          <p:nvSpPr>
            <p:cNvPr id="18" name="TextBox 17"/>
            <p:cNvSpPr txBox="1"/>
            <p:nvPr/>
          </p:nvSpPr>
          <p:spPr>
            <a:xfrm>
              <a:off x="2090677" y="2135959"/>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9" name="TextBox 18"/>
            <p:cNvSpPr txBox="1"/>
            <p:nvPr/>
          </p:nvSpPr>
          <p:spPr>
            <a:xfrm>
              <a:off x="2836008" y="2135959"/>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20" name="TextBox 19"/>
            <p:cNvSpPr txBox="1"/>
            <p:nvPr/>
          </p:nvSpPr>
          <p:spPr>
            <a:xfrm>
              <a:off x="3555142" y="2145484"/>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21" name="TextBox 20"/>
            <p:cNvSpPr txBox="1"/>
            <p:nvPr/>
          </p:nvSpPr>
          <p:spPr>
            <a:xfrm>
              <a:off x="4283804" y="2133578"/>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22" name="TextBox 21"/>
            <p:cNvSpPr txBox="1"/>
            <p:nvPr/>
          </p:nvSpPr>
          <p:spPr>
            <a:xfrm>
              <a:off x="4993416" y="2131196"/>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23" name="TextBox 22"/>
            <p:cNvSpPr txBox="1"/>
            <p:nvPr/>
          </p:nvSpPr>
          <p:spPr>
            <a:xfrm>
              <a:off x="5869719" y="2135957"/>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24" name="TextBox 23"/>
            <p:cNvSpPr txBox="1"/>
            <p:nvPr/>
          </p:nvSpPr>
          <p:spPr>
            <a:xfrm>
              <a:off x="6615050" y="2135957"/>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25" name="TextBox 24"/>
            <p:cNvSpPr txBox="1"/>
            <p:nvPr/>
          </p:nvSpPr>
          <p:spPr>
            <a:xfrm>
              <a:off x="7334184" y="2145482"/>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26" name="TextBox 25"/>
            <p:cNvSpPr txBox="1"/>
            <p:nvPr/>
          </p:nvSpPr>
          <p:spPr>
            <a:xfrm>
              <a:off x="8062846" y="2133576"/>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27" name="TextBox 26"/>
            <p:cNvSpPr txBox="1"/>
            <p:nvPr/>
          </p:nvSpPr>
          <p:spPr>
            <a:xfrm>
              <a:off x="8772458" y="2131194"/>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28" name="TextBox 27"/>
            <p:cNvSpPr txBox="1"/>
            <p:nvPr/>
          </p:nvSpPr>
          <p:spPr>
            <a:xfrm>
              <a:off x="126997" y="2518233"/>
              <a:ext cx="1128835" cy="338554"/>
            </a:xfrm>
            <a:prstGeom prst="rect">
              <a:avLst/>
            </a:prstGeom>
            <a:solidFill>
              <a:srgbClr val="2C5A8C"/>
            </a:solidFill>
          </p:spPr>
          <p:txBody>
            <a:bodyPr wrap="none" rtlCol="0">
              <a:spAutoFit/>
            </a:bodyPr>
            <a:lstStyle/>
            <a:p>
              <a:r>
                <a:rPr lang="en-US" sz="1600" b="1" dirty="0" smtClean="0">
                  <a:solidFill>
                    <a:schemeClr val="bg1"/>
                  </a:solidFill>
                  <a:latin typeface="Arial" pitchFamily="34" charset="0"/>
                  <a:cs typeface="Arial" pitchFamily="34" charset="0"/>
                </a:rPr>
                <a:t>READING</a:t>
              </a:r>
              <a:endParaRPr lang="en-US" sz="1600" b="1" dirty="0">
                <a:solidFill>
                  <a:schemeClr val="bg1"/>
                </a:solidFill>
                <a:latin typeface="Arial" pitchFamily="34" charset="0"/>
                <a:cs typeface="Arial" pitchFamily="34" charset="0"/>
              </a:endParaRPr>
            </a:p>
          </p:txBody>
        </p:sp>
        <p:sp>
          <p:nvSpPr>
            <p:cNvPr id="29" name="TextBox 28"/>
            <p:cNvSpPr txBox="1"/>
            <p:nvPr/>
          </p:nvSpPr>
          <p:spPr>
            <a:xfrm>
              <a:off x="1295522" y="2519347"/>
              <a:ext cx="2596352" cy="338554"/>
            </a:xfrm>
            <a:prstGeom prst="rect">
              <a:avLst/>
            </a:prstGeom>
            <a:noFill/>
          </p:spPr>
          <p:txBody>
            <a:bodyPr wrap="none" rtlCol="0">
              <a:spAutoFit/>
            </a:bodyPr>
            <a:lstStyle/>
            <a:p>
              <a:r>
                <a:rPr lang="en-US" sz="1600" b="1" dirty="0" smtClean="0"/>
                <a:t>Grade-Level</a:t>
              </a:r>
              <a:r>
                <a:rPr lang="en-US" sz="1600" dirty="0" smtClean="0"/>
                <a:t> Value-Added</a:t>
              </a:r>
              <a:endParaRPr lang="en-US" sz="1600" dirty="0"/>
            </a:p>
          </p:txBody>
        </p:sp>
        <p:sp>
          <p:nvSpPr>
            <p:cNvPr id="30" name="Rectangle 29"/>
            <p:cNvSpPr/>
            <p:nvPr/>
          </p:nvSpPr>
          <p:spPr>
            <a:xfrm>
              <a:off x="222234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94922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67609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402973"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129850"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001389"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72826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45514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18201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908894"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22473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95160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67848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405359"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132236"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003775"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73065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45752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18440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911280"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2235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94922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67610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402978"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129855"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001394"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72827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45514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818202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8908899"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5210175" y="2416950"/>
              <a:ext cx="47625" cy="21169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p:nvPr/>
          </p:nvCxnSpPr>
          <p:spPr>
            <a:xfrm>
              <a:off x="1428750" y="2987657"/>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120900" y="2987657"/>
              <a:ext cx="0" cy="146367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886450" y="2987657"/>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2219969"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946845"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673721"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400597"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127474"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5999013"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725889"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7452765"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8179641"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8906518"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smtClean="0"/>
              <a:t>What Does “Up-To-3-Year Average” Mean?</a:t>
            </a:r>
            <a:endParaRPr lang="en-US" dirty="0"/>
          </a:p>
        </p:txBody>
      </p:sp>
      <p:sp>
        <p:nvSpPr>
          <p:cNvPr id="3" name="Content Placeholder 2"/>
          <p:cNvSpPr>
            <a:spLocks noGrp="1"/>
          </p:cNvSpPr>
          <p:nvPr>
            <p:ph sz="quarter" idx="1"/>
          </p:nvPr>
        </p:nvSpPr>
        <p:spPr>
          <a:xfrm>
            <a:off x="612648" y="4757189"/>
            <a:ext cx="8153400" cy="1585739"/>
          </a:xfrm>
        </p:spPr>
        <p:txBody>
          <a:bodyPr>
            <a:normAutofit fontScale="92500" lnSpcReduction="20000"/>
          </a:bodyPr>
          <a:lstStyle/>
          <a:p>
            <a:r>
              <a:rPr lang="en-US" dirty="0" smtClean="0"/>
              <a:t>Which grade-level teaching team…</a:t>
            </a:r>
          </a:p>
          <a:p>
            <a:pPr lvl="1"/>
            <a:r>
              <a:rPr lang="en-US" dirty="0" smtClean="0"/>
              <a:t>Was most effective in the 2011-2012 school year?</a:t>
            </a:r>
          </a:p>
          <a:p>
            <a:pPr lvl="1"/>
            <a:r>
              <a:rPr lang="en-US" dirty="0" smtClean="0"/>
              <a:t>Was most effective over the past three school years?</a:t>
            </a:r>
          </a:p>
          <a:p>
            <a:pPr lvl="1"/>
            <a:r>
              <a:rPr lang="en-US" dirty="0" smtClean="0"/>
              <a:t>Was more effective in 2011-2012 than in the past?</a:t>
            </a:r>
            <a:endParaRPr lang="en-US" dirty="0"/>
          </a:p>
        </p:txBody>
      </p:sp>
      <p:sp>
        <p:nvSpPr>
          <p:cNvPr id="4" name="TextBox 3"/>
          <p:cNvSpPr txBox="1"/>
          <p:nvPr/>
        </p:nvSpPr>
        <p:spPr>
          <a:xfrm>
            <a:off x="1514480" y="3038457"/>
            <a:ext cx="532518" cy="307777"/>
          </a:xfrm>
          <a:prstGeom prst="rect">
            <a:avLst/>
          </a:prstGeom>
          <a:noFill/>
        </p:spPr>
        <p:txBody>
          <a:bodyPr wrap="none" rtlCol="0">
            <a:spAutoFit/>
          </a:bodyPr>
          <a:lstStyle/>
          <a:p>
            <a:pPr algn="ctr"/>
            <a:r>
              <a:rPr lang="en-US" sz="1400" dirty="0" smtClean="0"/>
              <a:t>48.5</a:t>
            </a:r>
            <a:endParaRPr lang="en-US" sz="1400" dirty="0"/>
          </a:p>
        </p:txBody>
      </p:sp>
      <p:sp>
        <p:nvSpPr>
          <p:cNvPr id="5" name="TextBox 4"/>
          <p:cNvSpPr txBox="1"/>
          <p:nvPr/>
        </p:nvSpPr>
        <p:spPr>
          <a:xfrm>
            <a:off x="1517655" y="3527407"/>
            <a:ext cx="532518" cy="307777"/>
          </a:xfrm>
          <a:prstGeom prst="rect">
            <a:avLst/>
          </a:prstGeom>
          <a:noFill/>
        </p:spPr>
        <p:txBody>
          <a:bodyPr wrap="none" rtlCol="0">
            <a:spAutoFit/>
          </a:bodyPr>
          <a:lstStyle/>
          <a:p>
            <a:pPr algn="ctr"/>
            <a:r>
              <a:rPr lang="en-US" sz="1400" dirty="0" smtClean="0"/>
              <a:t>44.5</a:t>
            </a:r>
            <a:endParaRPr lang="en-US" sz="1400" dirty="0"/>
          </a:p>
        </p:txBody>
      </p:sp>
      <p:sp>
        <p:nvSpPr>
          <p:cNvPr id="6" name="TextBox 5"/>
          <p:cNvSpPr txBox="1"/>
          <p:nvPr/>
        </p:nvSpPr>
        <p:spPr>
          <a:xfrm>
            <a:off x="5260975" y="3038457"/>
            <a:ext cx="631904" cy="307777"/>
          </a:xfrm>
          <a:prstGeom prst="rect">
            <a:avLst/>
          </a:prstGeom>
          <a:noFill/>
        </p:spPr>
        <p:txBody>
          <a:bodyPr wrap="none" rtlCol="0">
            <a:spAutoFit/>
          </a:bodyPr>
          <a:lstStyle/>
          <a:p>
            <a:r>
              <a:rPr lang="en-US" sz="1400" dirty="0" smtClean="0"/>
              <a:t>146.0</a:t>
            </a:r>
            <a:endParaRPr lang="en-US" sz="1400" dirty="0"/>
          </a:p>
        </p:txBody>
      </p:sp>
      <p:sp>
        <p:nvSpPr>
          <p:cNvPr id="7" name="TextBox 6"/>
          <p:cNvSpPr txBox="1"/>
          <p:nvPr/>
        </p:nvSpPr>
        <p:spPr>
          <a:xfrm>
            <a:off x="5260975" y="3527407"/>
            <a:ext cx="631904" cy="307777"/>
          </a:xfrm>
          <a:prstGeom prst="rect">
            <a:avLst/>
          </a:prstGeom>
          <a:noFill/>
        </p:spPr>
        <p:txBody>
          <a:bodyPr wrap="none" rtlCol="0">
            <a:spAutoFit/>
          </a:bodyPr>
          <a:lstStyle/>
          <a:p>
            <a:r>
              <a:rPr lang="en-US" sz="1400" dirty="0" smtClean="0"/>
              <a:t>141.1</a:t>
            </a:r>
            <a:endParaRPr lang="en-US" sz="1400" dirty="0"/>
          </a:p>
        </p:txBody>
      </p:sp>
      <p:sp>
        <p:nvSpPr>
          <p:cNvPr id="74" name="TextBox 73"/>
          <p:cNvSpPr txBox="1"/>
          <p:nvPr/>
        </p:nvSpPr>
        <p:spPr>
          <a:xfrm>
            <a:off x="1509718" y="4029096"/>
            <a:ext cx="532518" cy="307777"/>
          </a:xfrm>
          <a:prstGeom prst="rect">
            <a:avLst/>
          </a:prstGeom>
          <a:noFill/>
        </p:spPr>
        <p:txBody>
          <a:bodyPr wrap="none" rtlCol="0">
            <a:spAutoFit/>
          </a:bodyPr>
          <a:lstStyle/>
          <a:p>
            <a:pPr algn="ctr"/>
            <a:r>
              <a:rPr lang="en-US" sz="1400" dirty="0" smtClean="0"/>
              <a:t>46.0</a:t>
            </a:r>
            <a:endParaRPr lang="en-US" sz="1400" dirty="0"/>
          </a:p>
        </p:txBody>
      </p:sp>
      <p:sp>
        <p:nvSpPr>
          <p:cNvPr id="75" name="TextBox 74"/>
          <p:cNvSpPr txBox="1"/>
          <p:nvPr/>
        </p:nvSpPr>
        <p:spPr>
          <a:xfrm>
            <a:off x="5256213" y="4029096"/>
            <a:ext cx="631904" cy="307777"/>
          </a:xfrm>
          <a:prstGeom prst="rect">
            <a:avLst/>
          </a:prstGeom>
          <a:noFill/>
        </p:spPr>
        <p:txBody>
          <a:bodyPr wrap="none" rtlCol="0">
            <a:spAutoFit/>
          </a:bodyPr>
          <a:lstStyle/>
          <a:p>
            <a:r>
              <a:rPr lang="en-US" sz="1400" dirty="0" smtClean="0"/>
              <a:t>147.8</a:t>
            </a:r>
            <a:endParaRPr lang="en-US" sz="1400" dirty="0"/>
          </a:p>
        </p:txBody>
      </p:sp>
      <p:cxnSp>
        <p:nvCxnSpPr>
          <p:cNvPr id="78" name="Straight Connector 77"/>
          <p:cNvCxnSpPr/>
          <p:nvPr/>
        </p:nvCxnSpPr>
        <p:spPr>
          <a:xfrm>
            <a:off x="3981691" y="3960292"/>
            <a:ext cx="100121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007263" y="3957117"/>
            <a:ext cx="36288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10" idx="2"/>
          </p:cNvCxnSpPr>
          <p:nvPr/>
        </p:nvCxnSpPr>
        <p:spPr>
          <a:xfrm>
            <a:off x="3431894" y="3467030"/>
            <a:ext cx="11282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529332" y="3468167"/>
            <a:ext cx="5845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195823" y="4455631"/>
            <a:ext cx="93175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944810" y="4458806"/>
            <a:ext cx="70026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161924" y="3047984"/>
            <a:ext cx="926857" cy="338554"/>
          </a:xfrm>
          <a:prstGeom prst="rect">
            <a:avLst/>
          </a:prstGeom>
          <a:noFill/>
        </p:spPr>
        <p:txBody>
          <a:bodyPr wrap="none" rtlCol="0">
            <a:spAutoFit/>
          </a:bodyPr>
          <a:lstStyle/>
          <a:p>
            <a:r>
              <a:rPr lang="en-US" sz="1600" dirty="0" smtClean="0"/>
              <a:t>Grade 3</a:t>
            </a:r>
            <a:endParaRPr lang="en-US" sz="1600" dirty="0"/>
          </a:p>
        </p:txBody>
      </p:sp>
      <p:sp>
        <p:nvSpPr>
          <p:cNvPr id="101" name="TextBox 100"/>
          <p:cNvSpPr txBox="1"/>
          <p:nvPr/>
        </p:nvSpPr>
        <p:spPr>
          <a:xfrm>
            <a:off x="161924" y="3548047"/>
            <a:ext cx="926857" cy="338554"/>
          </a:xfrm>
          <a:prstGeom prst="rect">
            <a:avLst/>
          </a:prstGeom>
          <a:noFill/>
        </p:spPr>
        <p:txBody>
          <a:bodyPr wrap="none" rtlCol="0">
            <a:spAutoFit/>
          </a:bodyPr>
          <a:lstStyle/>
          <a:p>
            <a:r>
              <a:rPr lang="en-US" sz="1600" dirty="0" smtClean="0"/>
              <a:t>Grade 4</a:t>
            </a:r>
            <a:endParaRPr lang="en-US" sz="1600" dirty="0"/>
          </a:p>
        </p:txBody>
      </p:sp>
      <p:sp>
        <p:nvSpPr>
          <p:cNvPr id="102" name="TextBox 101"/>
          <p:cNvSpPr txBox="1"/>
          <p:nvPr/>
        </p:nvSpPr>
        <p:spPr>
          <a:xfrm>
            <a:off x="161924" y="4048109"/>
            <a:ext cx="926857" cy="338554"/>
          </a:xfrm>
          <a:prstGeom prst="rect">
            <a:avLst/>
          </a:prstGeom>
          <a:noFill/>
        </p:spPr>
        <p:txBody>
          <a:bodyPr wrap="none" rtlCol="0">
            <a:spAutoFit/>
          </a:bodyPr>
          <a:lstStyle/>
          <a:p>
            <a:r>
              <a:rPr lang="en-US" sz="1600" dirty="0" smtClean="0"/>
              <a:t>Grade 5</a:t>
            </a:r>
            <a:endParaRPr lang="en-US" sz="1600" dirty="0"/>
          </a:p>
        </p:txBody>
      </p:sp>
      <p:sp>
        <p:nvSpPr>
          <p:cNvPr id="103" name="Oval Callout 102"/>
          <p:cNvSpPr/>
          <p:nvPr/>
        </p:nvSpPr>
        <p:spPr>
          <a:xfrm>
            <a:off x="3802960" y="3047984"/>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3.4</a:t>
            </a:r>
            <a:endParaRPr lang="en-US" sz="1200" b="1" dirty="0">
              <a:solidFill>
                <a:schemeClr val="tx1"/>
              </a:solidFill>
              <a:latin typeface="Arial" pitchFamily="34" charset="0"/>
              <a:cs typeface="Arial" pitchFamily="34" charset="0"/>
            </a:endParaRPr>
          </a:p>
        </p:txBody>
      </p:sp>
      <p:sp>
        <p:nvSpPr>
          <p:cNvPr id="104" name="Oval Callout 103"/>
          <p:cNvSpPr/>
          <p:nvPr/>
        </p:nvSpPr>
        <p:spPr>
          <a:xfrm>
            <a:off x="4297703" y="3535148"/>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4.1</a:t>
            </a:r>
            <a:endParaRPr lang="en-US" sz="1200" b="1" dirty="0">
              <a:solidFill>
                <a:schemeClr val="tx1"/>
              </a:solidFill>
              <a:latin typeface="Arial" pitchFamily="34" charset="0"/>
              <a:cs typeface="Arial" pitchFamily="34" charset="0"/>
            </a:endParaRPr>
          </a:p>
        </p:txBody>
      </p:sp>
      <p:sp>
        <p:nvSpPr>
          <p:cNvPr id="105" name="Oval Callout 104"/>
          <p:cNvSpPr/>
          <p:nvPr/>
        </p:nvSpPr>
        <p:spPr>
          <a:xfrm>
            <a:off x="4553430" y="4032100"/>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4.4</a:t>
            </a:r>
            <a:endParaRPr lang="en-US" sz="1200" b="1" dirty="0">
              <a:solidFill>
                <a:schemeClr val="tx1"/>
              </a:solidFill>
              <a:latin typeface="Arial" pitchFamily="34" charset="0"/>
              <a:cs typeface="Arial" pitchFamily="34" charset="0"/>
            </a:endParaRPr>
          </a:p>
        </p:txBody>
      </p:sp>
      <p:sp>
        <p:nvSpPr>
          <p:cNvPr id="106" name="Oval Callout 105"/>
          <p:cNvSpPr/>
          <p:nvPr/>
        </p:nvSpPr>
        <p:spPr>
          <a:xfrm>
            <a:off x="7632006" y="3031316"/>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3.5</a:t>
            </a:r>
            <a:endParaRPr lang="en-US" sz="1200" b="1" dirty="0">
              <a:solidFill>
                <a:schemeClr val="tx1"/>
              </a:solidFill>
              <a:latin typeface="Arial" pitchFamily="34" charset="0"/>
              <a:cs typeface="Arial" pitchFamily="34" charset="0"/>
            </a:endParaRPr>
          </a:p>
        </p:txBody>
      </p:sp>
      <p:sp>
        <p:nvSpPr>
          <p:cNvPr id="107" name="Oval Callout 106"/>
          <p:cNvSpPr/>
          <p:nvPr/>
        </p:nvSpPr>
        <p:spPr>
          <a:xfrm>
            <a:off x="5779308" y="3527407"/>
            <a:ext cx="379172" cy="322058"/>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0.9</a:t>
            </a:r>
            <a:endParaRPr lang="en-US" sz="1200" b="1" dirty="0">
              <a:solidFill>
                <a:schemeClr val="tx1"/>
              </a:solidFill>
              <a:latin typeface="Arial" pitchFamily="34" charset="0"/>
              <a:cs typeface="Arial" pitchFamily="34" charset="0"/>
            </a:endParaRPr>
          </a:p>
        </p:txBody>
      </p:sp>
      <p:sp>
        <p:nvSpPr>
          <p:cNvPr id="108" name="Oval Callout 107"/>
          <p:cNvSpPr/>
          <p:nvPr/>
        </p:nvSpPr>
        <p:spPr>
          <a:xfrm>
            <a:off x="7134396" y="4032100"/>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2.8</a:t>
            </a:r>
            <a:endParaRPr lang="en-US" sz="1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218908539"/>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p:cNvGrpSpPr/>
          <p:nvPr/>
        </p:nvGrpSpPr>
        <p:grpSpPr>
          <a:xfrm>
            <a:off x="0" y="1585913"/>
            <a:ext cx="9144000" cy="5272087"/>
            <a:chOff x="0" y="1585913"/>
            <a:chExt cx="9144000" cy="5272087"/>
          </a:xfrm>
        </p:grpSpPr>
        <p:sp>
          <p:nvSpPr>
            <p:cNvPr id="179" name="Rectangle 178"/>
            <p:cNvSpPr/>
            <p:nvPr/>
          </p:nvSpPr>
          <p:spPr>
            <a:xfrm>
              <a:off x="0" y="1585913"/>
              <a:ext cx="9144000" cy="527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114301" y="3971894"/>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119063" y="2981255"/>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Rectangle 181"/>
            <p:cNvSpPr/>
            <p:nvPr/>
          </p:nvSpPr>
          <p:spPr>
            <a:xfrm>
              <a:off x="126233" y="1947845"/>
              <a:ext cx="8879655"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extBox 182"/>
            <p:cNvSpPr txBox="1"/>
            <p:nvPr/>
          </p:nvSpPr>
          <p:spPr>
            <a:xfrm>
              <a:off x="1382441" y="1943078"/>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184" name="TextBox 183"/>
            <p:cNvSpPr txBox="1"/>
            <p:nvPr/>
          </p:nvSpPr>
          <p:spPr>
            <a:xfrm>
              <a:off x="5163866" y="1943075"/>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185" name="TextBox 184"/>
            <p:cNvSpPr txBox="1"/>
            <p:nvPr/>
          </p:nvSpPr>
          <p:spPr>
            <a:xfrm>
              <a:off x="2959306"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86" name="TextBox 185"/>
            <p:cNvSpPr txBox="1"/>
            <p:nvPr/>
          </p:nvSpPr>
          <p:spPr>
            <a:xfrm>
              <a:off x="6726445"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87" name="TextBox 186"/>
            <p:cNvSpPr txBox="1"/>
            <p:nvPr/>
          </p:nvSpPr>
          <p:spPr>
            <a:xfrm>
              <a:off x="1423986" y="1623997"/>
              <a:ext cx="3795714"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Past Academic Year 2011-2012</a:t>
              </a:r>
              <a:endParaRPr lang="en-US" sz="1200" b="1" dirty="0">
                <a:solidFill>
                  <a:schemeClr val="tx1">
                    <a:lumMod val="65000"/>
                    <a:lumOff val="35000"/>
                  </a:schemeClr>
                </a:solidFill>
              </a:endParaRPr>
            </a:p>
          </p:txBody>
        </p:sp>
        <p:sp>
          <p:nvSpPr>
            <p:cNvPr id="188" name="TextBox 187"/>
            <p:cNvSpPr txBox="1"/>
            <p:nvPr/>
          </p:nvSpPr>
          <p:spPr>
            <a:xfrm>
              <a:off x="5214934" y="1623998"/>
              <a:ext cx="3781429"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Up-To-3-Year Average</a:t>
              </a:r>
              <a:endParaRPr lang="en-US" sz="1200" b="1" dirty="0">
                <a:solidFill>
                  <a:schemeClr val="tx1">
                    <a:lumMod val="65000"/>
                    <a:lumOff val="35000"/>
                  </a:schemeClr>
                </a:solidFill>
              </a:endParaRPr>
            </a:p>
          </p:txBody>
        </p:sp>
        <p:sp>
          <p:nvSpPr>
            <p:cNvPr id="189" name="TextBox 188"/>
            <p:cNvSpPr txBox="1"/>
            <p:nvPr/>
          </p:nvSpPr>
          <p:spPr>
            <a:xfrm>
              <a:off x="2090677" y="2135959"/>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90" name="TextBox 189"/>
            <p:cNvSpPr txBox="1"/>
            <p:nvPr/>
          </p:nvSpPr>
          <p:spPr>
            <a:xfrm>
              <a:off x="2836008" y="2135959"/>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191" name="TextBox 190"/>
            <p:cNvSpPr txBox="1"/>
            <p:nvPr/>
          </p:nvSpPr>
          <p:spPr>
            <a:xfrm>
              <a:off x="3555142" y="2145484"/>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192" name="TextBox 191"/>
            <p:cNvSpPr txBox="1"/>
            <p:nvPr/>
          </p:nvSpPr>
          <p:spPr>
            <a:xfrm>
              <a:off x="4283804" y="2133578"/>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193" name="TextBox 192"/>
            <p:cNvSpPr txBox="1"/>
            <p:nvPr/>
          </p:nvSpPr>
          <p:spPr>
            <a:xfrm>
              <a:off x="4993416" y="2131196"/>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194" name="TextBox 193"/>
            <p:cNvSpPr txBox="1"/>
            <p:nvPr/>
          </p:nvSpPr>
          <p:spPr>
            <a:xfrm>
              <a:off x="5869719" y="2135957"/>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95" name="TextBox 194"/>
            <p:cNvSpPr txBox="1"/>
            <p:nvPr/>
          </p:nvSpPr>
          <p:spPr>
            <a:xfrm>
              <a:off x="6615050" y="2135957"/>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196" name="TextBox 195"/>
            <p:cNvSpPr txBox="1"/>
            <p:nvPr/>
          </p:nvSpPr>
          <p:spPr>
            <a:xfrm>
              <a:off x="7334184" y="2145482"/>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197" name="TextBox 196"/>
            <p:cNvSpPr txBox="1"/>
            <p:nvPr/>
          </p:nvSpPr>
          <p:spPr>
            <a:xfrm>
              <a:off x="8062846" y="2133576"/>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198" name="TextBox 197"/>
            <p:cNvSpPr txBox="1"/>
            <p:nvPr/>
          </p:nvSpPr>
          <p:spPr>
            <a:xfrm>
              <a:off x="8772458" y="2131194"/>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199" name="TextBox 198"/>
            <p:cNvSpPr txBox="1"/>
            <p:nvPr/>
          </p:nvSpPr>
          <p:spPr>
            <a:xfrm>
              <a:off x="126997" y="2518233"/>
              <a:ext cx="1128835" cy="338554"/>
            </a:xfrm>
            <a:prstGeom prst="rect">
              <a:avLst/>
            </a:prstGeom>
            <a:solidFill>
              <a:srgbClr val="2C5A8C"/>
            </a:solidFill>
          </p:spPr>
          <p:txBody>
            <a:bodyPr wrap="none" rtlCol="0">
              <a:spAutoFit/>
            </a:bodyPr>
            <a:lstStyle/>
            <a:p>
              <a:r>
                <a:rPr lang="en-US" sz="1600" b="1" dirty="0" smtClean="0">
                  <a:solidFill>
                    <a:schemeClr val="bg1"/>
                  </a:solidFill>
                  <a:latin typeface="Arial" pitchFamily="34" charset="0"/>
                  <a:cs typeface="Arial" pitchFamily="34" charset="0"/>
                </a:rPr>
                <a:t>READING</a:t>
              </a:r>
              <a:endParaRPr lang="en-US" sz="1600" b="1" dirty="0">
                <a:solidFill>
                  <a:schemeClr val="bg1"/>
                </a:solidFill>
                <a:latin typeface="Arial" pitchFamily="34" charset="0"/>
                <a:cs typeface="Arial" pitchFamily="34" charset="0"/>
              </a:endParaRPr>
            </a:p>
          </p:txBody>
        </p:sp>
        <p:sp>
          <p:nvSpPr>
            <p:cNvPr id="200" name="TextBox 199"/>
            <p:cNvSpPr txBox="1"/>
            <p:nvPr/>
          </p:nvSpPr>
          <p:spPr>
            <a:xfrm>
              <a:off x="126992" y="4761556"/>
              <a:ext cx="763595" cy="338554"/>
            </a:xfrm>
            <a:prstGeom prst="rect">
              <a:avLst/>
            </a:prstGeom>
            <a:solidFill>
              <a:srgbClr val="BD723B"/>
            </a:solidFill>
          </p:spPr>
          <p:txBody>
            <a:bodyPr wrap="square" rtlCol="0">
              <a:spAutoFit/>
            </a:bodyPr>
            <a:lstStyle/>
            <a:p>
              <a:pPr algn="ctr"/>
              <a:r>
                <a:rPr lang="en-US" sz="1600" b="1" dirty="0" smtClean="0">
                  <a:solidFill>
                    <a:schemeClr val="bg1"/>
                  </a:solidFill>
                  <a:latin typeface="Arial" pitchFamily="34" charset="0"/>
                  <a:cs typeface="Arial" pitchFamily="34" charset="0"/>
                </a:rPr>
                <a:t>MATH</a:t>
              </a:r>
              <a:endParaRPr lang="en-US" sz="1600" b="1" dirty="0">
                <a:solidFill>
                  <a:schemeClr val="bg1"/>
                </a:solidFill>
                <a:latin typeface="Arial" pitchFamily="34" charset="0"/>
                <a:cs typeface="Arial" pitchFamily="34" charset="0"/>
              </a:endParaRPr>
            </a:p>
          </p:txBody>
        </p:sp>
        <p:sp>
          <p:nvSpPr>
            <p:cNvPr id="201" name="TextBox 200"/>
            <p:cNvSpPr txBox="1"/>
            <p:nvPr/>
          </p:nvSpPr>
          <p:spPr>
            <a:xfrm>
              <a:off x="1295522" y="2519347"/>
              <a:ext cx="2596352" cy="338554"/>
            </a:xfrm>
            <a:prstGeom prst="rect">
              <a:avLst/>
            </a:prstGeom>
            <a:noFill/>
          </p:spPr>
          <p:txBody>
            <a:bodyPr wrap="none" rtlCol="0">
              <a:spAutoFit/>
            </a:bodyPr>
            <a:lstStyle/>
            <a:p>
              <a:r>
                <a:rPr lang="en-US" sz="1600" b="1" dirty="0" smtClean="0"/>
                <a:t>Grade-Level</a:t>
              </a:r>
              <a:r>
                <a:rPr lang="en-US" sz="1600" dirty="0" smtClean="0"/>
                <a:t> Value-Added</a:t>
              </a:r>
              <a:endParaRPr lang="en-US" sz="1600" dirty="0"/>
            </a:p>
          </p:txBody>
        </p:sp>
        <p:sp>
          <p:nvSpPr>
            <p:cNvPr id="202" name="Rectangle 201"/>
            <p:cNvSpPr/>
            <p:nvPr/>
          </p:nvSpPr>
          <p:spPr>
            <a:xfrm>
              <a:off x="222234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294922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367609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a:off x="4402973"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5129850"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6001389"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672826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745514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818201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8908894"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222473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295160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367848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4405359"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5132236"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6003775"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73065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745752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818440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8911280"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222235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294922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367610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4402978"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p:cNvSpPr/>
            <p:nvPr/>
          </p:nvSpPr>
          <p:spPr>
            <a:xfrm>
              <a:off x="5129855"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a:off x="6001394"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672827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745514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818202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8908899"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a:off x="5210175" y="2416950"/>
              <a:ext cx="47625" cy="21169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3" name="Straight Connector 232"/>
            <p:cNvCxnSpPr/>
            <p:nvPr/>
          </p:nvCxnSpPr>
          <p:spPr>
            <a:xfrm>
              <a:off x="1428750" y="2987657"/>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2120900" y="2987657"/>
              <a:ext cx="0" cy="146367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5886450" y="2987657"/>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6" name="TextBox 235"/>
            <p:cNvSpPr txBox="1"/>
            <p:nvPr/>
          </p:nvSpPr>
          <p:spPr>
            <a:xfrm>
              <a:off x="1514480" y="3038457"/>
              <a:ext cx="532518" cy="307777"/>
            </a:xfrm>
            <a:prstGeom prst="rect">
              <a:avLst/>
            </a:prstGeom>
            <a:noFill/>
          </p:spPr>
          <p:txBody>
            <a:bodyPr wrap="none" rtlCol="0">
              <a:spAutoFit/>
            </a:bodyPr>
            <a:lstStyle/>
            <a:p>
              <a:pPr algn="ctr"/>
              <a:r>
                <a:rPr lang="en-US" sz="1400" dirty="0" smtClean="0"/>
                <a:t>58.7</a:t>
              </a:r>
              <a:endParaRPr lang="en-US" sz="1400" dirty="0"/>
            </a:p>
          </p:txBody>
        </p:sp>
        <p:sp>
          <p:nvSpPr>
            <p:cNvPr id="237" name="TextBox 236"/>
            <p:cNvSpPr txBox="1"/>
            <p:nvPr/>
          </p:nvSpPr>
          <p:spPr>
            <a:xfrm>
              <a:off x="1517655" y="3527407"/>
              <a:ext cx="532518" cy="307777"/>
            </a:xfrm>
            <a:prstGeom prst="rect">
              <a:avLst/>
            </a:prstGeom>
            <a:noFill/>
          </p:spPr>
          <p:txBody>
            <a:bodyPr wrap="none" rtlCol="0">
              <a:spAutoFit/>
            </a:bodyPr>
            <a:lstStyle/>
            <a:p>
              <a:pPr algn="ctr"/>
              <a:r>
                <a:rPr lang="en-US" sz="1400" dirty="0" smtClean="0"/>
                <a:t>68.3</a:t>
              </a:r>
              <a:endParaRPr lang="en-US" sz="1400" dirty="0"/>
            </a:p>
          </p:txBody>
        </p:sp>
        <p:sp>
          <p:nvSpPr>
            <p:cNvPr id="238" name="TextBox 237"/>
            <p:cNvSpPr txBox="1"/>
            <p:nvPr/>
          </p:nvSpPr>
          <p:spPr>
            <a:xfrm>
              <a:off x="5260975" y="3038457"/>
              <a:ext cx="631904" cy="307777"/>
            </a:xfrm>
            <a:prstGeom prst="rect">
              <a:avLst/>
            </a:prstGeom>
            <a:noFill/>
          </p:spPr>
          <p:txBody>
            <a:bodyPr wrap="none" rtlCol="0">
              <a:spAutoFit/>
            </a:bodyPr>
            <a:lstStyle/>
            <a:p>
              <a:r>
                <a:rPr lang="en-US" sz="1400" dirty="0" smtClean="0"/>
                <a:t>171.9</a:t>
              </a:r>
              <a:endParaRPr lang="en-US" sz="1400" dirty="0"/>
            </a:p>
          </p:txBody>
        </p:sp>
        <p:sp>
          <p:nvSpPr>
            <p:cNvPr id="239" name="TextBox 238"/>
            <p:cNvSpPr txBox="1"/>
            <p:nvPr/>
          </p:nvSpPr>
          <p:spPr>
            <a:xfrm>
              <a:off x="5260975" y="3527407"/>
              <a:ext cx="631904" cy="307777"/>
            </a:xfrm>
            <a:prstGeom prst="rect">
              <a:avLst/>
            </a:prstGeom>
            <a:noFill/>
          </p:spPr>
          <p:txBody>
            <a:bodyPr wrap="none" rtlCol="0">
              <a:spAutoFit/>
            </a:bodyPr>
            <a:lstStyle/>
            <a:p>
              <a:r>
                <a:rPr lang="en-US" sz="1400" dirty="0" smtClean="0"/>
                <a:t>187.5</a:t>
              </a:r>
              <a:endParaRPr lang="en-US" sz="1400" dirty="0"/>
            </a:p>
          </p:txBody>
        </p:sp>
        <p:sp>
          <p:nvSpPr>
            <p:cNvPr id="240" name="Rectangle 239"/>
            <p:cNvSpPr/>
            <p:nvPr/>
          </p:nvSpPr>
          <p:spPr>
            <a:xfrm>
              <a:off x="2219969"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a:off x="2946845"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p:cNvSpPr/>
            <p:nvPr/>
          </p:nvSpPr>
          <p:spPr>
            <a:xfrm>
              <a:off x="3673721"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a:off x="4400597"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a:off x="5127474"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p:nvPr/>
          </p:nvSpPr>
          <p:spPr>
            <a:xfrm>
              <a:off x="5999013"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6725889"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p:nvPr/>
          </p:nvSpPr>
          <p:spPr>
            <a:xfrm>
              <a:off x="7452765"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8179641"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8906518"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p:cNvSpPr txBox="1"/>
            <p:nvPr/>
          </p:nvSpPr>
          <p:spPr>
            <a:xfrm>
              <a:off x="1509718" y="4029096"/>
              <a:ext cx="532518" cy="307777"/>
            </a:xfrm>
            <a:prstGeom prst="rect">
              <a:avLst/>
            </a:prstGeom>
            <a:noFill/>
          </p:spPr>
          <p:txBody>
            <a:bodyPr wrap="none" rtlCol="0">
              <a:spAutoFit/>
            </a:bodyPr>
            <a:lstStyle/>
            <a:p>
              <a:pPr algn="ctr"/>
              <a:r>
                <a:rPr lang="en-US" sz="1400" dirty="0" smtClean="0"/>
                <a:t>55.9</a:t>
              </a:r>
              <a:endParaRPr lang="en-US" sz="1400" dirty="0"/>
            </a:p>
          </p:txBody>
        </p:sp>
        <p:sp>
          <p:nvSpPr>
            <p:cNvPr id="251" name="TextBox 250"/>
            <p:cNvSpPr txBox="1"/>
            <p:nvPr/>
          </p:nvSpPr>
          <p:spPr>
            <a:xfrm>
              <a:off x="5256213" y="4029096"/>
              <a:ext cx="631904" cy="307777"/>
            </a:xfrm>
            <a:prstGeom prst="rect">
              <a:avLst/>
            </a:prstGeom>
            <a:noFill/>
          </p:spPr>
          <p:txBody>
            <a:bodyPr wrap="none" rtlCol="0">
              <a:spAutoFit/>
            </a:bodyPr>
            <a:lstStyle/>
            <a:p>
              <a:r>
                <a:rPr lang="en-US" sz="1400" dirty="0" smtClean="0"/>
                <a:t>200.1</a:t>
              </a:r>
              <a:endParaRPr lang="en-US" sz="1400" dirty="0"/>
            </a:p>
          </p:txBody>
        </p:sp>
        <p:sp>
          <p:nvSpPr>
            <p:cNvPr id="252" name="Rectangle 251"/>
            <p:cNvSpPr/>
            <p:nvPr/>
          </p:nvSpPr>
          <p:spPr>
            <a:xfrm>
              <a:off x="109539" y="6215049"/>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p:cNvSpPr/>
            <p:nvPr/>
          </p:nvSpPr>
          <p:spPr>
            <a:xfrm>
              <a:off x="114301" y="5224410"/>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TextBox 253"/>
            <p:cNvSpPr txBox="1"/>
            <p:nvPr/>
          </p:nvSpPr>
          <p:spPr>
            <a:xfrm>
              <a:off x="938298" y="4762502"/>
              <a:ext cx="2596352" cy="338554"/>
            </a:xfrm>
            <a:prstGeom prst="rect">
              <a:avLst/>
            </a:prstGeom>
            <a:noFill/>
          </p:spPr>
          <p:txBody>
            <a:bodyPr wrap="none" rtlCol="0">
              <a:spAutoFit/>
            </a:bodyPr>
            <a:lstStyle/>
            <a:p>
              <a:r>
                <a:rPr lang="en-US" sz="1600" b="1" dirty="0" smtClean="0"/>
                <a:t>Grade-Level</a:t>
              </a:r>
              <a:r>
                <a:rPr lang="en-US" sz="1600" dirty="0" smtClean="0"/>
                <a:t> Value-Added</a:t>
              </a:r>
              <a:endParaRPr lang="en-US" sz="1600" dirty="0"/>
            </a:p>
          </p:txBody>
        </p:sp>
        <p:sp>
          <p:nvSpPr>
            <p:cNvPr id="255" name="Rectangle 254"/>
            <p:cNvSpPr/>
            <p:nvPr/>
          </p:nvSpPr>
          <p:spPr>
            <a:xfrm>
              <a:off x="2219969"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p:cNvSpPr/>
            <p:nvPr/>
          </p:nvSpPr>
          <p:spPr>
            <a:xfrm>
              <a:off x="2946845"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3673721"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4400597"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5127474"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5999013"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725889"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7452765"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8179641"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8906518"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2217588"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p:cNvSpPr/>
            <p:nvPr/>
          </p:nvSpPr>
          <p:spPr>
            <a:xfrm>
              <a:off x="2944464"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3671340"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4398216"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5125093"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5996632"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p:cNvSpPr/>
            <p:nvPr/>
          </p:nvSpPr>
          <p:spPr>
            <a:xfrm>
              <a:off x="6723508"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p:cNvSpPr/>
            <p:nvPr/>
          </p:nvSpPr>
          <p:spPr>
            <a:xfrm>
              <a:off x="7450384"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p:cNvSpPr/>
            <p:nvPr/>
          </p:nvSpPr>
          <p:spPr>
            <a:xfrm>
              <a:off x="8177260"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p:cNvSpPr/>
            <p:nvPr/>
          </p:nvSpPr>
          <p:spPr>
            <a:xfrm>
              <a:off x="8904137"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5" name="Straight Connector 274"/>
            <p:cNvCxnSpPr/>
            <p:nvPr/>
          </p:nvCxnSpPr>
          <p:spPr>
            <a:xfrm>
              <a:off x="1423988" y="5230812"/>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2116138" y="5230812"/>
              <a:ext cx="0" cy="146367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5881688" y="5230812"/>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1509718" y="5281612"/>
              <a:ext cx="532518" cy="307777"/>
            </a:xfrm>
            <a:prstGeom prst="rect">
              <a:avLst/>
            </a:prstGeom>
            <a:noFill/>
          </p:spPr>
          <p:txBody>
            <a:bodyPr wrap="none" rtlCol="0">
              <a:spAutoFit/>
            </a:bodyPr>
            <a:lstStyle/>
            <a:p>
              <a:pPr algn="ctr"/>
              <a:r>
                <a:rPr lang="en-US" sz="1400" dirty="0" smtClean="0"/>
                <a:t>58.7</a:t>
              </a:r>
              <a:endParaRPr lang="en-US" sz="1400" dirty="0"/>
            </a:p>
          </p:txBody>
        </p:sp>
        <p:sp>
          <p:nvSpPr>
            <p:cNvPr id="279" name="TextBox 278"/>
            <p:cNvSpPr txBox="1"/>
            <p:nvPr/>
          </p:nvSpPr>
          <p:spPr>
            <a:xfrm>
              <a:off x="1512893" y="5770562"/>
              <a:ext cx="532518" cy="307777"/>
            </a:xfrm>
            <a:prstGeom prst="rect">
              <a:avLst/>
            </a:prstGeom>
            <a:noFill/>
          </p:spPr>
          <p:txBody>
            <a:bodyPr wrap="none" rtlCol="0">
              <a:spAutoFit/>
            </a:bodyPr>
            <a:lstStyle/>
            <a:p>
              <a:pPr algn="ctr"/>
              <a:r>
                <a:rPr lang="en-US" sz="1400" dirty="0" smtClean="0"/>
                <a:t>68.3</a:t>
              </a:r>
              <a:endParaRPr lang="en-US" sz="1400" dirty="0"/>
            </a:p>
          </p:txBody>
        </p:sp>
        <p:sp>
          <p:nvSpPr>
            <p:cNvPr id="280" name="TextBox 279"/>
            <p:cNvSpPr txBox="1"/>
            <p:nvPr/>
          </p:nvSpPr>
          <p:spPr>
            <a:xfrm>
              <a:off x="5256213" y="5281612"/>
              <a:ext cx="631904" cy="307777"/>
            </a:xfrm>
            <a:prstGeom prst="rect">
              <a:avLst/>
            </a:prstGeom>
            <a:noFill/>
          </p:spPr>
          <p:txBody>
            <a:bodyPr wrap="none" rtlCol="0">
              <a:spAutoFit/>
            </a:bodyPr>
            <a:lstStyle/>
            <a:p>
              <a:r>
                <a:rPr lang="en-US" sz="1400" dirty="0" smtClean="0"/>
                <a:t>171.9</a:t>
              </a:r>
              <a:endParaRPr lang="en-US" sz="1400" dirty="0"/>
            </a:p>
          </p:txBody>
        </p:sp>
        <p:sp>
          <p:nvSpPr>
            <p:cNvPr id="281" name="TextBox 280"/>
            <p:cNvSpPr txBox="1"/>
            <p:nvPr/>
          </p:nvSpPr>
          <p:spPr>
            <a:xfrm>
              <a:off x="5256213" y="5770562"/>
              <a:ext cx="631904" cy="307777"/>
            </a:xfrm>
            <a:prstGeom prst="rect">
              <a:avLst/>
            </a:prstGeom>
            <a:noFill/>
          </p:spPr>
          <p:txBody>
            <a:bodyPr wrap="none" rtlCol="0">
              <a:spAutoFit/>
            </a:bodyPr>
            <a:lstStyle/>
            <a:p>
              <a:r>
                <a:rPr lang="en-US" sz="1400" dirty="0" smtClean="0"/>
                <a:t>187.5</a:t>
              </a:r>
              <a:endParaRPr lang="en-US" sz="1400" dirty="0"/>
            </a:p>
          </p:txBody>
        </p:sp>
        <p:sp>
          <p:nvSpPr>
            <p:cNvPr id="282" name="Rectangle 281"/>
            <p:cNvSpPr/>
            <p:nvPr/>
          </p:nvSpPr>
          <p:spPr>
            <a:xfrm>
              <a:off x="2215207"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2942083"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3668959"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4395835"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p:cNvSpPr/>
            <p:nvPr/>
          </p:nvSpPr>
          <p:spPr>
            <a:xfrm>
              <a:off x="5122712"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5994251"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6721127"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p:cNvSpPr/>
            <p:nvPr/>
          </p:nvSpPr>
          <p:spPr>
            <a:xfrm>
              <a:off x="7448003"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p:cNvSpPr/>
            <p:nvPr/>
          </p:nvSpPr>
          <p:spPr>
            <a:xfrm>
              <a:off x="8174879"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p:cNvSpPr/>
            <p:nvPr/>
          </p:nvSpPr>
          <p:spPr>
            <a:xfrm>
              <a:off x="8901756"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extBox 291"/>
            <p:cNvSpPr txBox="1"/>
            <p:nvPr/>
          </p:nvSpPr>
          <p:spPr>
            <a:xfrm>
              <a:off x="1504956" y="6272251"/>
              <a:ext cx="532518" cy="307777"/>
            </a:xfrm>
            <a:prstGeom prst="rect">
              <a:avLst/>
            </a:prstGeom>
            <a:noFill/>
          </p:spPr>
          <p:txBody>
            <a:bodyPr wrap="none" rtlCol="0">
              <a:spAutoFit/>
            </a:bodyPr>
            <a:lstStyle/>
            <a:p>
              <a:pPr algn="ctr"/>
              <a:r>
                <a:rPr lang="en-US" sz="1400" dirty="0" smtClean="0"/>
                <a:t>55.9</a:t>
              </a:r>
              <a:endParaRPr lang="en-US" sz="1400" dirty="0"/>
            </a:p>
          </p:txBody>
        </p:sp>
        <p:sp>
          <p:nvSpPr>
            <p:cNvPr id="293" name="TextBox 292"/>
            <p:cNvSpPr txBox="1"/>
            <p:nvPr/>
          </p:nvSpPr>
          <p:spPr>
            <a:xfrm>
              <a:off x="5251451" y="6272251"/>
              <a:ext cx="631904" cy="307777"/>
            </a:xfrm>
            <a:prstGeom prst="rect">
              <a:avLst/>
            </a:prstGeom>
            <a:noFill/>
          </p:spPr>
          <p:txBody>
            <a:bodyPr wrap="none" rtlCol="0">
              <a:spAutoFit/>
            </a:bodyPr>
            <a:lstStyle/>
            <a:p>
              <a:r>
                <a:rPr lang="en-US" sz="1400" dirty="0" smtClean="0"/>
                <a:t>200.1</a:t>
              </a:r>
              <a:endParaRPr lang="en-US" sz="1400" dirty="0"/>
            </a:p>
          </p:txBody>
        </p:sp>
        <p:sp>
          <p:nvSpPr>
            <p:cNvPr id="294" name="Rectangle 293"/>
            <p:cNvSpPr/>
            <p:nvPr/>
          </p:nvSpPr>
          <p:spPr>
            <a:xfrm>
              <a:off x="5210175" y="4691064"/>
              <a:ext cx="50006" cy="20954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5" name="Straight Connector 294"/>
            <p:cNvCxnSpPr/>
            <p:nvPr/>
          </p:nvCxnSpPr>
          <p:spPr>
            <a:xfrm>
              <a:off x="114300" y="4600575"/>
              <a:ext cx="8882063"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96" name="TextBox 295"/>
          <p:cNvSpPr txBox="1"/>
          <p:nvPr/>
        </p:nvSpPr>
        <p:spPr>
          <a:xfrm>
            <a:off x="161924" y="3047984"/>
            <a:ext cx="926857" cy="338554"/>
          </a:xfrm>
          <a:prstGeom prst="rect">
            <a:avLst/>
          </a:prstGeom>
          <a:noFill/>
        </p:spPr>
        <p:txBody>
          <a:bodyPr wrap="none" rtlCol="0">
            <a:spAutoFit/>
          </a:bodyPr>
          <a:lstStyle/>
          <a:p>
            <a:r>
              <a:rPr lang="en-US" sz="1600" dirty="0" smtClean="0"/>
              <a:t>Grade 3</a:t>
            </a:r>
            <a:endParaRPr lang="en-US" sz="1600" dirty="0"/>
          </a:p>
        </p:txBody>
      </p:sp>
      <p:sp>
        <p:nvSpPr>
          <p:cNvPr id="297" name="TextBox 296"/>
          <p:cNvSpPr txBox="1"/>
          <p:nvPr/>
        </p:nvSpPr>
        <p:spPr>
          <a:xfrm>
            <a:off x="161924" y="3548047"/>
            <a:ext cx="926857" cy="338554"/>
          </a:xfrm>
          <a:prstGeom prst="rect">
            <a:avLst/>
          </a:prstGeom>
          <a:noFill/>
        </p:spPr>
        <p:txBody>
          <a:bodyPr wrap="none" rtlCol="0">
            <a:spAutoFit/>
          </a:bodyPr>
          <a:lstStyle/>
          <a:p>
            <a:r>
              <a:rPr lang="en-US" sz="1600" dirty="0" smtClean="0"/>
              <a:t>Grade 4</a:t>
            </a:r>
            <a:endParaRPr lang="en-US" sz="1600" dirty="0"/>
          </a:p>
        </p:txBody>
      </p:sp>
      <p:sp>
        <p:nvSpPr>
          <p:cNvPr id="298" name="TextBox 297"/>
          <p:cNvSpPr txBox="1"/>
          <p:nvPr/>
        </p:nvSpPr>
        <p:spPr>
          <a:xfrm>
            <a:off x="161924" y="4048109"/>
            <a:ext cx="926857" cy="338554"/>
          </a:xfrm>
          <a:prstGeom prst="rect">
            <a:avLst/>
          </a:prstGeom>
          <a:noFill/>
        </p:spPr>
        <p:txBody>
          <a:bodyPr wrap="none" rtlCol="0">
            <a:spAutoFit/>
          </a:bodyPr>
          <a:lstStyle/>
          <a:p>
            <a:r>
              <a:rPr lang="en-US" sz="1600" dirty="0" smtClean="0"/>
              <a:t>Grade 5</a:t>
            </a:r>
            <a:endParaRPr lang="en-US" sz="1600" dirty="0"/>
          </a:p>
        </p:txBody>
      </p:sp>
      <p:sp>
        <p:nvSpPr>
          <p:cNvPr id="299" name="TextBox 298"/>
          <p:cNvSpPr txBox="1"/>
          <p:nvPr/>
        </p:nvSpPr>
        <p:spPr>
          <a:xfrm>
            <a:off x="157162" y="5291139"/>
            <a:ext cx="926857" cy="338554"/>
          </a:xfrm>
          <a:prstGeom prst="rect">
            <a:avLst/>
          </a:prstGeom>
          <a:noFill/>
        </p:spPr>
        <p:txBody>
          <a:bodyPr wrap="none" rtlCol="0">
            <a:spAutoFit/>
          </a:bodyPr>
          <a:lstStyle/>
          <a:p>
            <a:r>
              <a:rPr lang="en-US" sz="1600" dirty="0" smtClean="0"/>
              <a:t>Grade 3</a:t>
            </a:r>
            <a:endParaRPr lang="en-US" sz="1600" dirty="0"/>
          </a:p>
        </p:txBody>
      </p:sp>
      <p:sp>
        <p:nvSpPr>
          <p:cNvPr id="300" name="TextBox 299"/>
          <p:cNvSpPr txBox="1"/>
          <p:nvPr/>
        </p:nvSpPr>
        <p:spPr>
          <a:xfrm>
            <a:off x="157162" y="5791202"/>
            <a:ext cx="926857" cy="338554"/>
          </a:xfrm>
          <a:prstGeom prst="rect">
            <a:avLst/>
          </a:prstGeom>
          <a:noFill/>
        </p:spPr>
        <p:txBody>
          <a:bodyPr wrap="none" rtlCol="0">
            <a:spAutoFit/>
          </a:bodyPr>
          <a:lstStyle/>
          <a:p>
            <a:r>
              <a:rPr lang="en-US" sz="1600" dirty="0" smtClean="0"/>
              <a:t>Grade 4</a:t>
            </a:r>
            <a:endParaRPr lang="en-US" sz="1600" dirty="0"/>
          </a:p>
        </p:txBody>
      </p:sp>
      <p:sp>
        <p:nvSpPr>
          <p:cNvPr id="301" name="TextBox 300"/>
          <p:cNvSpPr txBox="1"/>
          <p:nvPr/>
        </p:nvSpPr>
        <p:spPr>
          <a:xfrm>
            <a:off x="157162" y="6291264"/>
            <a:ext cx="926857" cy="338554"/>
          </a:xfrm>
          <a:prstGeom prst="rect">
            <a:avLst/>
          </a:prstGeom>
          <a:noFill/>
        </p:spPr>
        <p:txBody>
          <a:bodyPr wrap="none" rtlCol="0">
            <a:spAutoFit/>
          </a:bodyPr>
          <a:lstStyle/>
          <a:p>
            <a:r>
              <a:rPr lang="en-US" sz="1600" dirty="0" smtClean="0"/>
              <a:t>Grade 5</a:t>
            </a:r>
            <a:endParaRPr lang="en-US" sz="1600" dirty="0"/>
          </a:p>
        </p:txBody>
      </p:sp>
      <p:grpSp>
        <p:nvGrpSpPr>
          <p:cNvPr id="302" name="Group 301"/>
          <p:cNvGrpSpPr/>
          <p:nvPr/>
        </p:nvGrpSpPr>
        <p:grpSpPr>
          <a:xfrm>
            <a:off x="2312965" y="3038457"/>
            <a:ext cx="1465256" cy="426535"/>
            <a:chOff x="2312965" y="3038457"/>
            <a:chExt cx="1465256" cy="426535"/>
          </a:xfrm>
        </p:grpSpPr>
        <p:cxnSp>
          <p:nvCxnSpPr>
            <p:cNvPr id="303" name="Straight Connector 302"/>
            <p:cNvCxnSpPr/>
            <p:nvPr/>
          </p:nvCxnSpPr>
          <p:spPr>
            <a:xfrm>
              <a:off x="2312965" y="3464992"/>
              <a:ext cx="146525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04" name="Oval Callout 303"/>
            <p:cNvSpPr/>
            <p:nvPr/>
          </p:nvSpPr>
          <p:spPr>
            <a:xfrm>
              <a:off x="2887763" y="3038457"/>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2.1</a:t>
              </a:r>
              <a:endParaRPr lang="en-US" sz="1200" b="1" dirty="0">
                <a:solidFill>
                  <a:schemeClr val="tx1"/>
                </a:solidFill>
                <a:latin typeface="Arial" pitchFamily="34" charset="0"/>
                <a:cs typeface="Arial" pitchFamily="34" charset="0"/>
              </a:endParaRPr>
            </a:p>
          </p:txBody>
        </p:sp>
      </p:grpSp>
      <p:grpSp>
        <p:nvGrpSpPr>
          <p:cNvPr id="305" name="Group 304"/>
          <p:cNvGrpSpPr/>
          <p:nvPr/>
        </p:nvGrpSpPr>
        <p:grpSpPr>
          <a:xfrm>
            <a:off x="6057900" y="3048824"/>
            <a:ext cx="1166764" cy="419343"/>
            <a:chOff x="6057900" y="3048824"/>
            <a:chExt cx="1166764" cy="419343"/>
          </a:xfrm>
        </p:grpSpPr>
        <p:cxnSp>
          <p:nvCxnSpPr>
            <p:cNvPr id="306" name="Straight Connector 305"/>
            <p:cNvCxnSpPr/>
            <p:nvPr/>
          </p:nvCxnSpPr>
          <p:spPr>
            <a:xfrm>
              <a:off x="6057900" y="3468167"/>
              <a:ext cx="116676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Oval Callout 306"/>
            <p:cNvSpPr/>
            <p:nvPr/>
          </p:nvSpPr>
          <p:spPr>
            <a:xfrm>
              <a:off x="6451696" y="3048824"/>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1.9</a:t>
              </a:r>
              <a:endParaRPr lang="en-US" sz="1200" b="1" dirty="0">
                <a:solidFill>
                  <a:schemeClr val="tx1"/>
                </a:solidFill>
                <a:latin typeface="Arial" pitchFamily="34" charset="0"/>
                <a:cs typeface="Arial" pitchFamily="34" charset="0"/>
              </a:endParaRPr>
            </a:p>
          </p:txBody>
        </p:sp>
      </p:grpSp>
      <p:grpSp>
        <p:nvGrpSpPr>
          <p:cNvPr id="308" name="Group 307"/>
          <p:cNvGrpSpPr/>
          <p:nvPr/>
        </p:nvGrpSpPr>
        <p:grpSpPr>
          <a:xfrm>
            <a:off x="3236758" y="3551102"/>
            <a:ext cx="1243012" cy="409190"/>
            <a:chOff x="3236758" y="3551102"/>
            <a:chExt cx="1243012" cy="409190"/>
          </a:xfrm>
        </p:grpSpPr>
        <p:cxnSp>
          <p:nvCxnSpPr>
            <p:cNvPr id="309" name="Straight Connector 308"/>
            <p:cNvCxnSpPr/>
            <p:nvPr/>
          </p:nvCxnSpPr>
          <p:spPr>
            <a:xfrm>
              <a:off x="3236758" y="3960292"/>
              <a:ext cx="124301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10" name="Oval Callout 309"/>
            <p:cNvSpPr/>
            <p:nvPr/>
          </p:nvSpPr>
          <p:spPr>
            <a:xfrm>
              <a:off x="3723297" y="3551102"/>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3.3</a:t>
              </a:r>
              <a:endParaRPr lang="en-US" sz="1200" b="1" dirty="0">
                <a:solidFill>
                  <a:schemeClr val="tx1"/>
                </a:solidFill>
                <a:latin typeface="Arial" pitchFamily="34" charset="0"/>
                <a:cs typeface="Arial" pitchFamily="34" charset="0"/>
              </a:endParaRPr>
            </a:p>
          </p:txBody>
        </p:sp>
      </p:grpSp>
      <p:grpSp>
        <p:nvGrpSpPr>
          <p:cNvPr id="311" name="Group 310"/>
          <p:cNvGrpSpPr/>
          <p:nvPr/>
        </p:nvGrpSpPr>
        <p:grpSpPr>
          <a:xfrm>
            <a:off x="7829552" y="3536984"/>
            <a:ext cx="1081088" cy="420133"/>
            <a:chOff x="7829552" y="3536984"/>
            <a:chExt cx="1081088" cy="420133"/>
          </a:xfrm>
        </p:grpSpPr>
        <p:cxnSp>
          <p:nvCxnSpPr>
            <p:cNvPr id="312" name="Straight Connector 311"/>
            <p:cNvCxnSpPr/>
            <p:nvPr/>
          </p:nvCxnSpPr>
          <p:spPr>
            <a:xfrm>
              <a:off x="7829552" y="3957117"/>
              <a:ext cx="108108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13" name="Oval Callout 312"/>
            <p:cNvSpPr/>
            <p:nvPr/>
          </p:nvSpPr>
          <p:spPr>
            <a:xfrm>
              <a:off x="8196434" y="3536984"/>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4.3</a:t>
              </a:r>
              <a:endParaRPr lang="en-US" sz="1200" b="1" dirty="0">
                <a:solidFill>
                  <a:schemeClr val="tx1"/>
                </a:solidFill>
                <a:latin typeface="Arial" pitchFamily="34" charset="0"/>
                <a:cs typeface="Arial" pitchFamily="34" charset="0"/>
              </a:endParaRPr>
            </a:p>
          </p:txBody>
        </p:sp>
      </p:grpSp>
      <p:grpSp>
        <p:nvGrpSpPr>
          <p:cNvPr id="314" name="Group 313"/>
          <p:cNvGrpSpPr/>
          <p:nvPr/>
        </p:nvGrpSpPr>
        <p:grpSpPr>
          <a:xfrm>
            <a:off x="2652713" y="4031553"/>
            <a:ext cx="1411289" cy="424078"/>
            <a:chOff x="2652713" y="4031553"/>
            <a:chExt cx="1411289" cy="424078"/>
          </a:xfrm>
        </p:grpSpPr>
        <p:cxnSp>
          <p:nvCxnSpPr>
            <p:cNvPr id="315" name="Straight Connector 314"/>
            <p:cNvCxnSpPr/>
            <p:nvPr/>
          </p:nvCxnSpPr>
          <p:spPr>
            <a:xfrm>
              <a:off x="2652713" y="4455631"/>
              <a:ext cx="14112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16" name="Oval Callout 315"/>
            <p:cNvSpPr/>
            <p:nvPr/>
          </p:nvSpPr>
          <p:spPr>
            <a:xfrm>
              <a:off x="3168771" y="4031553"/>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2.6</a:t>
              </a:r>
              <a:endParaRPr lang="en-US" sz="1200" b="1" dirty="0">
                <a:solidFill>
                  <a:schemeClr val="tx1"/>
                </a:solidFill>
                <a:latin typeface="Arial" pitchFamily="34" charset="0"/>
                <a:cs typeface="Arial" pitchFamily="34" charset="0"/>
              </a:endParaRPr>
            </a:p>
          </p:txBody>
        </p:sp>
      </p:grpSp>
      <p:grpSp>
        <p:nvGrpSpPr>
          <p:cNvPr id="317" name="Group 316"/>
          <p:cNvGrpSpPr/>
          <p:nvPr/>
        </p:nvGrpSpPr>
        <p:grpSpPr>
          <a:xfrm>
            <a:off x="6253164" y="4031553"/>
            <a:ext cx="1109663" cy="427253"/>
            <a:chOff x="6253164" y="4031553"/>
            <a:chExt cx="1109663" cy="427253"/>
          </a:xfrm>
        </p:grpSpPr>
        <p:cxnSp>
          <p:nvCxnSpPr>
            <p:cNvPr id="318" name="Straight Connector 317"/>
            <p:cNvCxnSpPr/>
            <p:nvPr/>
          </p:nvCxnSpPr>
          <p:spPr>
            <a:xfrm>
              <a:off x="6253164" y="4458806"/>
              <a:ext cx="110966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19" name="Oval Callout 318"/>
            <p:cNvSpPr/>
            <p:nvPr/>
          </p:nvSpPr>
          <p:spPr>
            <a:xfrm>
              <a:off x="6641282" y="4031553"/>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2.1</a:t>
              </a:r>
              <a:endParaRPr lang="en-US" sz="1200" b="1" dirty="0">
                <a:solidFill>
                  <a:schemeClr val="tx1"/>
                </a:solidFill>
                <a:latin typeface="Arial" pitchFamily="34" charset="0"/>
                <a:cs typeface="Arial" pitchFamily="34" charset="0"/>
              </a:endParaRPr>
            </a:p>
          </p:txBody>
        </p:sp>
      </p:grpSp>
      <p:grpSp>
        <p:nvGrpSpPr>
          <p:cNvPr id="320" name="Group 319"/>
          <p:cNvGrpSpPr/>
          <p:nvPr/>
        </p:nvGrpSpPr>
        <p:grpSpPr>
          <a:xfrm>
            <a:off x="5779308" y="5274471"/>
            <a:ext cx="695184" cy="436851"/>
            <a:chOff x="5779308" y="5274471"/>
            <a:chExt cx="695184" cy="436851"/>
          </a:xfrm>
        </p:grpSpPr>
        <p:cxnSp>
          <p:nvCxnSpPr>
            <p:cNvPr id="321" name="Straight Connector 320"/>
            <p:cNvCxnSpPr/>
            <p:nvPr/>
          </p:nvCxnSpPr>
          <p:spPr>
            <a:xfrm>
              <a:off x="6012651" y="5711322"/>
              <a:ext cx="46184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22" name="Oval Callout 321"/>
            <p:cNvSpPr/>
            <p:nvPr/>
          </p:nvSpPr>
          <p:spPr>
            <a:xfrm>
              <a:off x="5779308" y="5274471"/>
              <a:ext cx="379172" cy="322058"/>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0.7</a:t>
              </a:r>
              <a:endParaRPr lang="en-US" sz="1200" b="1" dirty="0">
                <a:solidFill>
                  <a:schemeClr val="tx1"/>
                </a:solidFill>
                <a:latin typeface="Arial" pitchFamily="34" charset="0"/>
                <a:cs typeface="Arial" pitchFamily="34" charset="0"/>
              </a:endParaRPr>
            </a:p>
          </p:txBody>
        </p:sp>
      </p:grpSp>
      <p:grpSp>
        <p:nvGrpSpPr>
          <p:cNvPr id="323" name="Group 322"/>
          <p:cNvGrpSpPr/>
          <p:nvPr/>
        </p:nvGrpSpPr>
        <p:grpSpPr>
          <a:xfrm>
            <a:off x="2113408" y="5281612"/>
            <a:ext cx="758380" cy="426535"/>
            <a:chOff x="2113408" y="5281612"/>
            <a:chExt cx="758380" cy="426535"/>
          </a:xfrm>
        </p:grpSpPr>
        <p:cxnSp>
          <p:nvCxnSpPr>
            <p:cNvPr id="324" name="Straight Connector 323"/>
            <p:cNvCxnSpPr/>
            <p:nvPr/>
          </p:nvCxnSpPr>
          <p:spPr>
            <a:xfrm>
              <a:off x="2233606" y="5708147"/>
              <a:ext cx="63818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25" name="Oval Callout 324"/>
            <p:cNvSpPr/>
            <p:nvPr/>
          </p:nvSpPr>
          <p:spPr>
            <a:xfrm>
              <a:off x="2113408" y="5281612"/>
              <a:ext cx="379172" cy="322058"/>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1.1</a:t>
              </a:r>
              <a:endParaRPr lang="en-US" sz="1200" b="1" dirty="0">
                <a:solidFill>
                  <a:schemeClr val="tx1"/>
                </a:solidFill>
                <a:latin typeface="Arial" pitchFamily="34" charset="0"/>
                <a:cs typeface="Arial" pitchFamily="34" charset="0"/>
              </a:endParaRPr>
            </a:p>
          </p:txBody>
        </p:sp>
      </p:grpSp>
      <p:grpSp>
        <p:nvGrpSpPr>
          <p:cNvPr id="326" name="Group 325"/>
          <p:cNvGrpSpPr/>
          <p:nvPr/>
        </p:nvGrpSpPr>
        <p:grpSpPr>
          <a:xfrm>
            <a:off x="2235201" y="5778303"/>
            <a:ext cx="901700" cy="425144"/>
            <a:chOff x="2235201" y="5778303"/>
            <a:chExt cx="901700" cy="425144"/>
          </a:xfrm>
        </p:grpSpPr>
        <p:cxnSp>
          <p:nvCxnSpPr>
            <p:cNvPr id="327" name="Straight Connector 326"/>
            <p:cNvCxnSpPr/>
            <p:nvPr/>
          </p:nvCxnSpPr>
          <p:spPr>
            <a:xfrm>
              <a:off x="2235201" y="6203447"/>
              <a:ext cx="9017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28" name="Oval Callout 327"/>
            <p:cNvSpPr/>
            <p:nvPr/>
          </p:nvSpPr>
          <p:spPr>
            <a:xfrm>
              <a:off x="2492580" y="5778303"/>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1.6</a:t>
              </a:r>
              <a:endParaRPr lang="en-US" sz="1200" b="1" dirty="0">
                <a:solidFill>
                  <a:schemeClr val="tx1"/>
                </a:solidFill>
                <a:latin typeface="Arial" pitchFamily="34" charset="0"/>
                <a:cs typeface="Arial" pitchFamily="34" charset="0"/>
              </a:endParaRPr>
            </a:p>
          </p:txBody>
        </p:sp>
      </p:grpSp>
      <p:grpSp>
        <p:nvGrpSpPr>
          <p:cNvPr id="329" name="Group 328"/>
          <p:cNvGrpSpPr/>
          <p:nvPr/>
        </p:nvGrpSpPr>
        <p:grpSpPr>
          <a:xfrm>
            <a:off x="6226191" y="5764833"/>
            <a:ext cx="731829" cy="435439"/>
            <a:chOff x="6226191" y="5764833"/>
            <a:chExt cx="731829" cy="435439"/>
          </a:xfrm>
        </p:grpSpPr>
        <p:cxnSp>
          <p:nvCxnSpPr>
            <p:cNvPr id="330" name="Straight Connector 329"/>
            <p:cNvCxnSpPr/>
            <p:nvPr/>
          </p:nvCxnSpPr>
          <p:spPr>
            <a:xfrm>
              <a:off x="6226191" y="6200272"/>
              <a:ext cx="7318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31" name="Oval Callout 330"/>
            <p:cNvSpPr/>
            <p:nvPr/>
          </p:nvSpPr>
          <p:spPr>
            <a:xfrm>
              <a:off x="6402519" y="5764833"/>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1.8</a:t>
              </a:r>
              <a:endParaRPr lang="en-US" sz="1200" b="1" dirty="0">
                <a:solidFill>
                  <a:schemeClr val="tx1"/>
                </a:solidFill>
                <a:latin typeface="Arial" pitchFamily="34" charset="0"/>
                <a:cs typeface="Arial" pitchFamily="34" charset="0"/>
              </a:endParaRPr>
            </a:p>
          </p:txBody>
        </p:sp>
      </p:grpSp>
      <p:grpSp>
        <p:nvGrpSpPr>
          <p:cNvPr id="332" name="Group 331"/>
          <p:cNvGrpSpPr/>
          <p:nvPr/>
        </p:nvGrpSpPr>
        <p:grpSpPr>
          <a:xfrm>
            <a:off x="3712369" y="6272251"/>
            <a:ext cx="1178719" cy="426535"/>
            <a:chOff x="3712369" y="6272251"/>
            <a:chExt cx="1178719" cy="426535"/>
          </a:xfrm>
        </p:grpSpPr>
        <p:cxnSp>
          <p:nvCxnSpPr>
            <p:cNvPr id="333" name="Straight Connector 332"/>
            <p:cNvCxnSpPr/>
            <p:nvPr/>
          </p:nvCxnSpPr>
          <p:spPr>
            <a:xfrm>
              <a:off x="3712369" y="6698786"/>
              <a:ext cx="11787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34" name="Oval Callout 333"/>
            <p:cNvSpPr/>
            <p:nvPr/>
          </p:nvSpPr>
          <p:spPr>
            <a:xfrm>
              <a:off x="4094218" y="6272251"/>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latin typeface="Arial" pitchFamily="34" charset="0"/>
                  <a:cs typeface="Arial" pitchFamily="34" charset="0"/>
                </a:rPr>
                <a:t>3</a:t>
              </a:r>
              <a:r>
                <a:rPr lang="en-US" sz="1200" b="1" dirty="0" smtClean="0">
                  <a:solidFill>
                    <a:schemeClr val="tx1"/>
                  </a:solidFill>
                  <a:latin typeface="Arial" pitchFamily="34" charset="0"/>
                  <a:cs typeface="Arial" pitchFamily="34" charset="0"/>
                </a:rPr>
                <a:t>.8</a:t>
              </a:r>
              <a:endParaRPr lang="en-US" sz="1200" b="1" dirty="0">
                <a:solidFill>
                  <a:schemeClr val="tx1"/>
                </a:solidFill>
                <a:latin typeface="Arial" pitchFamily="34" charset="0"/>
                <a:cs typeface="Arial" pitchFamily="34" charset="0"/>
              </a:endParaRPr>
            </a:p>
          </p:txBody>
        </p:sp>
      </p:grpSp>
      <p:grpSp>
        <p:nvGrpSpPr>
          <p:cNvPr id="335" name="Group 334"/>
          <p:cNvGrpSpPr/>
          <p:nvPr/>
        </p:nvGrpSpPr>
        <p:grpSpPr>
          <a:xfrm>
            <a:off x="7891670" y="6272251"/>
            <a:ext cx="805069" cy="429710"/>
            <a:chOff x="7891670" y="6272251"/>
            <a:chExt cx="805069" cy="429710"/>
          </a:xfrm>
        </p:grpSpPr>
        <p:cxnSp>
          <p:nvCxnSpPr>
            <p:cNvPr id="336" name="Straight Connector 335"/>
            <p:cNvCxnSpPr/>
            <p:nvPr/>
          </p:nvCxnSpPr>
          <p:spPr>
            <a:xfrm>
              <a:off x="7891670" y="6701961"/>
              <a:ext cx="80506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37" name="Oval Callout 336"/>
            <p:cNvSpPr/>
            <p:nvPr/>
          </p:nvSpPr>
          <p:spPr>
            <a:xfrm>
              <a:off x="8064842" y="6272251"/>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4.1</a:t>
              </a:r>
              <a:endParaRPr lang="en-US" sz="1200" b="1" dirty="0">
                <a:solidFill>
                  <a:schemeClr val="tx1"/>
                </a:solidFill>
                <a:latin typeface="Arial" pitchFamily="34" charset="0"/>
                <a:cs typeface="Arial" pitchFamily="34" charset="0"/>
              </a:endParaRPr>
            </a:p>
          </p:txBody>
        </p:sp>
      </p:grpSp>
      <p:sp>
        <p:nvSpPr>
          <p:cNvPr id="4" name="Rectangular Callout 3"/>
          <p:cNvSpPr/>
          <p:nvPr/>
        </p:nvSpPr>
        <p:spPr>
          <a:xfrm>
            <a:off x="2210937" y="3141617"/>
            <a:ext cx="3869823" cy="957942"/>
          </a:xfrm>
          <a:prstGeom prst="wedgeRectCallout">
            <a:avLst>
              <a:gd name="adj1" fmla="val -20139"/>
              <a:gd name="adj2" fmla="val 18000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FAQ 3:</a:t>
            </a:r>
          </a:p>
          <a:p>
            <a:pPr algn="ctr"/>
            <a:r>
              <a:rPr lang="en-US" dirty="0" smtClean="0"/>
              <a:t>Does this show student growth to go from red to yellow to green over time?</a:t>
            </a:r>
            <a:endParaRPr lang="en-US" dirty="0"/>
          </a:p>
        </p:txBody>
      </p:sp>
      <p:sp>
        <p:nvSpPr>
          <p:cNvPr id="2" name="Title 1"/>
          <p:cNvSpPr>
            <a:spLocks noGrp="1"/>
          </p:cNvSpPr>
          <p:nvPr>
            <p:ph type="title"/>
          </p:nvPr>
        </p:nvSpPr>
        <p:spPr/>
        <p:txBody>
          <a:bodyPr>
            <a:normAutofit fontScale="90000"/>
          </a:bodyPr>
          <a:lstStyle/>
          <a:p>
            <a:r>
              <a:rPr lang="en-US" dirty="0" smtClean="0"/>
              <a:t>Page 2 Bottom</a:t>
            </a:r>
            <a:br>
              <a:rPr lang="en-US" dirty="0" smtClean="0"/>
            </a:br>
            <a:r>
              <a:rPr lang="en-US" dirty="0" smtClean="0"/>
              <a:t>Grade-Level Value-Added</a:t>
            </a:r>
            <a:endParaRPr lang="en-US" dirty="0"/>
          </a:p>
        </p:txBody>
      </p:sp>
    </p:spTree>
    <p:extLst>
      <p:ext uri="{BB962C8B-B14F-4D97-AF65-F5344CB8AC3E}">
        <p14:creationId xmlns:p14="http://schemas.microsoft.com/office/powerpoint/2010/main" val="2845676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Value-Added, Not Achievement</a:t>
            </a:r>
            <a:endParaRPr lang="en-US" dirty="0"/>
          </a:p>
        </p:txBody>
      </p:sp>
      <p:pic>
        <p:nvPicPr>
          <p:cNvPr id="40" name="Picture 39" descr="3-row.png"/>
          <p:cNvPicPr>
            <a:picLocks noChangeAspect="1"/>
          </p:cNvPicPr>
          <p:nvPr/>
        </p:nvPicPr>
        <p:blipFill>
          <a:blip r:embed="rId3" cstate="print"/>
          <a:stretch>
            <a:fillRect/>
          </a:stretch>
        </p:blipFill>
        <p:spPr>
          <a:xfrm>
            <a:off x="3751870" y="3706935"/>
            <a:ext cx="5237696" cy="2649402"/>
          </a:xfrm>
          <a:prstGeom prst="rect">
            <a:avLst/>
          </a:prstGeom>
        </p:spPr>
      </p:pic>
      <p:sp>
        <p:nvSpPr>
          <p:cNvPr id="41" name="TextBox 40"/>
          <p:cNvSpPr txBox="1"/>
          <p:nvPr/>
        </p:nvSpPr>
        <p:spPr>
          <a:xfrm>
            <a:off x="3761805" y="4849437"/>
            <a:ext cx="1320103" cy="369332"/>
          </a:xfrm>
          <a:prstGeom prst="rect">
            <a:avLst/>
          </a:prstGeom>
          <a:noFill/>
        </p:spPr>
        <p:txBody>
          <a:bodyPr wrap="square" rtlCol="0">
            <a:spAutoFit/>
          </a:bodyPr>
          <a:lstStyle/>
          <a:p>
            <a:r>
              <a:rPr lang="en-US" dirty="0" smtClean="0">
                <a:latin typeface="Arial" pitchFamily="34" charset="0"/>
                <a:cs typeface="Arial" pitchFamily="34" charset="0"/>
              </a:rPr>
              <a:t>Grade 3</a:t>
            </a:r>
            <a:endParaRPr lang="en-US" dirty="0">
              <a:latin typeface="Arial" pitchFamily="34" charset="0"/>
              <a:cs typeface="Arial" pitchFamily="34" charset="0"/>
            </a:endParaRPr>
          </a:p>
        </p:txBody>
      </p:sp>
      <p:cxnSp>
        <p:nvCxnSpPr>
          <p:cNvPr id="44" name="Straight Connector 43"/>
          <p:cNvCxnSpPr/>
          <p:nvPr/>
        </p:nvCxnSpPr>
        <p:spPr>
          <a:xfrm>
            <a:off x="5921372" y="6285086"/>
            <a:ext cx="6687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232889" y="4842029"/>
            <a:ext cx="441146" cy="369332"/>
          </a:xfrm>
          <a:prstGeom prst="rect">
            <a:avLst/>
          </a:prstGeom>
          <a:noFill/>
        </p:spPr>
        <p:txBody>
          <a:bodyPr wrap="none" rtlCol="0">
            <a:spAutoFit/>
          </a:bodyPr>
          <a:lstStyle/>
          <a:p>
            <a:r>
              <a:rPr lang="en-US" dirty="0" smtClean="0">
                <a:latin typeface="Arial" pitchFamily="34" charset="0"/>
                <a:cs typeface="Arial" pitchFamily="34" charset="0"/>
              </a:rPr>
              <a:t>61</a:t>
            </a:r>
            <a:endParaRPr lang="en-US" dirty="0">
              <a:latin typeface="Arial" pitchFamily="34" charset="0"/>
              <a:cs typeface="Arial" pitchFamily="34" charset="0"/>
            </a:endParaRPr>
          </a:p>
        </p:txBody>
      </p:sp>
      <p:sp>
        <p:nvSpPr>
          <p:cNvPr id="46" name="TextBox 45"/>
          <p:cNvSpPr txBox="1"/>
          <p:nvPr/>
        </p:nvSpPr>
        <p:spPr>
          <a:xfrm>
            <a:off x="3764568" y="4283812"/>
            <a:ext cx="1273177" cy="369332"/>
          </a:xfrm>
          <a:prstGeom prst="rect">
            <a:avLst/>
          </a:prstGeom>
          <a:solidFill>
            <a:srgbClr val="2C5A8C"/>
          </a:solidFill>
        </p:spPr>
        <p:txBody>
          <a:bodyPr wrap="square" rtlCol="0">
            <a:spAutoFit/>
          </a:bodyPr>
          <a:lstStyle/>
          <a:p>
            <a:pPr algn="ctr"/>
            <a:r>
              <a:rPr lang="en-US" b="1" dirty="0" smtClean="0">
                <a:solidFill>
                  <a:schemeClr val="bg1"/>
                </a:solidFill>
                <a:latin typeface="Arial" pitchFamily="34" charset="0"/>
                <a:cs typeface="Arial" pitchFamily="34" charset="0"/>
              </a:rPr>
              <a:t>READING</a:t>
            </a:r>
            <a:endParaRPr lang="en-US" b="1" dirty="0">
              <a:solidFill>
                <a:schemeClr val="bg1"/>
              </a:solidFill>
              <a:latin typeface="Arial" pitchFamily="34" charset="0"/>
              <a:cs typeface="Arial" pitchFamily="34" charset="0"/>
            </a:endParaRPr>
          </a:p>
        </p:txBody>
      </p:sp>
      <p:sp>
        <p:nvSpPr>
          <p:cNvPr id="47" name="TextBox 46"/>
          <p:cNvSpPr txBox="1"/>
          <p:nvPr/>
        </p:nvSpPr>
        <p:spPr>
          <a:xfrm>
            <a:off x="3758340" y="5354268"/>
            <a:ext cx="1320103" cy="369332"/>
          </a:xfrm>
          <a:prstGeom prst="rect">
            <a:avLst/>
          </a:prstGeom>
          <a:noFill/>
        </p:spPr>
        <p:txBody>
          <a:bodyPr wrap="square" rtlCol="0">
            <a:spAutoFit/>
          </a:bodyPr>
          <a:lstStyle/>
          <a:p>
            <a:r>
              <a:rPr lang="en-US" dirty="0" smtClean="0">
                <a:latin typeface="Arial" pitchFamily="34" charset="0"/>
                <a:cs typeface="Arial" pitchFamily="34" charset="0"/>
              </a:rPr>
              <a:t>Grade 4</a:t>
            </a:r>
            <a:endParaRPr lang="en-US" dirty="0">
              <a:latin typeface="Arial" pitchFamily="34" charset="0"/>
              <a:cs typeface="Arial" pitchFamily="34" charset="0"/>
            </a:endParaRPr>
          </a:p>
        </p:txBody>
      </p:sp>
      <p:sp>
        <p:nvSpPr>
          <p:cNvPr id="48" name="TextBox 47"/>
          <p:cNvSpPr txBox="1"/>
          <p:nvPr/>
        </p:nvSpPr>
        <p:spPr>
          <a:xfrm>
            <a:off x="5229424" y="5346860"/>
            <a:ext cx="441146" cy="369332"/>
          </a:xfrm>
          <a:prstGeom prst="rect">
            <a:avLst/>
          </a:prstGeom>
          <a:noFill/>
        </p:spPr>
        <p:txBody>
          <a:bodyPr wrap="none" rtlCol="0">
            <a:spAutoFit/>
          </a:bodyPr>
          <a:lstStyle/>
          <a:p>
            <a:r>
              <a:rPr lang="en-US" dirty="0" smtClean="0">
                <a:latin typeface="Arial" pitchFamily="34" charset="0"/>
                <a:cs typeface="Arial" pitchFamily="34" charset="0"/>
              </a:rPr>
              <a:t>63</a:t>
            </a:r>
            <a:endParaRPr lang="en-US" dirty="0">
              <a:latin typeface="Arial" pitchFamily="34" charset="0"/>
              <a:cs typeface="Arial" pitchFamily="34" charset="0"/>
            </a:endParaRPr>
          </a:p>
        </p:txBody>
      </p:sp>
      <p:sp>
        <p:nvSpPr>
          <p:cNvPr id="49" name="TextBox 48"/>
          <p:cNvSpPr txBox="1"/>
          <p:nvPr/>
        </p:nvSpPr>
        <p:spPr>
          <a:xfrm>
            <a:off x="3755741" y="5859965"/>
            <a:ext cx="1320103" cy="369332"/>
          </a:xfrm>
          <a:prstGeom prst="rect">
            <a:avLst/>
          </a:prstGeom>
          <a:noFill/>
        </p:spPr>
        <p:txBody>
          <a:bodyPr wrap="square" rtlCol="0">
            <a:spAutoFit/>
          </a:bodyPr>
          <a:lstStyle/>
          <a:p>
            <a:r>
              <a:rPr lang="en-US" dirty="0" smtClean="0">
                <a:latin typeface="Arial" pitchFamily="34" charset="0"/>
                <a:cs typeface="Arial" pitchFamily="34" charset="0"/>
              </a:rPr>
              <a:t>Grade 5</a:t>
            </a:r>
            <a:endParaRPr lang="en-US" dirty="0">
              <a:latin typeface="Arial" pitchFamily="34" charset="0"/>
              <a:cs typeface="Arial" pitchFamily="34" charset="0"/>
            </a:endParaRPr>
          </a:p>
        </p:txBody>
      </p:sp>
      <p:sp>
        <p:nvSpPr>
          <p:cNvPr id="50" name="TextBox 49"/>
          <p:cNvSpPr txBox="1"/>
          <p:nvPr/>
        </p:nvSpPr>
        <p:spPr>
          <a:xfrm>
            <a:off x="5236350" y="5862082"/>
            <a:ext cx="441146" cy="369332"/>
          </a:xfrm>
          <a:prstGeom prst="rect">
            <a:avLst/>
          </a:prstGeom>
          <a:noFill/>
        </p:spPr>
        <p:txBody>
          <a:bodyPr wrap="none" rtlCol="0">
            <a:spAutoFit/>
          </a:bodyPr>
          <a:lstStyle/>
          <a:p>
            <a:r>
              <a:rPr lang="en-US" dirty="0" smtClean="0">
                <a:latin typeface="Arial" pitchFamily="34" charset="0"/>
                <a:cs typeface="Arial" pitchFamily="34" charset="0"/>
              </a:rPr>
              <a:t>60</a:t>
            </a:r>
            <a:endParaRPr lang="en-US" dirty="0">
              <a:latin typeface="Arial" pitchFamily="34" charset="0"/>
              <a:cs typeface="Arial" pitchFamily="34" charset="0"/>
            </a:endParaRPr>
          </a:p>
        </p:txBody>
      </p:sp>
      <p:cxnSp>
        <p:nvCxnSpPr>
          <p:cNvPr id="53" name="Straight Connector 52"/>
          <p:cNvCxnSpPr/>
          <p:nvPr/>
        </p:nvCxnSpPr>
        <p:spPr>
          <a:xfrm>
            <a:off x="6896570" y="5785878"/>
            <a:ext cx="11018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266770" y="5289406"/>
            <a:ext cx="6510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867651" y="3960886"/>
            <a:ext cx="1109078" cy="184666"/>
          </a:xfrm>
          <a:prstGeom prst="rect">
            <a:avLst/>
          </a:prstGeom>
          <a:solidFill>
            <a:srgbClr val="59595A"/>
          </a:solidFill>
        </p:spPr>
        <p:txBody>
          <a:bodyPr wrap="square" tIns="0" bIns="0" rtlCol="0">
            <a:spAutoFit/>
          </a:bodyPr>
          <a:lstStyle/>
          <a:p>
            <a:pPr algn="ctr"/>
            <a:r>
              <a:rPr lang="en-US" sz="1200" dirty="0" smtClean="0">
                <a:solidFill>
                  <a:schemeClr val="bg1"/>
                </a:solidFill>
                <a:latin typeface="Arial" pitchFamily="34" charset="0"/>
                <a:cs typeface="Arial" pitchFamily="34" charset="0"/>
              </a:rPr>
              <a:t>3</a:t>
            </a:r>
            <a:endParaRPr lang="en-US" sz="1200" dirty="0">
              <a:solidFill>
                <a:schemeClr val="bg1"/>
              </a:solidFill>
              <a:latin typeface="Arial" pitchFamily="34" charset="0"/>
              <a:cs typeface="Arial" pitchFamily="34" charset="0"/>
            </a:endParaRPr>
          </a:p>
        </p:txBody>
      </p:sp>
      <p:pic>
        <p:nvPicPr>
          <p:cNvPr id="58" name="Picture 57" descr="3-row.png"/>
          <p:cNvPicPr>
            <a:picLocks noChangeAspect="1"/>
          </p:cNvPicPr>
          <p:nvPr/>
        </p:nvPicPr>
        <p:blipFill>
          <a:blip r:embed="rId3" cstate="print"/>
          <a:stretch>
            <a:fillRect/>
          </a:stretch>
        </p:blipFill>
        <p:spPr>
          <a:xfrm>
            <a:off x="3751870" y="1603815"/>
            <a:ext cx="5237696" cy="2649402"/>
          </a:xfrm>
          <a:prstGeom prst="rect">
            <a:avLst/>
          </a:prstGeom>
        </p:spPr>
      </p:pic>
      <p:sp>
        <p:nvSpPr>
          <p:cNvPr id="59" name="TextBox 58"/>
          <p:cNvSpPr txBox="1"/>
          <p:nvPr/>
        </p:nvSpPr>
        <p:spPr>
          <a:xfrm>
            <a:off x="3761805" y="2746317"/>
            <a:ext cx="1320103" cy="369332"/>
          </a:xfrm>
          <a:prstGeom prst="rect">
            <a:avLst/>
          </a:prstGeom>
          <a:noFill/>
        </p:spPr>
        <p:txBody>
          <a:bodyPr wrap="square" rtlCol="0">
            <a:spAutoFit/>
          </a:bodyPr>
          <a:lstStyle/>
          <a:p>
            <a:r>
              <a:rPr lang="en-US" dirty="0" smtClean="0">
                <a:latin typeface="Arial" pitchFamily="34" charset="0"/>
                <a:cs typeface="Arial" pitchFamily="34" charset="0"/>
              </a:rPr>
              <a:t>Grade 3</a:t>
            </a:r>
            <a:endParaRPr lang="en-US" dirty="0">
              <a:latin typeface="Arial" pitchFamily="34" charset="0"/>
              <a:cs typeface="Arial" pitchFamily="34" charset="0"/>
            </a:endParaRPr>
          </a:p>
        </p:txBody>
      </p:sp>
      <p:cxnSp>
        <p:nvCxnSpPr>
          <p:cNvPr id="62" name="Straight Connector 61"/>
          <p:cNvCxnSpPr/>
          <p:nvPr/>
        </p:nvCxnSpPr>
        <p:spPr>
          <a:xfrm>
            <a:off x="7485976" y="3162058"/>
            <a:ext cx="11018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232889" y="2738909"/>
            <a:ext cx="441146" cy="369332"/>
          </a:xfrm>
          <a:prstGeom prst="rect">
            <a:avLst/>
          </a:prstGeom>
          <a:noFill/>
        </p:spPr>
        <p:txBody>
          <a:bodyPr wrap="none" rtlCol="0">
            <a:spAutoFit/>
          </a:bodyPr>
          <a:lstStyle/>
          <a:p>
            <a:r>
              <a:rPr lang="en-US" dirty="0" smtClean="0">
                <a:latin typeface="Arial" pitchFamily="34" charset="0"/>
                <a:cs typeface="Arial" pitchFamily="34" charset="0"/>
              </a:rPr>
              <a:t>61</a:t>
            </a:r>
            <a:endParaRPr lang="en-US" dirty="0">
              <a:latin typeface="Arial" pitchFamily="34" charset="0"/>
              <a:cs typeface="Arial" pitchFamily="34" charset="0"/>
            </a:endParaRPr>
          </a:p>
        </p:txBody>
      </p:sp>
      <p:sp>
        <p:nvSpPr>
          <p:cNvPr id="64" name="TextBox 63"/>
          <p:cNvSpPr txBox="1"/>
          <p:nvPr/>
        </p:nvSpPr>
        <p:spPr>
          <a:xfrm>
            <a:off x="3764568" y="2180692"/>
            <a:ext cx="841475" cy="369332"/>
          </a:xfrm>
          <a:prstGeom prst="rect">
            <a:avLst/>
          </a:prstGeom>
          <a:solidFill>
            <a:srgbClr val="BD723B"/>
          </a:solidFill>
        </p:spPr>
        <p:txBody>
          <a:bodyPr wrap="square" rtlCol="0">
            <a:spAutoFit/>
          </a:bodyPr>
          <a:lstStyle/>
          <a:p>
            <a:pPr algn="ctr"/>
            <a:r>
              <a:rPr lang="en-US" b="1" dirty="0" smtClean="0">
                <a:solidFill>
                  <a:schemeClr val="bg1"/>
                </a:solidFill>
                <a:latin typeface="Arial" pitchFamily="34" charset="0"/>
                <a:cs typeface="Arial" pitchFamily="34" charset="0"/>
              </a:rPr>
              <a:t>MATH</a:t>
            </a:r>
            <a:endParaRPr lang="en-US" b="1" dirty="0">
              <a:solidFill>
                <a:schemeClr val="bg1"/>
              </a:solidFill>
              <a:latin typeface="Arial" pitchFamily="34" charset="0"/>
              <a:cs typeface="Arial" pitchFamily="34" charset="0"/>
            </a:endParaRPr>
          </a:p>
        </p:txBody>
      </p:sp>
      <p:sp>
        <p:nvSpPr>
          <p:cNvPr id="65" name="TextBox 64"/>
          <p:cNvSpPr txBox="1"/>
          <p:nvPr/>
        </p:nvSpPr>
        <p:spPr>
          <a:xfrm>
            <a:off x="3758340" y="3251148"/>
            <a:ext cx="1320103" cy="369332"/>
          </a:xfrm>
          <a:prstGeom prst="rect">
            <a:avLst/>
          </a:prstGeom>
          <a:noFill/>
        </p:spPr>
        <p:txBody>
          <a:bodyPr wrap="square" rtlCol="0">
            <a:spAutoFit/>
          </a:bodyPr>
          <a:lstStyle/>
          <a:p>
            <a:r>
              <a:rPr lang="en-US" dirty="0" smtClean="0">
                <a:latin typeface="Arial" pitchFamily="34" charset="0"/>
                <a:cs typeface="Arial" pitchFamily="34" charset="0"/>
              </a:rPr>
              <a:t>Grade 4</a:t>
            </a:r>
            <a:endParaRPr lang="en-US" dirty="0">
              <a:latin typeface="Arial" pitchFamily="34" charset="0"/>
              <a:cs typeface="Arial" pitchFamily="34" charset="0"/>
            </a:endParaRPr>
          </a:p>
        </p:txBody>
      </p:sp>
      <p:sp>
        <p:nvSpPr>
          <p:cNvPr id="66" name="TextBox 65"/>
          <p:cNvSpPr txBox="1"/>
          <p:nvPr/>
        </p:nvSpPr>
        <p:spPr>
          <a:xfrm>
            <a:off x="5229424" y="3243740"/>
            <a:ext cx="441146" cy="369332"/>
          </a:xfrm>
          <a:prstGeom prst="rect">
            <a:avLst/>
          </a:prstGeom>
          <a:noFill/>
        </p:spPr>
        <p:txBody>
          <a:bodyPr wrap="none" rtlCol="0">
            <a:spAutoFit/>
          </a:bodyPr>
          <a:lstStyle/>
          <a:p>
            <a:r>
              <a:rPr lang="en-US" dirty="0" smtClean="0">
                <a:latin typeface="Arial" pitchFamily="34" charset="0"/>
                <a:cs typeface="Arial" pitchFamily="34" charset="0"/>
              </a:rPr>
              <a:t>63</a:t>
            </a:r>
            <a:endParaRPr lang="en-US" dirty="0">
              <a:latin typeface="Arial" pitchFamily="34" charset="0"/>
              <a:cs typeface="Arial" pitchFamily="34" charset="0"/>
            </a:endParaRPr>
          </a:p>
        </p:txBody>
      </p:sp>
      <p:sp>
        <p:nvSpPr>
          <p:cNvPr id="67" name="TextBox 66"/>
          <p:cNvSpPr txBox="1"/>
          <p:nvPr/>
        </p:nvSpPr>
        <p:spPr>
          <a:xfrm>
            <a:off x="3755741" y="3756845"/>
            <a:ext cx="1320103" cy="369332"/>
          </a:xfrm>
          <a:prstGeom prst="rect">
            <a:avLst/>
          </a:prstGeom>
          <a:noFill/>
        </p:spPr>
        <p:txBody>
          <a:bodyPr wrap="square" rtlCol="0">
            <a:spAutoFit/>
          </a:bodyPr>
          <a:lstStyle/>
          <a:p>
            <a:r>
              <a:rPr lang="en-US" dirty="0" smtClean="0">
                <a:latin typeface="Arial" pitchFamily="34" charset="0"/>
                <a:cs typeface="Arial" pitchFamily="34" charset="0"/>
              </a:rPr>
              <a:t>Grade 5</a:t>
            </a:r>
            <a:endParaRPr lang="en-US" dirty="0">
              <a:latin typeface="Arial" pitchFamily="34" charset="0"/>
              <a:cs typeface="Arial" pitchFamily="34" charset="0"/>
            </a:endParaRPr>
          </a:p>
        </p:txBody>
      </p:sp>
      <p:sp>
        <p:nvSpPr>
          <p:cNvPr id="68" name="TextBox 67"/>
          <p:cNvSpPr txBox="1"/>
          <p:nvPr/>
        </p:nvSpPr>
        <p:spPr>
          <a:xfrm>
            <a:off x="5236350" y="3758962"/>
            <a:ext cx="441146" cy="369332"/>
          </a:xfrm>
          <a:prstGeom prst="rect">
            <a:avLst/>
          </a:prstGeom>
          <a:noFill/>
        </p:spPr>
        <p:txBody>
          <a:bodyPr wrap="none" rtlCol="0">
            <a:spAutoFit/>
          </a:bodyPr>
          <a:lstStyle/>
          <a:p>
            <a:r>
              <a:rPr lang="en-US" dirty="0" smtClean="0">
                <a:latin typeface="Arial" pitchFamily="34" charset="0"/>
                <a:cs typeface="Arial" pitchFamily="34" charset="0"/>
              </a:rPr>
              <a:t>60</a:t>
            </a:r>
            <a:endParaRPr lang="en-US" dirty="0">
              <a:latin typeface="Arial" pitchFamily="34" charset="0"/>
              <a:cs typeface="Arial" pitchFamily="34" charset="0"/>
            </a:endParaRPr>
          </a:p>
        </p:txBody>
      </p:sp>
      <p:cxnSp>
        <p:nvCxnSpPr>
          <p:cNvPr id="71" name="Straight Connector 70"/>
          <p:cNvCxnSpPr/>
          <p:nvPr/>
        </p:nvCxnSpPr>
        <p:spPr>
          <a:xfrm>
            <a:off x="7599970" y="3682758"/>
            <a:ext cx="11018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591506" y="4178058"/>
            <a:ext cx="11018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867651" y="1857766"/>
            <a:ext cx="1109078" cy="184666"/>
          </a:xfrm>
          <a:prstGeom prst="rect">
            <a:avLst/>
          </a:prstGeom>
          <a:solidFill>
            <a:srgbClr val="59595A"/>
          </a:solidFill>
        </p:spPr>
        <p:txBody>
          <a:bodyPr wrap="square" tIns="0" bIns="0" rtlCol="0">
            <a:spAutoFit/>
          </a:bodyPr>
          <a:lstStyle/>
          <a:p>
            <a:pPr algn="ctr"/>
            <a:r>
              <a:rPr lang="en-US" sz="1200" dirty="0" smtClean="0">
                <a:solidFill>
                  <a:schemeClr val="bg1"/>
                </a:solidFill>
                <a:latin typeface="Arial" pitchFamily="34" charset="0"/>
                <a:cs typeface="Arial" pitchFamily="34" charset="0"/>
              </a:rPr>
              <a:t>3</a:t>
            </a:r>
            <a:endParaRPr lang="en-US" sz="1200" dirty="0">
              <a:solidFill>
                <a:schemeClr val="bg1"/>
              </a:solidFill>
              <a:latin typeface="Arial" pitchFamily="34" charset="0"/>
              <a:cs typeface="Arial" pitchFamily="34" charset="0"/>
            </a:endParaRPr>
          </a:p>
        </p:txBody>
      </p:sp>
      <p:sp>
        <p:nvSpPr>
          <p:cNvPr id="78" name="Content Placeholder 49"/>
          <p:cNvSpPr>
            <a:spLocks noGrp="1"/>
          </p:cNvSpPr>
          <p:nvPr>
            <p:ph sz="quarter" idx="1"/>
          </p:nvPr>
        </p:nvSpPr>
        <p:spPr>
          <a:xfrm>
            <a:off x="612647" y="1600200"/>
            <a:ext cx="3002749" cy="4495800"/>
          </a:xfrm>
        </p:spPr>
        <p:txBody>
          <a:bodyPr>
            <a:normAutofit/>
          </a:bodyPr>
          <a:lstStyle/>
          <a:p>
            <a:r>
              <a:rPr lang="en-US" dirty="0" smtClean="0"/>
              <a:t>In your groups:</a:t>
            </a:r>
          </a:p>
          <a:p>
            <a:pPr lvl="1"/>
            <a:r>
              <a:rPr lang="en-US" dirty="0" smtClean="0"/>
              <a:t>Describe this school’s math performance</a:t>
            </a:r>
          </a:p>
          <a:p>
            <a:pPr lvl="1"/>
            <a:r>
              <a:rPr lang="en-US" dirty="0" smtClean="0"/>
              <a:t>Describe this school’s reading performance</a:t>
            </a:r>
            <a:endParaRPr lang="en-US" dirty="0"/>
          </a:p>
        </p:txBody>
      </p:sp>
      <p:sp>
        <p:nvSpPr>
          <p:cNvPr id="76" name="Oval Callout 75"/>
          <p:cNvSpPr/>
          <p:nvPr/>
        </p:nvSpPr>
        <p:spPr>
          <a:xfrm>
            <a:off x="7847296" y="2738909"/>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3.8</a:t>
            </a:r>
            <a:endParaRPr lang="en-US" sz="1200" b="1" dirty="0">
              <a:solidFill>
                <a:schemeClr val="tx1"/>
              </a:solidFill>
              <a:latin typeface="Arial" pitchFamily="34" charset="0"/>
              <a:cs typeface="Arial" pitchFamily="34" charset="0"/>
            </a:endParaRPr>
          </a:p>
        </p:txBody>
      </p:sp>
      <p:sp>
        <p:nvSpPr>
          <p:cNvPr id="77" name="Oval Callout 76"/>
          <p:cNvSpPr/>
          <p:nvPr/>
        </p:nvSpPr>
        <p:spPr>
          <a:xfrm>
            <a:off x="7924248" y="3267377"/>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3.9</a:t>
            </a:r>
            <a:endParaRPr lang="en-US" sz="1200" b="1" dirty="0">
              <a:solidFill>
                <a:schemeClr val="tx1"/>
              </a:solidFill>
              <a:latin typeface="Arial" pitchFamily="34" charset="0"/>
              <a:cs typeface="Arial" pitchFamily="34" charset="0"/>
            </a:endParaRPr>
          </a:p>
        </p:txBody>
      </p:sp>
      <p:sp>
        <p:nvSpPr>
          <p:cNvPr id="79" name="Oval Callout 78"/>
          <p:cNvSpPr/>
          <p:nvPr/>
        </p:nvSpPr>
        <p:spPr>
          <a:xfrm>
            <a:off x="7924248" y="3757065"/>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3.9</a:t>
            </a:r>
            <a:endParaRPr lang="en-US" sz="1200" b="1" dirty="0">
              <a:solidFill>
                <a:schemeClr val="tx1"/>
              </a:solidFill>
              <a:latin typeface="Arial" pitchFamily="34" charset="0"/>
              <a:cs typeface="Arial" pitchFamily="34" charset="0"/>
            </a:endParaRPr>
          </a:p>
        </p:txBody>
      </p:sp>
      <p:sp>
        <p:nvSpPr>
          <p:cNvPr id="80" name="Oval Callout 79"/>
          <p:cNvSpPr/>
          <p:nvPr/>
        </p:nvSpPr>
        <p:spPr>
          <a:xfrm>
            <a:off x="8610394" y="4854277"/>
            <a:ext cx="379172" cy="322058"/>
          </a:xfrm>
          <a:prstGeom prst="wedgeEllipseCallout">
            <a:avLst>
              <a:gd name="adj1" fmla="val -2299"/>
              <a:gd name="adj2" fmla="val 78223"/>
            </a:avLst>
          </a:prstGeom>
          <a:solidFill>
            <a:srgbClr val="74A0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4.8</a:t>
            </a:r>
            <a:endParaRPr lang="en-US" sz="1200" b="1" dirty="0">
              <a:solidFill>
                <a:schemeClr val="tx1"/>
              </a:solidFill>
              <a:latin typeface="Arial" pitchFamily="34" charset="0"/>
              <a:cs typeface="Arial" pitchFamily="34" charset="0"/>
            </a:endParaRPr>
          </a:p>
        </p:txBody>
      </p:sp>
      <p:sp>
        <p:nvSpPr>
          <p:cNvPr id="81" name="Oval Callout 80"/>
          <p:cNvSpPr/>
          <p:nvPr/>
        </p:nvSpPr>
        <p:spPr>
          <a:xfrm>
            <a:off x="7232604" y="5368379"/>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3.0</a:t>
            </a:r>
            <a:endParaRPr lang="en-US" sz="1200" b="1" dirty="0">
              <a:solidFill>
                <a:schemeClr val="tx1"/>
              </a:solidFill>
              <a:latin typeface="Arial" pitchFamily="34" charset="0"/>
              <a:cs typeface="Arial" pitchFamily="34" charset="0"/>
            </a:endParaRPr>
          </a:p>
        </p:txBody>
      </p:sp>
      <p:sp>
        <p:nvSpPr>
          <p:cNvPr id="82" name="Oval Callout 81"/>
          <p:cNvSpPr/>
          <p:nvPr/>
        </p:nvSpPr>
        <p:spPr>
          <a:xfrm>
            <a:off x="5803388" y="5859965"/>
            <a:ext cx="379172" cy="322058"/>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1.1</a:t>
            </a:r>
            <a:endParaRPr lang="en-US" sz="1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74829470"/>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2 Bottom</a:t>
            </a:r>
            <a:br>
              <a:rPr lang="en-US" dirty="0" smtClean="0"/>
            </a:br>
            <a:r>
              <a:rPr lang="en-US" dirty="0" smtClean="0"/>
              <a:t>Grade-Level Value-Added</a:t>
            </a:r>
            <a:endParaRPr lang="en-US" dirty="0"/>
          </a:p>
        </p:txBody>
      </p:sp>
      <p:grpSp>
        <p:nvGrpSpPr>
          <p:cNvPr id="178" name="Group 177"/>
          <p:cNvGrpSpPr/>
          <p:nvPr/>
        </p:nvGrpSpPr>
        <p:grpSpPr>
          <a:xfrm>
            <a:off x="0" y="1585913"/>
            <a:ext cx="9144000" cy="5272087"/>
            <a:chOff x="0" y="1585913"/>
            <a:chExt cx="9144000" cy="5272087"/>
          </a:xfrm>
        </p:grpSpPr>
        <p:sp>
          <p:nvSpPr>
            <p:cNvPr id="179" name="Rectangle 178"/>
            <p:cNvSpPr/>
            <p:nvPr/>
          </p:nvSpPr>
          <p:spPr>
            <a:xfrm>
              <a:off x="0" y="1585913"/>
              <a:ext cx="9144000" cy="527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114301" y="3971894"/>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119063" y="2981255"/>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Rectangle 181"/>
            <p:cNvSpPr/>
            <p:nvPr/>
          </p:nvSpPr>
          <p:spPr>
            <a:xfrm>
              <a:off x="126233" y="1947845"/>
              <a:ext cx="8879655"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extBox 182"/>
            <p:cNvSpPr txBox="1"/>
            <p:nvPr/>
          </p:nvSpPr>
          <p:spPr>
            <a:xfrm>
              <a:off x="1382441" y="1943078"/>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184" name="TextBox 183"/>
            <p:cNvSpPr txBox="1"/>
            <p:nvPr/>
          </p:nvSpPr>
          <p:spPr>
            <a:xfrm>
              <a:off x="5163866" y="1943075"/>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185" name="TextBox 184"/>
            <p:cNvSpPr txBox="1"/>
            <p:nvPr/>
          </p:nvSpPr>
          <p:spPr>
            <a:xfrm>
              <a:off x="2959306"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86" name="TextBox 185"/>
            <p:cNvSpPr txBox="1"/>
            <p:nvPr/>
          </p:nvSpPr>
          <p:spPr>
            <a:xfrm>
              <a:off x="6726445"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87" name="TextBox 186"/>
            <p:cNvSpPr txBox="1"/>
            <p:nvPr/>
          </p:nvSpPr>
          <p:spPr>
            <a:xfrm>
              <a:off x="1423986" y="1623997"/>
              <a:ext cx="3795714"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Past Academic Year 2011-2012</a:t>
              </a:r>
              <a:endParaRPr lang="en-US" sz="1200" b="1" dirty="0">
                <a:solidFill>
                  <a:schemeClr val="tx1">
                    <a:lumMod val="65000"/>
                    <a:lumOff val="35000"/>
                  </a:schemeClr>
                </a:solidFill>
              </a:endParaRPr>
            </a:p>
          </p:txBody>
        </p:sp>
        <p:sp>
          <p:nvSpPr>
            <p:cNvPr id="188" name="TextBox 187"/>
            <p:cNvSpPr txBox="1"/>
            <p:nvPr/>
          </p:nvSpPr>
          <p:spPr>
            <a:xfrm>
              <a:off x="5214934" y="1623998"/>
              <a:ext cx="3781429"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Up-To-3-Year Average</a:t>
              </a:r>
              <a:endParaRPr lang="en-US" sz="1200" b="1" dirty="0">
                <a:solidFill>
                  <a:schemeClr val="tx1">
                    <a:lumMod val="65000"/>
                    <a:lumOff val="35000"/>
                  </a:schemeClr>
                </a:solidFill>
              </a:endParaRPr>
            </a:p>
          </p:txBody>
        </p:sp>
        <p:sp>
          <p:nvSpPr>
            <p:cNvPr id="189" name="TextBox 188"/>
            <p:cNvSpPr txBox="1"/>
            <p:nvPr/>
          </p:nvSpPr>
          <p:spPr>
            <a:xfrm>
              <a:off x="2090677" y="2135959"/>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90" name="TextBox 189"/>
            <p:cNvSpPr txBox="1"/>
            <p:nvPr/>
          </p:nvSpPr>
          <p:spPr>
            <a:xfrm>
              <a:off x="2836008" y="2135959"/>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191" name="TextBox 190"/>
            <p:cNvSpPr txBox="1"/>
            <p:nvPr/>
          </p:nvSpPr>
          <p:spPr>
            <a:xfrm>
              <a:off x="3555142" y="2145484"/>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192" name="TextBox 191"/>
            <p:cNvSpPr txBox="1"/>
            <p:nvPr/>
          </p:nvSpPr>
          <p:spPr>
            <a:xfrm>
              <a:off x="4283804" y="2133578"/>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193" name="TextBox 192"/>
            <p:cNvSpPr txBox="1"/>
            <p:nvPr/>
          </p:nvSpPr>
          <p:spPr>
            <a:xfrm>
              <a:off x="4993416" y="2131196"/>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194" name="TextBox 193"/>
            <p:cNvSpPr txBox="1"/>
            <p:nvPr/>
          </p:nvSpPr>
          <p:spPr>
            <a:xfrm>
              <a:off x="5869719" y="2135957"/>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95" name="TextBox 194"/>
            <p:cNvSpPr txBox="1"/>
            <p:nvPr/>
          </p:nvSpPr>
          <p:spPr>
            <a:xfrm>
              <a:off x="6615050" y="2135957"/>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196" name="TextBox 195"/>
            <p:cNvSpPr txBox="1"/>
            <p:nvPr/>
          </p:nvSpPr>
          <p:spPr>
            <a:xfrm>
              <a:off x="7334184" y="2145482"/>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197" name="TextBox 196"/>
            <p:cNvSpPr txBox="1"/>
            <p:nvPr/>
          </p:nvSpPr>
          <p:spPr>
            <a:xfrm>
              <a:off x="8062846" y="2133576"/>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198" name="TextBox 197"/>
            <p:cNvSpPr txBox="1"/>
            <p:nvPr/>
          </p:nvSpPr>
          <p:spPr>
            <a:xfrm>
              <a:off x="8772458" y="2131194"/>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199" name="TextBox 198"/>
            <p:cNvSpPr txBox="1"/>
            <p:nvPr/>
          </p:nvSpPr>
          <p:spPr>
            <a:xfrm>
              <a:off x="126997" y="2518233"/>
              <a:ext cx="1128835" cy="338554"/>
            </a:xfrm>
            <a:prstGeom prst="rect">
              <a:avLst/>
            </a:prstGeom>
            <a:solidFill>
              <a:srgbClr val="2C5A8C"/>
            </a:solidFill>
          </p:spPr>
          <p:txBody>
            <a:bodyPr wrap="none" rtlCol="0">
              <a:spAutoFit/>
            </a:bodyPr>
            <a:lstStyle/>
            <a:p>
              <a:r>
                <a:rPr lang="en-US" sz="1600" b="1" dirty="0" smtClean="0">
                  <a:solidFill>
                    <a:schemeClr val="bg1"/>
                  </a:solidFill>
                  <a:latin typeface="Arial" pitchFamily="34" charset="0"/>
                  <a:cs typeface="Arial" pitchFamily="34" charset="0"/>
                </a:rPr>
                <a:t>READING</a:t>
              </a:r>
              <a:endParaRPr lang="en-US" sz="1600" b="1" dirty="0">
                <a:solidFill>
                  <a:schemeClr val="bg1"/>
                </a:solidFill>
                <a:latin typeface="Arial" pitchFamily="34" charset="0"/>
                <a:cs typeface="Arial" pitchFamily="34" charset="0"/>
              </a:endParaRPr>
            </a:p>
          </p:txBody>
        </p:sp>
        <p:sp>
          <p:nvSpPr>
            <p:cNvPr id="200" name="TextBox 199"/>
            <p:cNvSpPr txBox="1"/>
            <p:nvPr/>
          </p:nvSpPr>
          <p:spPr>
            <a:xfrm>
              <a:off x="126992" y="4761556"/>
              <a:ext cx="763595" cy="338554"/>
            </a:xfrm>
            <a:prstGeom prst="rect">
              <a:avLst/>
            </a:prstGeom>
            <a:solidFill>
              <a:srgbClr val="BD723B"/>
            </a:solidFill>
          </p:spPr>
          <p:txBody>
            <a:bodyPr wrap="square" rtlCol="0">
              <a:spAutoFit/>
            </a:bodyPr>
            <a:lstStyle/>
            <a:p>
              <a:pPr algn="ctr"/>
              <a:r>
                <a:rPr lang="en-US" sz="1600" b="1" dirty="0" smtClean="0">
                  <a:solidFill>
                    <a:schemeClr val="bg1"/>
                  </a:solidFill>
                  <a:latin typeface="Arial" pitchFamily="34" charset="0"/>
                  <a:cs typeface="Arial" pitchFamily="34" charset="0"/>
                </a:rPr>
                <a:t>MATH</a:t>
              </a:r>
              <a:endParaRPr lang="en-US" sz="1600" b="1" dirty="0">
                <a:solidFill>
                  <a:schemeClr val="bg1"/>
                </a:solidFill>
                <a:latin typeface="Arial" pitchFamily="34" charset="0"/>
                <a:cs typeface="Arial" pitchFamily="34" charset="0"/>
              </a:endParaRPr>
            </a:p>
          </p:txBody>
        </p:sp>
        <p:sp>
          <p:nvSpPr>
            <p:cNvPr id="201" name="TextBox 200"/>
            <p:cNvSpPr txBox="1"/>
            <p:nvPr/>
          </p:nvSpPr>
          <p:spPr>
            <a:xfrm>
              <a:off x="1295522" y="2519347"/>
              <a:ext cx="2596352" cy="338554"/>
            </a:xfrm>
            <a:prstGeom prst="rect">
              <a:avLst/>
            </a:prstGeom>
            <a:noFill/>
          </p:spPr>
          <p:txBody>
            <a:bodyPr wrap="none" rtlCol="0">
              <a:spAutoFit/>
            </a:bodyPr>
            <a:lstStyle/>
            <a:p>
              <a:r>
                <a:rPr lang="en-US" sz="1600" b="1" dirty="0" smtClean="0"/>
                <a:t>Grade-Level</a:t>
              </a:r>
              <a:r>
                <a:rPr lang="en-US" sz="1600" dirty="0" smtClean="0"/>
                <a:t> Value-Added</a:t>
              </a:r>
              <a:endParaRPr lang="en-US" sz="1600" dirty="0"/>
            </a:p>
          </p:txBody>
        </p:sp>
        <p:sp>
          <p:nvSpPr>
            <p:cNvPr id="202" name="Rectangle 201"/>
            <p:cNvSpPr/>
            <p:nvPr/>
          </p:nvSpPr>
          <p:spPr>
            <a:xfrm>
              <a:off x="222234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294922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367609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a:off x="4402973"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5129850"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6001389"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672826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745514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818201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8908894"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222473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295160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367848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4405359"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5132236"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6003775"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73065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745752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818440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8911280"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222235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294922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367610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4402978"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p:cNvSpPr/>
            <p:nvPr/>
          </p:nvSpPr>
          <p:spPr>
            <a:xfrm>
              <a:off x="5129855"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a:off x="6001394"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672827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745514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818202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8908899"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a:off x="5210175" y="2416950"/>
              <a:ext cx="47625" cy="21169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3" name="Straight Connector 232"/>
            <p:cNvCxnSpPr/>
            <p:nvPr/>
          </p:nvCxnSpPr>
          <p:spPr>
            <a:xfrm>
              <a:off x="1428750" y="2987657"/>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2120900" y="2987657"/>
              <a:ext cx="0" cy="146367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5886450" y="2987657"/>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6" name="TextBox 235"/>
            <p:cNvSpPr txBox="1"/>
            <p:nvPr/>
          </p:nvSpPr>
          <p:spPr>
            <a:xfrm>
              <a:off x="1514480" y="3038457"/>
              <a:ext cx="532518" cy="307777"/>
            </a:xfrm>
            <a:prstGeom prst="rect">
              <a:avLst/>
            </a:prstGeom>
            <a:noFill/>
          </p:spPr>
          <p:txBody>
            <a:bodyPr wrap="none" rtlCol="0">
              <a:spAutoFit/>
            </a:bodyPr>
            <a:lstStyle/>
            <a:p>
              <a:pPr algn="ctr"/>
              <a:r>
                <a:rPr lang="en-US" sz="1400" dirty="0" smtClean="0"/>
                <a:t>58.7</a:t>
              </a:r>
              <a:endParaRPr lang="en-US" sz="1400" dirty="0"/>
            </a:p>
          </p:txBody>
        </p:sp>
        <p:sp>
          <p:nvSpPr>
            <p:cNvPr id="237" name="TextBox 236"/>
            <p:cNvSpPr txBox="1"/>
            <p:nvPr/>
          </p:nvSpPr>
          <p:spPr>
            <a:xfrm>
              <a:off x="1517655" y="3527407"/>
              <a:ext cx="532518" cy="307777"/>
            </a:xfrm>
            <a:prstGeom prst="rect">
              <a:avLst/>
            </a:prstGeom>
            <a:noFill/>
          </p:spPr>
          <p:txBody>
            <a:bodyPr wrap="none" rtlCol="0">
              <a:spAutoFit/>
            </a:bodyPr>
            <a:lstStyle/>
            <a:p>
              <a:pPr algn="ctr"/>
              <a:r>
                <a:rPr lang="en-US" sz="1400" dirty="0" smtClean="0"/>
                <a:t>68.3</a:t>
              </a:r>
              <a:endParaRPr lang="en-US" sz="1400" dirty="0"/>
            </a:p>
          </p:txBody>
        </p:sp>
        <p:sp>
          <p:nvSpPr>
            <p:cNvPr id="238" name="TextBox 237"/>
            <p:cNvSpPr txBox="1"/>
            <p:nvPr/>
          </p:nvSpPr>
          <p:spPr>
            <a:xfrm>
              <a:off x="5260975" y="3038457"/>
              <a:ext cx="631904" cy="307777"/>
            </a:xfrm>
            <a:prstGeom prst="rect">
              <a:avLst/>
            </a:prstGeom>
            <a:noFill/>
          </p:spPr>
          <p:txBody>
            <a:bodyPr wrap="none" rtlCol="0">
              <a:spAutoFit/>
            </a:bodyPr>
            <a:lstStyle/>
            <a:p>
              <a:r>
                <a:rPr lang="en-US" sz="1400" dirty="0" smtClean="0"/>
                <a:t>171.9</a:t>
              </a:r>
              <a:endParaRPr lang="en-US" sz="1400" dirty="0"/>
            </a:p>
          </p:txBody>
        </p:sp>
        <p:sp>
          <p:nvSpPr>
            <p:cNvPr id="239" name="TextBox 238"/>
            <p:cNvSpPr txBox="1"/>
            <p:nvPr/>
          </p:nvSpPr>
          <p:spPr>
            <a:xfrm>
              <a:off x="5260975" y="3527407"/>
              <a:ext cx="631904" cy="307777"/>
            </a:xfrm>
            <a:prstGeom prst="rect">
              <a:avLst/>
            </a:prstGeom>
            <a:noFill/>
          </p:spPr>
          <p:txBody>
            <a:bodyPr wrap="none" rtlCol="0">
              <a:spAutoFit/>
            </a:bodyPr>
            <a:lstStyle/>
            <a:p>
              <a:r>
                <a:rPr lang="en-US" sz="1400" dirty="0" smtClean="0"/>
                <a:t>187.5</a:t>
              </a:r>
              <a:endParaRPr lang="en-US" sz="1400" dirty="0"/>
            </a:p>
          </p:txBody>
        </p:sp>
        <p:sp>
          <p:nvSpPr>
            <p:cNvPr id="240" name="Rectangle 239"/>
            <p:cNvSpPr/>
            <p:nvPr/>
          </p:nvSpPr>
          <p:spPr>
            <a:xfrm>
              <a:off x="2219969"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a:off x="2946845"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p:cNvSpPr/>
            <p:nvPr/>
          </p:nvSpPr>
          <p:spPr>
            <a:xfrm>
              <a:off x="3673721"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a:off x="4400597"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a:off x="5127474"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p:nvPr/>
          </p:nvSpPr>
          <p:spPr>
            <a:xfrm>
              <a:off x="5999013"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6725889"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p:nvPr/>
          </p:nvSpPr>
          <p:spPr>
            <a:xfrm>
              <a:off x="7452765"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8179641"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8906518"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p:cNvSpPr txBox="1"/>
            <p:nvPr/>
          </p:nvSpPr>
          <p:spPr>
            <a:xfrm>
              <a:off x="1509718" y="4029096"/>
              <a:ext cx="532518" cy="307777"/>
            </a:xfrm>
            <a:prstGeom prst="rect">
              <a:avLst/>
            </a:prstGeom>
            <a:noFill/>
          </p:spPr>
          <p:txBody>
            <a:bodyPr wrap="none" rtlCol="0">
              <a:spAutoFit/>
            </a:bodyPr>
            <a:lstStyle/>
            <a:p>
              <a:pPr algn="ctr"/>
              <a:r>
                <a:rPr lang="en-US" sz="1400" dirty="0" smtClean="0"/>
                <a:t>55.9</a:t>
              </a:r>
              <a:endParaRPr lang="en-US" sz="1400" dirty="0"/>
            </a:p>
          </p:txBody>
        </p:sp>
        <p:sp>
          <p:nvSpPr>
            <p:cNvPr id="251" name="TextBox 250"/>
            <p:cNvSpPr txBox="1"/>
            <p:nvPr/>
          </p:nvSpPr>
          <p:spPr>
            <a:xfrm>
              <a:off x="5256213" y="4029096"/>
              <a:ext cx="631904" cy="307777"/>
            </a:xfrm>
            <a:prstGeom prst="rect">
              <a:avLst/>
            </a:prstGeom>
            <a:noFill/>
          </p:spPr>
          <p:txBody>
            <a:bodyPr wrap="none" rtlCol="0">
              <a:spAutoFit/>
            </a:bodyPr>
            <a:lstStyle/>
            <a:p>
              <a:r>
                <a:rPr lang="en-US" sz="1400" dirty="0" smtClean="0"/>
                <a:t>200.1</a:t>
              </a:r>
              <a:endParaRPr lang="en-US" sz="1400" dirty="0"/>
            </a:p>
          </p:txBody>
        </p:sp>
        <p:sp>
          <p:nvSpPr>
            <p:cNvPr id="252" name="Rectangle 251"/>
            <p:cNvSpPr/>
            <p:nvPr/>
          </p:nvSpPr>
          <p:spPr>
            <a:xfrm>
              <a:off x="109539" y="6215049"/>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p:cNvSpPr/>
            <p:nvPr/>
          </p:nvSpPr>
          <p:spPr>
            <a:xfrm>
              <a:off x="114301" y="5224410"/>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TextBox 253"/>
            <p:cNvSpPr txBox="1"/>
            <p:nvPr/>
          </p:nvSpPr>
          <p:spPr>
            <a:xfrm>
              <a:off x="938298" y="4762502"/>
              <a:ext cx="2596352" cy="338554"/>
            </a:xfrm>
            <a:prstGeom prst="rect">
              <a:avLst/>
            </a:prstGeom>
            <a:noFill/>
          </p:spPr>
          <p:txBody>
            <a:bodyPr wrap="none" rtlCol="0">
              <a:spAutoFit/>
            </a:bodyPr>
            <a:lstStyle/>
            <a:p>
              <a:r>
                <a:rPr lang="en-US" sz="1600" b="1" dirty="0" smtClean="0"/>
                <a:t>Grade-Level</a:t>
              </a:r>
              <a:r>
                <a:rPr lang="en-US" sz="1600" dirty="0" smtClean="0"/>
                <a:t> Value-Added</a:t>
              </a:r>
              <a:endParaRPr lang="en-US" sz="1600" dirty="0"/>
            </a:p>
          </p:txBody>
        </p:sp>
        <p:sp>
          <p:nvSpPr>
            <p:cNvPr id="255" name="Rectangle 254"/>
            <p:cNvSpPr/>
            <p:nvPr/>
          </p:nvSpPr>
          <p:spPr>
            <a:xfrm>
              <a:off x="2219969"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p:cNvSpPr/>
            <p:nvPr/>
          </p:nvSpPr>
          <p:spPr>
            <a:xfrm>
              <a:off x="2946845"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3673721"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4400597"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5127474"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5999013"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725889"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7452765"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8179641"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8906518"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2217588"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p:cNvSpPr/>
            <p:nvPr/>
          </p:nvSpPr>
          <p:spPr>
            <a:xfrm>
              <a:off x="2944464"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3671340"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4398216"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5125093"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5996632"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p:cNvSpPr/>
            <p:nvPr/>
          </p:nvSpPr>
          <p:spPr>
            <a:xfrm>
              <a:off x="6723508"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p:cNvSpPr/>
            <p:nvPr/>
          </p:nvSpPr>
          <p:spPr>
            <a:xfrm>
              <a:off x="7450384"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p:cNvSpPr/>
            <p:nvPr/>
          </p:nvSpPr>
          <p:spPr>
            <a:xfrm>
              <a:off x="8177260"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p:cNvSpPr/>
            <p:nvPr/>
          </p:nvSpPr>
          <p:spPr>
            <a:xfrm>
              <a:off x="8904137"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5" name="Straight Connector 274"/>
            <p:cNvCxnSpPr/>
            <p:nvPr/>
          </p:nvCxnSpPr>
          <p:spPr>
            <a:xfrm>
              <a:off x="1423988" y="5230812"/>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2116138" y="5230812"/>
              <a:ext cx="0" cy="146367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5881688" y="5230812"/>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1509718" y="5281612"/>
              <a:ext cx="532518" cy="307777"/>
            </a:xfrm>
            <a:prstGeom prst="rect">
              <a:avLst/>
            </a:prstGeom>
            <a:noFill/>
          </p:spPr>
          <p:txBody>
            <a:bodyPr wrap="none" rtlCol="0">
              <a:spAutoFit/>
            </a:bodyPr>
            <a:lstStyle/>
            <a:p>
              <a:pPr algn="ctr"/>
              <a:r>
                <a:rPr lang="en-US" sz="1400" dirty="0" smtClean="0"/>
                <a:t>58.7</a:t>
              </a:r>
              <a:endParaRPr lang="en-US" sz="1400" dirty="0"/>
            </a:p>
          </p:txBody>
        </p:sp>
        <p:sp>
          <p:nvSpPr>
            <p:cNvPr id="279" name="TextBox 278"/>
            <p:cNvSpPr txBox="1"/>
            <p:nvPr/>
          </p:nvSpPr>
          <p:spPr>
            <a:xfrm>
              <a:off x="1512893" y="5770562"/>
              <a:ext cx="532518" cy="307777"/>
            </a:xfrm>
            <a:prstGeom prst="rect">
              <a:avLst/>
            </a:prstGeom>
            <a:noFill/>
          </p:spPr>
          <p:txBody>
            <a:bodyPr wrap="none" rtlCol="0">
              <a:spAutoFit/>
            </a:bodyPr>
            <a:lstStyle/>
            <a:p>
              <a:pPr algn="ctr"/>
              <a:r>
                <a:rPr lang="en-US" sz="1400" dirty="0" smtClean="0"/>
                <a:t>68.3</a:t>
              </a:r>
              <a:endParaRPr lang="en-US" sz="1400" dirty="0"/>
            </a:p>
          </p:txBody>
        </p:sp>
        <p:sp>
          <p:nvSpPr>
            <p:cNvPr id="280" name="TextBox 279"/>
            <p:cNvSpPr txBox="1"/>
            <p:nvPr/>
          </p:nvSpPr>
          <p:spPr>
            <a:xfrm>
              <a:off x="5256213" y="5281612"/>
              <a:ext cx="631904" cy="307777"/>
            </a:xfrm>
            <a:prstGeom prst="rect">
              <a:avLst/>
            </a:prstGeom>
            <a:noFill/>
          </p:spPr>
          <p:txBody>
            <a:bodyPr wrap="none" rtlCol="0">
              <a:spAutoFit/>
            </a:bodyPr>
            <a:lstStyle/>
            <a:p>
              <a:r>
                <a:rPr lang="en-US" sz="1400" dirty="0" smtClean="0"/>
                <a:t>171.9</a:t>
              </a:r>
              <a:endParaRPr lang="en-US" sz="1400" dirty="0"/>
            </a:p>
          </p:txBody>
        </p:sp>
        <p:sp>
          <p:nvSpPr>
            <p:cNvPr id="281" name="TextBox 280"/>
            <p:cNvSpPr txBox="1"/>
            <p:nvPr/>
          </p:nvSpPr>
          <p:spPr>
            <a:xfrm>
              <a:off x="5256213" y="5770562"/>
              <a:ext cx="631904" cy="307777"/>
            </a:xfrm>
            <a:prstGeom prst="rect">
              <a:avLst/>
            </a:prstGeom>
            <a:noFill/>
          </p:spPr>
          <p:txBody>
            <a:bodyPr wrap="none" rtlCol="0">
              <a:spAutoFit/>
            </a:bodyPr>
            <a:lstStyle/>
            <a:p>
              <a:r>
                <a:rPr lang="en-US" sz="1400" dirty="0" smtClean="0"/>
                <a:t>187.5</a:t>
              </a:r>
              <a:endParaRPr lang="en-US" sz="1400" dirty="0"/>
            </a:p>
          </p:txBody>
        </p:sp>
        <p:sp>
          <p:nvSpPr>
            <p:cNvPr id="282" name="Rectangle 281"/>
            <p:cNvSpPr/>
            <p:nvPr/>
          </p:nvSpPr>
          <p:spPr>
            <a:xfrm>
              <a:off x="2215207"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2942083"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3668959"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4395835"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p:cNvSpPr/>
            <p:nvPr/>
          </p:nvSpPr>
          <p:spPr>
            <a:xfrm>
              <a:off x="5122712"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5994251"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6721127"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p:cNvSpPr/>
            <p:nvPr/>
          </p:nvSpPr>
          <p:spPr>
            <a:xfrm>
              <a:off x="7448003"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p:cNvSpPr/>
            <p:nvPr/>
          </p:nvSpPr>
          <p:spPr>
            <a:xfrm>
              <a:off x="8174879"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p:cNvSpPr/>
            <p:nvPr/>
          </p:nvSpPr>
          <p:spPr>
            <a:xfrm>
              <a:off x="8901756"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extBox 291"/>
            <p:cNvSpPr txBox="1"/>
            <p:nvPr/>
          </p:nvSpPr>
          <p:spPr>
            <a:xfrm>
              <a:off x="1504956" y="6272251"/>
              <a:ext cx="532518" cy="307777"/>
            </a:xfrm>
            <a:prstGeom prst="rect">
              <a:avLst/>
            </a:prstGeom>
            <a:noFill/>
          </p:spPr>
          <p:txBody>
            <a:bodyPr wrap="none" rtlCol="0">
              <a:spAutoFit/>
            </a:bodyPr>
            <a:lstStyle/>
            <a:p>
              <a:pPr algn="ctr"/>
              <a:r>
                <a:rPr lang="en-US" sz="1400" dirty="0" smtClean="0"/>
                <a:t>55.9</a:t>
              </a:r>
              <a:endParaRPr lang="en-US" sz="1400" dirty="0"/>
            </a:p>
          </p:txBody>
        </p:sp>
        <p:sp>
          <p:nvSpPr>
            <p:cNvPr id="293" name="TextBox 292"/>
            <p:cNvSpPr txBox="1"/>
            <p:nvPr/>
          </p:nvSpPr>
          <p:spPr>
            <a:xfrm>
              <a:off x="5251451" y="6272251"/>
              <a:ext cx="631904" cy="307777"/>
            </a:xfrm>
            <a:prstGeom prst="rect">
              <a:avLst/>
            </a:prstGeom>
            <a:noFill/>
          </p:spPr>
          <p:txBody>
            <a:bodyPr wrap="none" rtlCol="0">
              <a:spAutoFit/>
            </a:bodyPr>
            <a:lstStyle/>
            <a:p>
              <a:r>
                <a:rPr lang="en-US" sz="1400" dirty="0" smtClean="0"/>
                <a:t>200.1</a:t>
              </a:r>
              <a:endParaRPr lang="en-US" sz="1400" dirty="0"/>
            </a:p>
          </p:txBody>
        </p:sp>
        <p:sp>
          <p:nvSpPr>
            <p:cNvPr id="294" name="Rectangle 293"/>
            <p:cNvSpPr/>
            <p:nvPr/>
          </p:nvSpPr>
          <p:spPr>
            <a:xfrm>
              <a:off x="5210175" y="4691064"/>
              <a:ext cx="50006" cy="20954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5" name="Straight Connector 294"/>
            <p:cNvCxnSpPr/>
            <p:nvPr/>
          </p:nvCxnSpPr>
          <p:spPr>
            <a:xfrm>
              <a:off x="114300" y="4600575"/>
              <a:ext cx="8882063"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96" name="TextBox 295"/>
          <p:cNvSpPr txBox="1"/>
          <p:nvPr/>
        </p:nvSpPr>
        <p:spPr>
          <a:xfrm>
            <a:off x="161924" y="3047984"/>
            <a:ext cx="926857" cy="338554"/>
          </a:xfrm>
          <a:prstGeom prst="rect">
            <a:avLst/>
          </a:prstGeom>
          <a:noFill/>
        </p:spPr>
        <p:txBody>
          <a:bodyPr wrap="none" rtlCol="0">
            <a:spAutoFit/>
          </a:bodyPr>
          <a:lstStyle/>
          <a:p>
            <a:r>
              <a:rPr lang="en-US" sz="1600" dirty="0" smtClean="0"/>
              <a:t>Grade 3</a:t>
            </a:r>
            <a:endParaRPr lang="en-US" sz="1600" dirty="0"/>
          </a:p>
        </p:txBody>
      </p:sp>
      <p:sp>
        <p:nvSpPr>
          <p:cNvPr id="297" name="TextBox 296"/>
          <p:cNvSpPr txBox="1"/>
          <p:nvPr/>
        </p:nvSpPr>
        <p:spPr>
          <a:xfrm>
            <a:off x="161924" y="3548047"/>
            <a:ext cx="926857" cy="338554"/>
          </a:xfrm>
          <a:prstGeom prst="rect">
            <a:avLst/>
          </a:prstGeom>
          <a:noFill/>
        </p:spPr>
        <p:txBody>
          <a:bodyPr wrap="none" rtlCol="0">
            <a:spAutoFit/>
          </a:bodyPr>
          <a:lstStyle/>
          <a:p>
            <a:r>
              <a:rPr lang="en-US" sz="1600" dirty="0" smtClean="0"/>
              <a:t>Grade 4</a:t>
            </a:r>
            <a:endParaRPr lang="en-US" sz="1600" dirty="0"/>
          </a:p>
        </p:txBody>
      </p:sp>
      <p:sp>
        <p:nvSpPr>
          <p:cNvPr id="298" name="TextBox 297"/>
          <p:cNvSpPr txBox="1"/>
          <p:nvPr/>
        </p:nvSpPr>
        <p:spPr>
          <a:xfrm>
            <a:off x="161924" y="4048109"/>
            <a:ext cx="926857" cy="338554"/>
          </a:xfrm>
          <a:prstGeom prst="rect">
            <a:avLst/>
          </a:prstGeom>
          <a:noFill/>
        </p:spPr>
        <p:txBody>
          <a:bodyPr wrap="none" rtlCol="0">
            <a:spAutoFit/>
          </a:bodyPr>
          <a:lstStyle/>
          <a:p>
            <a:r>
              <a:rPr lang="en-US" sz="1600" dirty="0" smtClean="0"/>
              <a:t>Grade 5</a:t>
            </a:r>
            <a:endParaRPr lang="en-US" sz="1600" dirty="0"/>
          </a:p>
        </p:txBody>
      </p:sp>
      <p:sp>
        <p:nvSpPr>
          <p:cNvPr id="299" name="TextBox 298"/>
          <p:cNvSpPr txBox="1"/>
          <p:nvPr/>
        </p:nvSpPr>
        <p:spPr>
          <a:xfrm>
            <a:off x="157162" y="5291139"/>
            <a:ext cx="926857" cy="338554"/>
          </a:xfrm>
          <a:prstGeom prst="rect">
            <a:avLst/>
          </a:prstGeom>
          <a:noFill/>
        </p:spPr>
        <p:txBody>
          <a:bodyPr wrap="none" rtlCol="0">
            <a:spAutoFit/>
          </a:bodyPr>
          <a:lstStyle/>
          <a:p>
            <a:r>
              <a:rPr lang="en-US" sz="1600" dirty="0" smtClean="0"/>
              <a:t>Grade 3</a:t>
            </a:r>
            <a:endParaRPr lang="en-US" sz="1600" dirty="0"/>
          </a:p>
        </p:txBody>
      </p:sp>
      <p:sp>
        <p:nvSpPr>
          <p:cNvPr id="300" name="TextBox 299"/>
          <p:cNvSpPr txBox="1"/>
          <p:nvPr/>
        </p:nvSpPr>
        <p:spPr>
          <a:xfrm>
            <a:off x="157162" y="5791202"/>
            <a:ext cx="926857" cy="338554"/>
          </a:xfrm>
          <a:prstGeom prst="rect">
            <a:avLst/>
          </a:prstGeom>
          <a:noFill/>
        </p:spPr>
        <p:txBody>
          <a:bodyPr wrap="none" rtlCol="0">
            <a:spAutoFit/>
          </a:bodyPr>
          <a:lstStyle/>
          <a:p>
            <a:r>
              <a:rPr lang="en-US" sz="1600" dirty="0" smtClean="0"/>
              <a:t>Grade 4</a:t>
            </a:r>
            <a:endParaRPr lang="en-US" sz="1600" dirty="0"/>
          </a:p>
        </p:txBody>
      </p:sp>
      <p:sp>
        <p:nvSpPr>
          <p:cNvPr id="301" name="TextBox 300"/>
          <p:cNvSpPr txBox="1"/>
          <p:nvPr/>
        </p:nvSpPr>
        <p:spPr>
          <a:xfrm>
            <a:off x="157162" y="6291264"/>
            <a:ext cx="926857" cy="338554"/>
          </a:xfrm>
          <a:prstGeom prst="rect">
            <a:avLst/>
          </a:prstGeom>
          <a:noFill/>
        </p:spPr>
        <p:txBody>
          <a:bodyPr wrap="none" rtlCol="0">
            <a:spAutoFit/>
          </a:bodyPr>
          <a:lstStyle/>
          <a:p>
            <a:r>
              <a:rPr lang="en-US" sz="1600" dirty="0" smtClean="0"/>
              <a:t>Grade 5</a:t>
            </a:r>
            <a:endParaRPr lang="en-US" sz="1600" dirty="0"/>
          </a:p>
        </p:txBody>
      </p:sp>
      <p:grpSp>
        <p:nvGrpSpPr>
          <p:cNvPr id="302" name="Group 301"/>
          <p:cNvGrpSpPr/>
          <p:nvPr/>
        </p:nvGrpSpPr>
        <p:grpSpPr>
          <a:xfrm>
            <a:off x="2312965" y="3038457"/>
            <a:ext cx="1465256" cy="426535"/>
            <a:chOff x="2312965" y="3038457"/>
            <a:chExt cx="1465256" cy="426535"/>
          </a:xfrm>
        </p:grpSpPr>
        <p:cxnSp>
          <p:nvCxnSpPr>
            <p:cNvPr id="303" name="Straight Connector 302"/>
            <p:cNvCxnSpPr/>
            <p:nvPr/>
          </p:nvCxnSpPr>
          <p:spPr>
            <a:xfrm>
              <a:off x="2312965" y="3464992"/>
              <a:ext cx="146525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04" name="Oval Callout 303"/>
            <p:cNvSpPr/>
            <p:nvPr/>
          </p:nvSpPr>
          <p:spPr>
            <a:xfrm>
              <a:off x="2887763" y="3038457"/>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2.1</a:t>
              </a:r>
              <a:endParaRPr lang="en-US" sz="1200" b="1" dirty="0">
                <a:solidFill>
                  <a:schemeClr val="tx1"/>
                </a:solidFill>
                <a:latin typeface="Arial" pitchFamily="34" charset="0"/>
                <a:cs typeface="Arial" pitchFamily="34" charset="0"/>
              </a:endParaRPr>
            </a:p>
          </p:txBody>
        </p:sp>
      </p:grpSp>
      <p:grpSp>
        <p:nvGrpSpPr>
          <p:cNvPr id="305" name="Group 304"/>
          <p:cNvGrpSpPr/>
          <p:nvPr/>
        </p:nvGrpSpPr>
        <p:grpSpPr>
          <a:xfrm>
            <a:off x="6057900" y="3044061"/>
            <a:ext cx="1166764" cy="424106"/>
            <a:chOff x="6057900" y="3044061"/>
            <a:chExt cx="1166764" cy="424106"/>
          </a:xfrm>
        </p:grpSpPr>
        <p:cxnSp>
          <p:nvCxnSpPr>
            <p:cNvPr id="306" name="Straight Connector 305"/>
            <p:cNvCxnSpPr/>
            <p:nvPr/>
          </p:nvCxnSpPr>
          <p:spPr>
            <a:xfrm>
              <a:off x="6057900" y="3468167"/>
              <a:ext cx="116676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Oval Callout 306"/>
            <p:cNvSpPr/>
            <p:nvPr/>
          </p:nvSpPr>
          <p:spPr>
            <a:xfrm>
              <a:off x="6451696" y="3044061"/>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1.9</a:t>
              </a:r>
              <a:endParaRPr lang="en-US" sz="1200" b="1" dirty="0">
                <a:solidFill>
                  <a:schemeClr val="tx1"/>
                </a:solidFill>
                <a:latin typeface="Arial" pitchFamily="34" charset="0"/>
                <a:cs typeface="Arial" pitchFamily="34" charset="0"/>
              </a:endParaRPr>
            </a:p>
          </p:txBody>
        </p:sp>
      </p:grpSp>
      <p:grpSp>
        <p:nvGrpSpPr>
          <p:cNvPr id="308" name="Group 307"/>
          <p:cNvGrpSpPr/>
          <p:nvPr/>
        </p:nvGrpSpPr>
        <p:grpSpPr>
          <a:xfrm>
            <a:off x="3236758" y="3551102"/>
            <a:ext cx="1243012" cy="409190"/>
            <a:chOff x="3236758" y="3551102"/>
            <a:chExt cx="1243012" cy="409190"/>
          </a:xfrm>
        </p:grpSpPr>
        <p:cxnSp>
          <p:nvCxnSpPr>
            <p:cNvPr id="309" name="Straight Connector 308"/>
            <p:cNvCxnSpPr/>
            <p:nvPr/>
          </p:nvCxnSpPr>
          <p:spPr>
            <a:xfrm>
              <a:off x="3236758" y="3960292"/>
              <a:ext cx="124301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10" name="Oval Callout 309"/>
            <p:cNvSpPr/>
            <p:nvPr/>
          </p:nvSpPr>
          <p:spPr>
            <a:xfrm>
              <a:off x="3723297" y="3551102"/>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3.3</a:t>
              </a:r>
              <a:endParaRPr lang="en-US" sz="1200" b="1" dirty="0">
                <a:solidFill>
                  <a:schemeClr val="tx1"/>
                </a:solidFill>
                <a:latin typeface="Arial" pitchFamily="34" charset="0"/>
                <a:cs typeface="Arial" pitchFamily="34" charset="0"/>
              </a:endParaRPr>
            </a:p>
          </p:txBody>
        </p:sp>
      </p:grpSp>
      <p:grpSp>
        <p:nvGrpSpPr>
          <p:cNvPr id="311" name="Group 310"/>
          <p:cNvGrpSpPr/>
          <p:nvPr/>
        </p:nvGrpSpPr>
        <p:grpSpPr>
          <a:xfrm>
            <a:off x="7829552" y="3536984"/>
            <a:ext cx="1081088" cy="420133"/>
            <a:chOff x="7829552" y="3536984"/>
            <a:chExt cx="1081088" cy="420133"/>
          </a:xfrm>
        </p:grpSpPr>
        <p:cxnSp>
          <p:nvCxnSpPr>
            <p:cNvPr id="312" name="Straight Connector 311"/>
            <p:cNvCxnSpPr/>
            <p:nvPr/>
          </p:nvCxnSpPr>
          <p:spPr>
            <a:xfrm>
              <a:off x="7829552" y="3957117"/>
              <a:ext cx="108108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13" name="Oval Callout 312"/>
            <p:cNvSpPr/>
            <p:nvPr/>
          </p:nvSpPr>
          <p:spPr>
            <a:xfrm>
              <a:off x="8196434" y="3536984"/>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4.3</a:t>
              </a:r>
              <a:endParaRPr lang="en-US" sz="1200" b="1" dirty="0">
                <a:solidFill>
                  <a:schemeClr val="tx1"/>
                </a:solidFill>
                <a:latin typeface="Arial" pitchFamily="34" charset="0"/>
                <a:cs typeface="Arial" pitchFamily="34" charset="0"/>
              </a:endParaRPr>
            </a:p>
          </p:txBody>
        </p:sp>
      </p:grpSp>
      <p:grpSp>
        <p:nvGrpSpPr>
          <p:cNvPr id="314" name="Group 313"/>
          <p:cNvGrpSpPr/>
          <p:nvPr/>
        </p:nvGrpSpPr>
        <p:grpSpPr>
          <a:xfrm>
            <a:off x="2652713" y="4031553"/>
            <a:ext cx="1411289" cy="424078"/>
            <a:chOff x="2652713" y="4031553"/>
            <a:chExt cx="1411289" cy="424078"/>
          </a:xfrm>
        </p:grpSpPr>
        <p:cxnSp>
          <p:nvCxnSpPr>
            <p:cNvPr id="315" name="Straight Connector 314"/>
            <p:cNvCxnSpPr/>
            <p:nvPr/>
          </p:nvCxnSpPr>
          <p:spPr>
            <a:xfrm>
              <a:off x="2652713" y="4455631"/>
              <a:ext cx="14112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16" name="Oval Callout 315"/>
            <p:cNvSpPr/>
            <p:nvPr/>
          </p:nvSpPr>
          <p:spPr>
            <a:xfrm>
              <a:off x="3168771" y="4031553"/>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2.6</a:t>
              </a:r>
              <a:endParaRPr lang="en-US" sz="1200" b="1" dirty="0">
                <a:solidFill>
                  <a:schemeClr val="tx1"/>
                </a:solidFill>
                <a:latin typeface="Arial" pitchFamily="34" charset="0"/>
                <a:cs typeface="Arial" pitchFamily="34" charset="0"/>
              </a:endParaRPr>
            </a:p>
          </p:txBody>
        </p:sp>
      </p:grpSp>
      <p:grpSp>
        <p:nvGrpSpPr>
          <p:cNvPr id="317" name="Group 316"/>
          <p:cNvGrpSpPr/>
          <p:nvPr/>
        </p:nvGrpSpPr>
        <p:grpSpPr>
          <a:xfrm>
            <a:off x="6253164" y="4031553"/>
            <a:ext cx="1109663" cy="427253"/>
            <a:chOff x="6253164" y="4031553"/>
            <a:chExt cx="1109663" cy="427253"/>
          </a:xfrm>
        </p:grpSpPr>
        <p:cxnSp>
          <p:nvCxnSpPr>
            <p:cNvPr id="318" name="Straight Connector 317"/>
            <p:cNvCxnSpPr/>
            <p:nvPr/>
          </p:nvCxnSpPr>
          <p:spPr>
            <a:xfrm>
              <a:off x="6253164" y="4458806"/>
              <a:ext cx="110966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19" name="Oval Callout 318"/>
            <p:cNvSpPr/>
            <p:nvPr/>
          </p:nvSpPr>
          <p:spPr>
            <a:xfrm>
              <a:off x="6641282" y="4031553"/>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2.1</a:t>
              </a:r>
              <a:endParaRPr lang="en-US" sz="1200" b="1" dirty="0">
                <a:solidFill>
                  <a:schemeClr val="tx1"/>
                </a:solidFill>
                <a:latin typeface="Arial" pitchFamily="34" charset="0"/>
                <a:cs typeface="Arial" pitchFamily="34" charset="0"/>
              </a:endParaRPr>
            </a:p>
          </p:txBody>
        </p:sp>
      </p:grpSp>
      <p:grpSp>
        <p:nvGrpSpPr>
          <p:cNvPr id="320" name="Group 319"/>
          <p:cNvGrpSpPr/>
          <p:nvPr/>
        </p:nvGrpSpPr>
        <p:grpSpPr>
          <a:xfrm>
            <a:off x="5779308" y="5274471"/>
            <a:ext cx="695184" cy="436851"/>
            <a:chOff x="5779308" y="5274471"/>
            <a:chExt cx="695184" cy="436851"/>
          </a:xfrm>
        </p:grpSpPr>
        <p:cxnSp>
          <p:nvCxnSpPr>
            <p:cNvPr id="321" name="Straight Connector 320"/>
            <p:cNvCxnSpPr/>
            <p:nvPr/>
          </p:nvCxnSpPr>
          <p:spPr>
            <a:xfrm>
              <a:off x="6012651" y="5711322"/>
              <a:ext cx="46184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22" name="Oval Callout 321"/>
            <p:cNvSpPr/>
            <p:nvPr/>
          </p:nvSpPr>
          <p:spPr>
            <a:xfrm>
              <a:off x="5779308" y="5274471"/>
              <a:ext cx="379172" cy="322058"/>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0.7</a:t>
              </a:r>
              <a:endParaRPr lang="en-US" sz="1200" b="1" dirty="0">
                <a:solidFill>
                  <a:schemeClr val="tx1"/>
                </a:solidFill>
                <a:latin typeface="Arial" pitchFamily="34" charset="0"/>
                <a:cs typeface="Arial" pitchFamily="34" charset="0"/>
              </a:endParaRPr>
            </a:p>
          </p:txBody>
        </p:sp>
      </p:grpSp>
      <p:grpSp>
        <p:nvGrpSpPr>
          <p:cNvPr id="323" name="Group 322"/>
          <p:cNvGrpSpPr/>
          <p:nvPr/>
        </p:nvGrpSpPr>
        <p:grpSpPr>
          <a:xfrm>
            <a:off x="2113408" y="5281612"/>
            <a:ext cx="758380" cy="426535"/>
            <a:chOff x="2113408" y="5281612"/>
            <a:chExt cx="758380" cy="426535"/>
          </a:xfrm>
        </p:grpSpPr>
        <p:cxnSp>
          <p:nvCxnSpPr>
            <p:cNvPr id="324" name="Straight Connector 323"/>
            <p:cNvCxnSpPr/>
            <p:nvPr/>
          </p:nvCxnSpPr>
          <p:spPr>
            <a:xfrm>
              <a:off x="2233606" y="5708147"/>
              <a:ext cx="63818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25" name="Oval Callout 324"/>
            <p:cNvSpPr/>
            <p:nvPr/>
          </p:nvSpPr>
          <p:spPr>
            <a:xfrm>
              <a:off x="2113408" y="5281612"/>
              <a:ext cx="379172" cy="322058"/>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1.1</a:t>
              </a:r>
              <a:endParaRPr lang="en-US" sz="1200" b="1" dirty="0">
                <a:solidFill>
                  <a:schemeClr val="tx1"/>
                </a:solidFill>
                <a:latin typeface="Arial" pitchFamily="34" charset="0"/>
                <a:cs typeface="Arial" pitchFamily="34" charset="0"/>
              </a:endParaRPr>
            </a:p>
          </p:txBody>
        </p:sp>
      </p:grpSp>
      <p:grpSp>
        <p:nvGrpSpPr>
          <p:cNvPr id="326" name="Group 325"/>
          <p:cNvGrpSpPr/>
          <p:nvPr/>
        </p:nvGrpSpPr>
        <p:grpSpPr>
          <a:xfrm>
            <a:off x="2235201" y="5778303"/>
            <a:ext cx="901700" cy="425144"/>
            <a:chOff x="2235201" y="5778303"/>
            <a:chExt cx="901700" cy="425144"/>
          </a:xfrm>
        </p:grpSpPr>
        <p:cxnSp>
          <p:nvCxnSpPr>
            <p:cNvPr id="327" name="Straight Connector 326"/>
            <p:cNvCxnSpPr/>
            <p:nvPr/>
          </p:nvCxnSpPr>
          <p:spPr>
            <a:xfrm>
              <a:off x="2235201" y="6203447"/>
              <a:ext cx="9017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28" name="Oval Callout 327"/>
            <p:cNvSpPr/>
            <p:nvPr/>
          </p:nvSpPr>
          <p:spPr>
            <a:xfrm>
              <a:off x="2492580" y="5778303"/>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1.6</a:t>
              </a:r>
              <a:endParaRPr lang="en-US" sz="1200" b="1" dirty="0">
                <a:solidFill>
                  <a:schemeClr val="tx1"/>
                </a:solidFill>
                <a:latin typeface="Arial" pitchFamily="34" charset="0"/>
                <a:cs typeface="Arial" pitchFamily="34" charset="0"/>
              </a:endParaRPr>
            </a:p>
          </p:txBody>
        </p:sp>
      </p:grpSp>
      <p:grpSp>
        <p:nvGrpSpPr>
          <p:cNvPr id="329" name="Group 328"/>
          <p:cNvGrpSpPr/>
          <p:nvPr/>
        </p:nvGrpSpPr>
        <p:grpSpPr>
          <a:xfrm>
            <a:off x="6226191" y="5764833"/>
            <a:ext cx="731829" cy="435439"/>
            <a:chOff x="6226191" y="5764833"/>
            <a:chExt cx="731829" cy="435439"/>
          </a:xfrm>
        </p:grpSpPr>
        <p:cxnSp>
          <p:nvCxnSpPr>
            <p:cNvPr id="330" name="Straight Connector 329"/>
            <p:cNvCxnSpPr/>
            <p:nvPr/>
          </p:nvCxnSpPr>
          <p:spPr>
            <a:xfrm>
              <a:off x="6226191" y="6200272"/>
              <a:ext cx="7318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31" name="Oval Callout 330"/>
            <p:cNvSpPr/>
            <p:nvPr/>
          </p:nvSpPr>
          <p:spPr>
            <a:xfrm>
              <a:off x="6402519" y="5764833"/>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1.8</a:t>
              </a:r>
              <a:endParaRPr lang="en-US" sz="1200" b="1" dirty="0">
                <a:solidFill>
                  <a:schemeClr val="tx1"/>
                </a:solidFill>
                <a:latin typeface="Arial" pitchFamily="34" charset="0"/>
                <a:cs typeface="Arial" pitchFamily="34" charset="0"/>
              </a:endParaRPr>
            </a:p>
          </p:txBody>
        </p:sp>
      </p:grpSp>
      <p:grpSp>
        <p:nvGrpSpPr>
          <p:cNvPr id="332" name="Group 331"/>
          <p:cNvGrpSpPr/>
          <p:nvPr/>
        </p:nvGrpSpPr>
        <p:grpSpPr>
          <a:xfrm>
            <a:off x="3712369" y="6272251"/>
            <a:ext cx="1178719" cy="426535"/>
            <a:chOff x="3712369" y="6272251"/>
            <a:chExt cx="1178719" cy="426535"/>
          </a:xfrm>
        </p:grpSpPr>
        <p:cxnSp>
          <p:nvCxnSpPr>
            <p:cNvPr id="333" name="Straight Connector 332"/>
            <p:cNvCxnSpPr/>
            <p:nvPr/>
          </p:nvCxnSpPr>
          <p:spPr>
            <a:xfrm>
              <a:off x="3712369" y="6698786"/>
              <a:ext cx="11787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34" name="Oval Callout 333"/>
            <p:cNvSpPr/>
            <p:nvPr/>
          </p:nvSpPr>
          <p:spPr>
            <a:xfrm>
              <a:off x="4094218" y="6272251"/>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latin typeface="Arial" pitchFamily="34" charset="0"/>
                  <a:cs typeface="Arial" pitchFamily="34" charset="0"/>
                </a:rPr>
                <a:t>3</a:t>
              </a:r>
              <a:r>
                <a:rPr lang="en-US" sz="1200" b="1" dirty="0" smtClean="0">
                  <a:solidFill>
                    <a:schemeClr val="tx1"/>
                  </a:solidFill>
                  <a:latin typeface="Arial" pitchFamily="34" charset="0"/>
                  <a:cs typeface="Arial" pitchFamily="34" charset="0"/>
                </a:rPr>
                <a:t>.8</a:t>
              </a:r>
              <a:endParaRPr lang="en-US" sz="1200" b="1" dirty="0">
                <a:solidFill>
                  <a:schemeClr val="tx1"/>
                </a:solidFill>
                <a:latin typeface="Arial" pitchFamily="34" charset="0"/>
                <a:cs typeface="Arial" pitchFamily="34" charset="0"/>
              </a:endParaRPr>
            </a:p>
          </p:txBody>
        </p:sp>
      </p:grpSp>
      <p:grpSp>
        <p:nvGrpSpPr>
          <p:cNvPr id="335" name="Group 334"/>
          <p:cNvGrpSpPr/>
          <p:nvPr/>
        </p:nvGrpSpPr>
        <p:grpSpPr>
          <a:xfrm>
            <a:off x="7891670" y="6272251"/>
            <a:ext cx="805069" cy="429710"/>
            <a:chOff x="7891670" y="6272251"/>
            <a:chExt cx="805069" cy="429710"/>
          </a:xfrm>
        </p:grpSpPr>
        <p:cxnSp>
          <p:nvCxnSpPr>
            <p:cNvPr id="336" name="Straight Connector 335"/>
            <p:cNvCxnSpPr/>
            <p:nvPr/>
          </p:nvCxnSpPr>
          <p:spPr>
            <a:xfrm>
              <a:off x="7891670" y="6701961"/>
              <a:ext cx="80506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37" name="Oval Callout 336"/>
            <p:cNvSpPr/>
            <p:nvPr/>
          </p:nvSpPr>
          <p:spPr>
            <a:xfrm>
              <a:off x="8064842" y="6272251"/>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4.1</a:t>
              </a:r>
              <a:endParaRPr lang="en-US" sz="1200" b="1" dirty="0">
                <a:solidFill>
                  <a:schemeClr val="tx1"/>
                </a:solidFill>
                <a:latin typeface="Arial" pitchFamily="34" charset="0"/>
                <a:cs typeface="Arial" pitchFamily="34" charset="0"/>
              </a:endParaRPr>
            </a:p>
          </p:txBody>
        </p:sp>
      </p:grpSp>
      <p:sp>
        <p:nvSpPr>
          <p:cNvPr id="4" name="Rectangular Callout 3"/>
          <p:cNvSpPr/>
          <p:nvPr/>
        </p:nvSpPr>
        <p:spPr>
          <a:xfrm>
            <a:off x="1023582" y="766907"/>
            <a:ext cx="3173787" cy="957942"/>
          </a:xfrm>
          <a:prstGeom prst="wedgeRectCallout">
            <a:avLst>
              <a:gd name="adj1" fmla="val -20139"/>
              <a:gd name="adj2" fmla="val 18000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FAQ 4:</a:t>
            </a:r>
          </a:p>
          <a:p>
            <a:pPr algn="ctr"/>
            <a:r>
              <a:rPr lang="en-US" dirty="0" smtClean="0"/>
              <a:t>Why are there non-integer numbers of students?</a:t>
            </a:r>
            <a:endParaRPr lang="en-US" dirty="0"/>
          </a:p>
        </p:txBody>
      </p:sp>
    </p:spTree>
    <p:extLst>
      <p:ext uri="{BB962C8B-B14F-4D97-AF65-F5344CB8AC3E}">
        <p14:creationId xmlns:p14="http://schemas.microsoft.com/office/powerpoint/2010/main" val="3514939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Students</a:t>
            </a:r>
            <a:endParaRPr lang="en-US" dirty="0"/>
          </a:p>
        </p:txBody>
      </p:sp>
      <p:sp>
        <p:nvSpPr>
          <p:cNvPr id="3" name="Content Placeholder 2"/>
          <p:cNvSpPr>
            <a:spLocks noGrp="1"/>
          </p:cNvSpPr>
          <p:nvPr>
            <p:ph sz="quarter" idx="1"/>
          </p:nvPr>
        </p:nvSpPr>
        <p:spPr>
          <a:xfrm>
            <a:off x="612648" y="1600200"/>
            <a:ext cx="8153400" cy="1621465"/>
          </a:xfrm>
        </p:spPr>
        <p:txBody>
          <a:bodyPr>
            <a:normAutofit fontScale="92500" lnSpcReduction="10000"/>
          </a:bodyPr>
          <a:lstStyle/>
          <a:p>
            <a:pPr lvl="0">
              <a:defRPr/>
            </a:pPr>
            <a:r>
              <a:rPr lang="en-US" dirty="0" smtClean="0"/>
              <a:t>If a student is enrolled in more than one school between the November WKCE administration and the end of the school year, each school gets credit for a portion of the student’s growth.</a:t>
            </a:r>
            <a:endParaRPr lang="en-US" dirty="0"/>
          </a:p>
        </p:txBody>
      </p:sp>
      <p:sp>
        <p:nvSpPr>
          <p:cNvPr id="4" name="Rectangle 3"/>
          <p:cNvSpPr/>
          <p:nvPr/>
        </p:nvSpPr>
        <p:spPr>
          <a:xfrm>
            <a:off x="1123465" y="4797080"/>
            <a:ext cx="6436284"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Grade 3</a:t>
            </a:r>
            <a:endParaRPr lang="en-US" dirty="0"/>
          </a:p>
        </p:txBody>
      </p:sp>
      <p:sp>
        <p:nvSpPr>
          <p:cNvPr id="11" name="Up Arrow Callout 10"/>
          <p:cNvSpPr/>
          <p:nvPr/>
        </p:nvSpPr>
        <p:spPr>
          <a:xfrm>
            <a:off x="1403983" y="5330480"/>
            <a:ext cx="1567403" cy="5334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Nov WKCE</a:t>
            </a:r>
            <a:endParaRPr lang="en-US" dirty="0"/>
          </a:p>
        </p:txBody>
      </p:sp>
      <p:sp>
        <p:nvSpPr>
          <p:cNvPr id="23" name="Rectangle 22"/>
          <p:cNvSpPr/>
          <p:nvPr/>
        </p:nvSpPr>
        <p:spPr>
          <a:xfrm>
            <a:off x="1125414" y="4253211"/>
            <a:ext cx="4116437" cy="45037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School A</a:t>
            </a:r>
            <a:endParaRPr lang="en-US" dirty="0"/>
          </a:p>
        </p:txBody>
      </p:sp>
      <p:sp>
        <p:nvSpPr>
          <p:cNvPr id="24" name="Rectangle 23"/>
          <p:cNvSpPr/>
          <p:nvPr/>
        </p:nvSpPr>
        <p:spPr>
          <a:xfrm>
            <a:off x="5263115" y="4253211"/>
            <a:ext cx="2284095" cy="4503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School B</a:t>
            </a:r>
            <a:endParaRPr lang="en-US" dirty="0"/>
          </a:p>
        </p:txBody>
      </p:sp>
      <p:sp>
        <p:nvSpPr>
          <p:cNvPr id="25" name="Right Brace 24"/>
          <p:cNvSpPr/>
          <p:nvPr/>
        </p:nvSpPr>
        <p:spPr>
          <a:xfrm rot="5400000" flipH="1">
            <a:off x="3535995" y="2517042"/>
            <a:ext cx="338902" cy="3051545"/>
          </a:xfrm>
          <a:prstGeom prst="rightBrace">
            <a:avLst>
              <a:gd name="adj1" fmla="val 23889"/>
              <a:gd name="adj2" fmla="val 49524"/>
            </a:avLst>
          </a:pr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26" name="Right Brace 25"/>
          <p:cNvSpPr/>
          <p:nvPr/>
        </p:nvSpPr>
        <p:spPr>
          <a:xfrm rot="5400000" flipH="1">
            <a:off x="6215400" y="2890436"/>
            <a:ext cx="338902" cy="2286000"/>
          </a:xfrm>
          <a:prstGeom prst="rightBrace">
            <a:avLst>
              <a:gd name="adj1" fmla="val 23889"/>
              <a:gd name="adj2" fmla="val 49524"/>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8" name="Rectangle 27"/>
          <p:cNvSpPr/>
          <p:nvPr/>
        </p:nvSpPr>
        <p:spPr>
          <a:xfrm>
            <a:off x="5343560" y="3357568"/>
            <a:ext cx="2088698" cy="450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45% Attributed to B</a:t>
            </a:r>
            <a:endParaRPr lang="en-US" dirty="0"/>
          </a:p>
        </p:txBody>
      </p:sp>
      <p:sp>
        <p:nvSpPr>
          <p:cNvPr id="31" name="Rectangle 30"/>
          <p:cNvSpPr/>
          <p:nvPr/>
        </p:nvSpPr>
        <p:spPr>
          <a:xfrm>
            <a:off x="2687117" y="3376488"/>
            <a:ext cx="2058572" cy="45037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t>55% Attributed to A</a:t>
            </a:r>
            <a:endParaRPr lang="en-US" dirty="0"/>
          </a:p>
        </p:txBody>
      </p:sp>
      <p:sp>
        <p:nvSpPr>
          <p:cNvPr id="27" name="Up Arrow Callout 26"/>
          <p:cNvSpPr/>
          <p:nvPr/>
        </p:nvSpPr>
        <p:spPr>
          <a:xfrm>
            <a:off x="6475228" y="5344657"/>
            <a:ext cx="2147777" cy="5334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End of School Year</a:t>
            </a:r>
            <a:endParaRPr lang="en-US" dirty="0"/>
          </a:p>
        </p:txBody>
      </p:sp>
    </p:spTree>
    <p:extLst>
      <p:ext uri="{BB962C8B-B14F-4D97-AF65-F5344CB8AC3E}">
        <p14:creationId xmlns:p14="http://schemas.microsoft.com/office/powerpoint/2010/main" val="2112515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8" grpId="0" animBg="1"/>
      <p:bldP spid="3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Students are Dropped</a:t>
            </a:r>
            <a:endParaRPr lang="en-US" dirty="0"/>
          </a:p>
        </p:txBody>
      </p:sp>
      <p:sp>
        <p:nvSpPr>
          <p:cNvPr id="3" name="Content Placeholder 2"/>
          <p:cNvSpPr>
            <a:spLocks noGrp="1"/>
          </p:cNvSpPr>
          <p:nvPr>
            <p:ph sz="quarter" idx="1"/>
          </p:nvPr>
        </p:nvSpPr>
        <p:spPr/>
        <p:txBody>
          <a:bodyPr/>
          <a:lstStyle/>
          <a:p>
            <a:r>
              <a:rPr lang="en-US" dirty="0"/>
              <a:t>Lack of test </a:t>
            </a:r>
            <a:r>
              <a:rPr lang="en-US" dirty="0" smtClean="0"/>
              <a:t>scores</a:t>
            </a:r>
          </a:p>
          <a:p>
            <a:pPr lvl="1"/>
            <a:r>
              <a:rPr lang="en-US" dirty="0" smtClean="0"/>
              <a:t>Example: To be included, students need </a:t>
            </a:r>
            <a:r>
              <a:rPr lang="en-US" dirty="0"/>
              <a:t>consecutive </a:t>
            </a:r>
            <a:r>
              <a:rPr lang="en-US" dirty="0" smtClean="0"/>
              <a:t>WKCE scores </a:t>
            </a:r>
            <a:r>
              <a:rPr lang="en-US" dirty="0"/>
              <a:t>Nov 2011 and Nov </a:t>
            </a:r>
            <a:r>
              <a:rPr lang="en-US" dirty="0" smtClean="0"/>
              <a:t>2012 for the most recent run</a:t>
            </a:r>
            <a:endParaRPr lang="en-US" dirty="0"/>
          </a:p>
          <a:p>
            <a:r>
              <a:rPr lang="en-US" dirty="0" smtClean="0"/>
              <a:t>Lack </a:t>
            </a:r>
            <a:r>
              <a:rPr lang="en-US" dirty="0"/>
              <a:t>of </a:t>
            </a:r>
            <a:r>
              <a:rPr lang="en-US" dirty="0" smtClean="0"/>
              <a:t>linkage </a:t>
            </a:r>
            <a:r>
              <a:rPr lang="en-US" dirty="0"/>
              <a:t>to a school</a:t>
            </a:r>
          </a:p>
          <a:p>
            <a:r>
              <a:rPr lang="en-US" dirty="0" smtClean="0"/>
              <a:t>Student did not </a:t>
            </a:r>
            <a:r>
              <a:rPr lang="en-US" dirty="0"/>
              <a:t>take the </a:t>
            </a:r>
            <a:r>
              <a:rPr lang="en-US" dirty="0" smtClean="0"/>
              <a:t>standard WKCE</a:t>
            </a:r>
          </a:p>
          <a:p>
            <a:pPr lvl="1"/>
            <a:r>
              <a:rPr lang="en-US" dirty="0" smtClean="0"/>
              <a:t>Accommodations – these students </a:t>
            </a:r>
            <a:r>
              <a:rPr lang="en-US" b="1" dirty="0" smtClean="0"/>
              <a:t>are</a:t>
            </a:r>
            <a:r>
              <a:rPr lang="en-US" dirty="0" smtClean="0"/>
              <a:t> included</a:t>
            </a:r>
          </a:p>
          <a:p>
            <a:pPr lvl="1"/>
            <a:r>
              <a:rPr lang="en-US" dirty="0" smtClean="0"/>
              <a:t>Keep in mind when interpreting student groups sections</a:t>
            </a:r>
          </a:p>
        </p:txBody>
      </p:sp>
    </p:spTree>
    <p:extLst>
      <p:ext uri="{BB962C8B-B14F-4D97-AF65-F5344CB8AC3E}">
        <p14:creationId xmlns:p14="http://schemas.microsoft.com/office/powerpoint/2010/main" val="24716647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153400" cy="990600"/>
          </a:xfrm>
        </p:spPr>
        <p:txBody>
          <a:bodyPr>
            <a:normAutofit fontScale="90000"/>
          </a:bodyPr>
          <a:lstStyle/>
          <a:p>
            <a:r>
              <a:rPr lang="en-US" dirty="0" smtClean="0"/>
              <a:t>VARC Design Process: </a:t>
            </a:r>
            <a:br>
              <a:rPr lang="en-US" dirty="0" smtClean="0"/>
            </a:br>
            <a:r>
              <a:rPr lang="en-US" dirty="0" smtClean="0"/>
              <a:t>Continuous Improvement</a:t>
            </a:r>
            <a:endParaRPr lang="en-US" dirty="0"/>
          </a:p>
        </p:txBody>
      </p:sp>
      <p:graphicFrame>
        <p:nvGraphicFramePr>
          <p:cNvPr id="4" name="Content Placeholder 3"/>
          <p:cNvGraphicFramePr>
            <a:graphicFrameLocks noGrp="1"/>
          </p:cNvGraphicFramePr>
          <p:nvPr>
            <p:ph sz="quarter" idx="1"/>
            <p:extLst/>
          </p:nvPr>
        </p:nvGraphicFramePr>
        <p:xfrm>
          <a:off x="606950" y="1600200"/>
          <a:ext cx="7924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108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Pages 3 &amp; 4 – Student Group Results </a:t>
            </a:r>
            <a:r>
              <a:rPr lang="en-US" sz="3600" dirty="0" smtClean="0"/>
              <a:t>(a.k.a. “Differential Effects”)</a:t>
            </a:r>
            <a:endParaRPr lang="en-US" sz="3600" dirty="0"/>
          </a:p>
        </p:txBody>
      </p:sp>
      <p:sp>
        <p:nvSpPr>
          <p:cNvPr id="5" name="Rectangle 4"/>
          <p:cNvSpPr/>
          <p:nvPr/>
        </p:nvSpPr>
        <p:spPr>
          <a:xfrm>
            <a:off x="5326856" y="2000250"/>
            <a:ext cx="802482"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842" y="2000250"/>
            <a:ext cx="3474027" cy="4495799"/>
          </a:xfrm>
          <a:prstGeom prst="rect">
            <a:avLst/>
          </a:prstGeom>
          <a:ln>
            <a:solidFill>
              <a:schemeClr val="accent6"/>
            </a:solidFill>
          </a:ln>
          <a:effectLst>
            <a:outerShdw blurRad="50800" dist="38100" dir="2700000" algn="tl" rotWithShape="0">
              <a:prstClr val="black">
                <a:alpha val="40000"/>
              </a:prstClr>
            </a:outerShdw>
          </a:effectLst>
        </p:spPr>
      </p:pic>
      <p:sp>
        <p:nvSpPr>
          <p:cNvPr id="8" name="Rectangle 7"/>
          <p:cNvSpPr/>
          <p:nvPr/>
        </p:nvSpPr>
        <p:spPr>
          <a:xfrm>
            <a:off x="5984081" y="2414588"/>
            <a:ext cx="802482"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2952461" y="1600200"/>
            <a:ext cx="3474027" cy="4495799"/>
          </a:xfrm>
          <a:ln>
            <a:solidFill>
              <a:schemeClr val="accent6"/>
            </a:solidFill>
          </a:ln>
          <a:effectLst>
            <a:outerShdw blurRad="50800" dist="38100" dir="2700000" algn="tl" rotWithShape="0">
              <a:prstClr val="black">
                <a:alpha val="40000"/>
              </a:prstClr>
            </a:outerShdw>
          </a:effectLst>
        </p:spPr>
      </p:pic>
      <p:sp>
        <p:nvSpPr>
          <p:cNvPr id="7" name="Rectangular Callout 6"/>
          <p:cNvSpPr/>
          <p:nvPr/>
        </p:nvSpPr>
        <p:spPr>
          <a:xfrm>
            <a:off x="500743" y="2144486"/>
            <a:ext cx="2296886" cy="3174274"/>
          </a:xfrm>
          <a:prstGeom prst="wedgeRectCallout">
            <a:avLst>
              <a:gd name="adj1" fmla="val 68550"/>
              <a:gd name="adj2" fmla="val -136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School-Level Value-Added Estimates for Student Group</a:t>
            </a:r>
          </a:p>
          <a:p>
            <a:pPr algn="ctr"/>
            <a:endParaRPr lang="en-US" sz="2400" dirty="0"/>
          </a:p>
          <a:p>
            <a:pPr algn="ctr"/>
            <a:r>
              <a:rPr lang="en-US" sz="2000" dirty="0" smtClean="0"/>
              <a:t>Disability</a:t>
            </a:r>
          </a:p>
          <a:p>
            <a:pPr algn="ctr"/>
            <a:r>
              <a:rPr lang="en-US" sz="2000" dirty="0" smtClean="0"/>
              <a:t>Economic Status</a:t>
            </a:r>
          </a:p>
          <a:p>
            <a:pPr algn="ctr"/>
            <a:r>
              <a:rPr lang="en-US" sz="2000" dirty="0" smtClean="0"/>
              <a:t>Gender</a:t>
            </a:r>
          </a:p>
          <a:p>
            <a:pPr algn="ctr"/>
            <a:r>
              <a:rPr lang="en-US" sz="2000" dirty="0" smtClean="0"/>
              <a:t>English Proficiency</a:t>
            </a:r>
          </a:p>
        </p:txBody>
      </p:sp>
      <p:sp>
        <p:nvSpPr>
          <p:cNvPr id="3" name="Rectangle 2"/>
          <p:cNvSpPr/>
          <p:nvPr/>
        </p:nvSpPr>
        <p:spPr>
          <a:xfrm>
            <a:off x="5326856" y="2000250"/>
            <a:ext cx="802482"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690643"/>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Group Results</a:t>
            </a:r>
            <a:endParaRPr lang="en-US" dirty="0"/>
          </a:p>
        </p:txBody>
      </p:sp>
      <p:sp>
        <p:nvSpPr>
          <p:cNvPr id="3" name="Content Placeholder 2"/>
          <p:cNvSpPr>
            <a:spLocks noGrp="1"/>
          </p:cNvSpPr>
          <p:nvPr>
            <p:ph sz="quarter" idx="1"/>
          </p:nvPr>
        </p:nvSpPr>
        <p:spPr/>
        <p:txBody>
          <a:bodyPr/>
          <a:lstStyle/>
          <a:p>
            <a:r>
              <a:rPr lang="en-US" dirty="0" smtClean="0"/>
              <a:t>Also called “Differential Effects”, these results answer the following question:</a:t>
            </a:r>
          </a:p>
        </p:txBody>
      </p:sp>
      <p:sp>
        <p:nvSpPr>
          <p:cNvPr id="4" name="Rectangle 3"/>
          <p:cNvSpPr/>
          <p:nvPr/>
        </p:nvSpPr>
        <p:spPr>
          <a:xfrm>
            <a:off x="1011677" y="2857703"/>
            <a:ext cx="7120647" cy="2548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How effective was my school at growing certain groups of students?</a:t>
            </a:r>
            <a:endParaRPr lang="en-US" sz="4400" dirty="0"/>
          </a:p>
        </p:txBody>
      </p:sp>
    </p:spTree>
    <p:extLst>
      <p:ext uri="{BB962C8B-B14F-4D97-AF65-F5344CB8AC3E}">
        <p14:creationId xmlns:p14="http://schemas.microsoft.com/office/powerpoint/2010/main" val="1107761205"/>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Overall Results </a:t>
            </a:r>
            <a:br>
              <a:rPr lang="en-US" dirty="0" smtClean="0"/>
            </a:br>
            <a:r>
              <a:rPr lang="en-US" dirty="0" smtClean="0"/>
              <a:t>(Constant Effects)</a:t>
            </a:r>
            <a:endParaRPr lang="en-US" dirty="0"/>
          </a:p>
        </p:txBody>
      </p:sp>
      <p:grpSp>
        <p:nvGrpSpPr>
          <p:cNvPr id="10" name="Group 19"/>
          <p:cNvGrpSpPr>
            <a:grpSpLocks/>
          </p:cNvGrpSpPr>
          <p:nvPr/>
        </p:nvGrpSpPr>
        <p:grpSpPr bwMode="auto">
          <a:xfrm>
            <a:off x="3228975" y="2310259"/>
            <a:ext cx="1219200" cy="1447800"/>
            <a:chOff x="914400" y="1752600"/>
            <a:chExt cx="1219200" cy="1447800"/>
          </a:xfrm>
        </p:grpSpPr>
        <p:sp>
          <p:nvSpPr>
            <p:cNvPr id="11" name="Rectangle 10"/>
            <p:cNvSpPr/>
            <p:nvPr/>
          </p:nvSpPr>
          <p:spPr>
            <a:xfrm>
              <a:off x="914400" y="2514600"/>
              <a:ext cx="1219200" cy="6858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1295400" y="1981200"/>
              <a:ext cx="457200" cy="42862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Isosceles Triangle 12"/>
            <p:cNvSpPr/>
            <p:nvPr/>
          </p:nvSpPr>
          <p:spPr>
            <a:xfrm>
              <a:off x="914400" y="2209800"/>
              <a:ext cx="1219200" cy="304800"/>
            </a:xfrm>
            <a:prstGeom prst="triangle">
              <a:avLst>
                <a:gd name="adj" fmla="val 5052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Isosceles Triangle 13"/>
            <p:cNvSpPr/>
            <p:nvPr/>
          </p:nvSpPr>
          <p:spPr>
            <a:xfrm>
              <a:off x="1295400" y="1752600"/>
              <a:ext cx="457200" cy="228600"/>
            </a:xfrm>
            <a:prstGeom prst="triangle">
              <a:avLst>
                <a:gd name="adj" fmla="val 5052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14"/>
            <p:cNvSpPr txBox="1">
              <a:spLocks noChangeArrowheads="1"/>
            </p:cNvSpPr>
            <p:nvPr/>
          </p:nvSpPr>
          <p:spPr bwMode="auto">
            <a:xfrm>
              <a:off x="942975" y="2667000"/>
              <a:ext cx="1180131" cy="369332"/>
            </a:xfrm>
            <a:prstGeom prst="rect">
              <a:avLst/>
            </a:prstGeom>
            <a:noFill/>
            <a:ln w="9525">
              <a:noFill/>
              <a:miter lim="800000"/>
              <a:headEnd/>
              <a:tailEnd/>
            </a:ln>
          </p:spPr>
          <p:txBody>
            <a:bodyPr wrap="none">
              <a:spAutoFit/>
            </a:bodyPr>
            <a:lstStyle/>
            <a:p>
              <a:r>
                <a:rPr lang="en-US" b="1" dirty="0" smtClean="0">
                  <a:latin typeface="Calibri" pitchFamily="34" charset="0"/>
                </a:rPr>
                <a:t>My School</a:t>
              </a:r>
              <a:endParaRPr lang="en-US" b="1" dirty="0">
                <a:latin typeface="Calibri" pitchFamily="34" charset="0"/>
              </a:endParaRPr>
            </a:p>
          </p:txBody>
        </p:sp>
      </p:grpSp>
      <p:sp>
        <p:nvSpPr>
          <p:cNvPr id="4" name="TextBox 31"/>
          <p:cNvSpPr txBox="1">
            <a:spLocks noChangeArrowheads="1"/>
          </p:cNvSpPr>
          <p:nvPr/>
        </p:nvSpPr>
        <p:spPr bwMode="auto">
          <a:xfrm>
            <a:off x="1095375" y="1905000"/>
            <a:ext cx="1981200" cy="553998"/>
          </a:xfrm>
          <a:prstGeom prst="rect">
            <a:avLst/>
          </a:prstGeom>
          <a:noFill/>
          <a:ln w="9525">
            <a:noFill/>
            <a:miter lim="800000"/>
            <a:headEnd/>
            <a:tailEnd/>
          </a:ln>
        </p:spPr>
        <p:txBody>
          <a:bodyPr>
            <a:spAutoFit/>
          </a:bodyPr>
          <a:lstStyle/>
          <a:p>
            <a:r>
              <a:rPr lang="en-US" sz="1600" b="1" dirty="0" smtClean="0">
                <a:latin typeface="Calibri" pitchFamily="34" charset="0"/>
              </a:rPr>
              <a:t>Prior Achievement</a:t>
            </a:r>
          </a:p>
          <a:p>
            <a:r>
              <a:rPr lang="en-US" sz="1400" b="1" dirty="0" smtClean="0">
                <a:latin typeface="Calibri" pitchFamily="34" charset="0"/>
              </a:rPr>
              <a:t>(Scale Scores)</a:t>
            </a:r>
            <a:endParaRPr lang="en-US" sz="1400" b="1" dirty="0">
              <a:latin typeface="Calibri" pitchFamily="34" charset="0"/>
            </a:endParaRPr>
          </a:p>
        </p:txBody>
      </p:sp>
      <p:sp>
        <p:nvSpPr>
          <p:cNvPr id="5" name="TextBox 4"/>
          <p:cNvSpPr txBox="1"/>
          <p:nvPr/>
        </p:nvSpPr>
        <p:spPr>
          <a:xfrm>
            <a:off x="1095375" y="2743200"/>
            <a:ext cx="1752600" cy="338554"/>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FRL Status</a:t>
            </a:r>
            <a:endParaRPr lang="en-US" sz="1600" b="1" dirty="0">
              <a:latin typeface="+mn-lt"/>
              <a:cs typeface="+mn-cs"/>
            </a:endParaRPr>
          </a:p>
        </p:txBody>
      </p:sp>
      <p:sp>
        <p:nvSpPr>
          <p:cNvPr id="6" name="TextBox 5"/>
          <p:cNvSpPr txBox="1"/>
          <p:nvPr/>
        </p:nvSpPr>
        <p:spPr>
          <a:xfrm>
            <a:off x="1095375" y="3429000"/>
            <a:ext cx="1752600" cy="553998"/>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ELL Status</a:t>
            </a:r>
          </a:p>
          <a:p>
            <a:pPr fontAlgn="auto">
              <a:spcBef>
                <a:spcPts val="0"/>
              </a:spcBef>
              <a:spcAft>
                <a:spcPts val="0"/>
              </a:spcAft>
              <a:defRPr/>
            </a:pPr>
            <a:r>
              <a:rPr lang="en-US" sz="1400" b="1" dirty="0" smtClean="0">
                <a:latin typeface="+mn-lt"/>
                <a:cs typeface="+mn-cs"/>
              </a:rPr>
              <a:t>(by category)</a:t>
            </a:r>
            <a:endParaRPr lang="en-US" sz="1400" b="1" dirty="0">
              <a:latin typeface="+mn-lt"/>
              <a:cs typeface="+mn-cs"/>
            </a:endParaRPr>
          </a:p>
        </p:txBody>
      </p:sp>
      <p:sp>
        <p:nvSpPr>
          <p:cNvPr id="7" name="TextBox 6"/>
          <p:cNvSpPr txBox="1"/>
          <p:nvPr/>
        </p:nvSpPr>
        <p:spPr>
          <a:xfrm>
            <a:off x="1095375" y="4191000"/>
            <a:ext cx="1752600" cy="553998"/>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SPED Status</a:t>
            </a:r>
          </a:p>
          <a:p>
            <a:pPr fontAlgn="auto">
              <a:spcBef>
                <a:spcPts val="0"/>
              </a:spcBef>
              <a:spcAft>
                <a:spcPts val="0"/>
              </a:spcAft>
              <a:defRPr/>
            </a:pPr>
            <a:r>
              <a:rPr lang="en-US" sz="1400" b="1" dirty="0" smtClean="0">
                <a:latin typeface="+mn-lt"/>
                <a:cs typeface="+mn-cs"/>
              </a:rPr>
              <a:t>(by severity level)</a:t>
            </a:r>
            <a:endParaRPr lang="en-US" sz="1400" b="1" dirty="0">
              <a:latin typeface="+mn-lt"/>
              <a:cs typeface="+mn-cs"/>
            </a:endParaRPr>
          </a:p>
        </p:txBody>
      </p:sp>
      <p:sp>
        <p:nvSpPr>
          <p:cNvPr id="8" name="TextBox 7"/>
          <p:cNvSpPr txBox="1"/>
          <p:nvPr/>
        </p:nvSpPr>
        <p:spPr>
          <a:xfrm>
            <a:off x="1095375" y="5029200"/>
            <a:ext cx="1752600" cy="338554"/>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Race/Ethnicity</a:t>
            </a:r>
            <a:endParaRPr lang="en-US" sz="1600" b="1" dirty="0">
              <a:latin typeface="+mn-lt"/>
              <a:cs typeface="+mn-cs"/>
            </a:endParaRPr>
          </a:p>
        </p:txBody>
      </p:sp>
      <p:sp>
        <p:nvSpPr>
          <p:cNvPr id="9" name="TextBox 8"/>
          <p:cNvSpPr txBox="1"/>
          <p:nvPr/>
        </p:nvSpPr>
        <p:spPr>
          <a:xfrm>
            <a:off x="1095375" y="5791200"/>
            <a:ext cx="1752600" cy="338554"/>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Gender</a:t>
            </a:r>
            <a:endParaRPr lang="en-US" sz="1600" b="1" dirty="0">
              <a:latin typeface="+mn-lt"/>
              <a:cs typeface="+mn-cs"/>
            </a:endParaRPr>
          </a:p>
        </p:txBody>
      </p:sp>
      <p:graphicFrame>
        <p:nvGraphicFramePr>
          <p:cNvPr id="16" name="Chart 29"/>
          <p:cNvGraphicFramePr>
            <a:graphicFrameLocks/>
          </p:cNvGraphicFramePr>
          <p:nvPr>
            <p:extLst>
              <p:ext uri="{D42A27DB-BD31-4B8C-83A1-F6EECF244321}">
                <p14:modId xmlns:p14="http://schemas.microsoft.com/office/powerpoint/2010/main" val="148919051"/>
              </p:ext>
            </p:extLst>
          </p:nvPr>
        </p:nvGraphicFramePr>
        <p:xfrm>
          <a:off x="104775" y="1676400"/>
          <a:ext cx="1219136" cy="9905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36"/>
          <p:cNvGraphicFramePr>
            <a:graphicFrameLocks/>
          </p:cNvGraphicFramePr>
          <p:nvPr>
            <p:extLst>
              <p:ext uri="{D42A27DB-BD31-4B8C-83A1-F6EECF244321}">
                <p14:modId xmlns:p14="http://schemas.microsoft.com/office/powerpoint/2010/main" val="3949206860"/>
              </p:ext>
            </p:extLst>
          </p:nvPr>
        </p:nvGraphicFramePr>
        <p:xfrm>
          <a:off x="104775" y="2438432"/>
          <a:ext cx="1295336" cy="990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43"/>
          <p:cNvGraphicFramePr>
            <a:graphicFrameLocks/>
          </p:cNvGraphicFramePr>
          <p:nvPr>
            <p:extLst>
              <p:ext uri="{D42A27DB-BD31-4B8C-83A1-F6EECF244321}">
                <p14:modId xmlns:p14="http://schemas.microsoft.com/office/powerpoint/2010/main" val="4285500157"/>
              </p:ext>
            </p:extLst>
          </p:nvPr>
        </p:nvGraphicFramePr>
        <p:xfrm>
          <a:off x="104775" y="3200432"/>
          <a:ext cx="1295336" cy="9905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44"/>
          <p:cNvGraphicFramePr>
            <a:graphicFrameLocks/>
          </p:cNvGraphicFramePr>
          <p:nvPr>
            <p:extLst>
              <p:ext uri="{D42A27DB-BD31-4B8C-83A1-F6EECF244321}">
                <p14:modId xmlns:p14="http://schemas.microsoft.com/office/powerpoint/2010/main" val="1503663165"/>
              </p:ext>
            </p:extLst>
          </p:nvPr>
        </p:nvGraphicFramePr>
        <p:xfrm>
          <a:off x="104775" y="3962432"/>
          <a:ext cx="1295336" cy="9905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46"/>
          <p:cNvGraphicFramePr>
            <a:graphicFrameLocks/>
          </p:cNvGraphicFramePr>
          <p:nvPr>
            <p:extLst>
              <p:ext uri="{D42A27DB-BD31-4B8C-83A1-F6EECF244321}">
                <p14:modId xmlns:p14="http://schemas.microsoft.com/office/powerpoint/2010/main" val="3420280990"/>
              </p:ext>
            </p:extLst>
          </p:nvPr>
        </p:nvGraphicFramePr>
        <p:xfrm>
          <a:off x="104775" y="5486432"/>
          <a:ext cx="1295336" cy="99053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41"/>
          <p:cNvGraphicFramePr>
            <a:graphicFrameLocks/>
          </p:cNvGraphicFramePr>
          <p:nvPr>
            <p:extLst>
              <p:ext uri="{D42A27DB-BD31-4B8C-83A1-F6EECF244321}">
                <p14:modId xmlns:p14="http://schemas.microsoft.com/office/powerpoint/2010/main" val="233484700"/>
              </p:ext>
            </p:extLst>
          </p:nvPr>
        </p:nvGraphicFramePr>
        <p:xfrm>
          <a:off x="104775" y="4703209"/>
          <a:ext cx="1295336" cy="990536"/>
        </p:xfrm>
        <a:graphic>
          <a:graphicData uri="http://schemas.openxmlformats.org/drawingml/2006/chart">
            <c:chart xmlns:c="http://schemas.openxmlformats.org/drawingml/2006/chart" xmlns:r="http://schemas.openxmlformats.org/officeDocument/2006/relationships" r:id="rId7"/>
          </a:graphicData>
        </a:graphic>
      </p:graphicFrame>
      <p:pic>
        <p:nvPicPr>
          <p:cNvPr id="26" name="Content Placeholder 25"/>
          <p:cNvPicPr>
            <a:picLocks noGrp="1" noChangeAspect="1"/>
          </p:cNvPicPr>
          <p:nvPr>
            <p:ph sz="quarter" idx="1"/>
          </p:nvPr>
        </p:nvPicPr>
        <p:blipFill>
          <a:blip r:embed="rId8" cstate="print">
            <a:extLst>
              <a:ext uri="{28A0092B-C50C-407E-A947-70E740481C1C}">
                <a14:useLocalDpi xmlns:a14="http://schemas.microsoft.com/office/drawing/2010/main" val="0"/>
              </a:ext>
            </a:extLst>
          </a:blip>
          <a:stretch>
            <a:fillRect/>
          </a:stretch>
        </p:blipFill>
        <p:spPr>
          <a:xfrm>
            <a:off x="5656325" y="2217554"/>
            <a:ext cx="1631709" cy="1709410"/>
          </a:xfrm>
        </p:spPr>
      </p:pic>
      <p:sp>
        <p:nvSpPr>
          <p:cNvPr id="28" name="Right Brace 27"/>
          <p:cNvSpPr/>
          <p:nvPr/>
        </p:nvSpPr>
        <p:spPr>
          <a:xfrm>
            <a:off x="2770251" y="1839873"/>
            <a:ext cx="306324" cy="4551402"/>
          </a:xfrm>
          <a:prstGeom prst="rightBrace">
            <a:avLst>
              <a:gd name="adj1" fmla="val 8333"/>
              <a:gd name="adj2" fmla="val 26352"/>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36" name="Chart 29"/>
          <p:cNvGraphicFramePr>
            <a:graphicFrameLocks/>
          </p:cNvGraphicFramePr>
          <p:nvPr>
            <p:extLst>
              <p:ext uri="{D42A27DB-BD31-4B8C-83A1-F6EECF244321}">
                <p14:modId xmlns:p14="http://schemas.microsoft.com/office/powerpoint/2010/main" val="3254330611"/>
              </p:ext>
            </p:extLst>
          </p:nvPr>
        </p:nvGraphicFramePr>
        <p:xfrm>
          <a:off x="7772400" y="1590707"/>
          <a:ext cx="1219136" cy="99053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7" name="Chart 36"/>
          <p:cNvGraphicFramePr>
            <a:graphicFrameLocks/>
          </p:cNvGraphicFramePr>
          <p:nvPr>
            <p:extLst>
              <p:ext uri="{D42A27DB-BD31-4B8C-83A1-F6EECF244321}">
                <p14:modId xmlns:p14="http://schemas.microsoft.com/office/powerpoint/2010/main" val="1317983230"/>
              </p:ext>
            </p:extLst>
          </p:nvPr>
        </p:nvGraphicFramePr>
        <p:xfrm>
          <a:off x="7772400" y="2352739"/>
          <a:ext cx="1295336" cy="99053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8" name="Chart 43"/>
          <p:cNvGraphicFramePr>
            <a:graphicFrameLocks/>
          </p:cNvGraphicFramePr>
          <p:nvPr>
            <p:extLst>
              <p:ext uri="{D42A27DB-BD31-4B8C-83A1-F6EECF244321}">
                <p14:modId xmlns:p14="http://schemas.microsoft.com/office/powerpoint/2010/main" val="1445610798"/>
              </p:ext>
            </p:extLst>
          </p:nvPr>
        </p:nvGraphicFramePr>
        <p:xfrm>
          <a:off x="7772400" y="3114739"/>
          <a:ext cx="1295336" cy="99053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9" name="Chart 44"/>
          <p:cNvGraphicFramePr>
            <a:graphicFrameLocks/>
          </p:cNvGraphicFramePr>
          <p:nvPr>
            <p:extLst>
              <p:ext uri="{D42A27DB-BD31-4B8C-83A1-F6EECF244321}">
                <p14:modId xmlns:p14="http://schemas.microsoft.com/office/powerpoint/2010/main" val="4197896616"/>
              </p:ext>
            </p:extLst>
          </p:nvPr>
        </p:nvGraphicFramePr>
        <p:xfrm>
          <a:off x="7772400" y="3876739"/>
          <a:ext cx="1295336" cy="99053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40" name="Chart 46"/>
          <p:cNvGraphicFramePr>
            <a:graphicFrameLocks/>
          </p:cNvGraphicFramePr>
          <p:nvPr>
            <p:extLst>
              <p:ext uri="{D42A27DB-BD31-4B8C-83A1-F6EECF244321}">
                <p14:modId xmlns:p14="http://schemas.microsoft.com/office/powerpoint/2010/main" val="493803016"/>
              </p:ext>
            </p:extLst>
          </p:nvPr>
        </p:nvGraphicFramePr>
        <p:xfrm>
          <a:off x="7772400" y="5400739"/>
          <a:ext cx="1295336" cy="990536"/>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41" name="Chart 41"/>
          <p:cNvGraphicFramePr>
            <a:graphicFrameLocks/>
          </p:cNvGraphicFramePr>
          <p:nvPr>
            <p:extLst>
              <p:ext uri="{D42A27DB-BD31-4B8C-83A1-F6EECF244321}">
                <p14:modId xmlns:p14="http://schemas.microsoft.com/office/powerpoint/2010/main" val="265241354"/>
              </p:ext>
            </p:extLst>
          </p:nvPr>
        </p:nvGraphicFramePr>
        <p:xfrm>
          <a:off x="7772400" y="4617516"/>
          <a:ext cx="1295336" cy="990536"/>
        </p:xfrm>
        <a:graphic>
          <a:graphicData uri="http://schemas.openxmlformats.org/drawingml/2006/chart">
            <c:chart xmlns:c="http://schemas.openxmlformats.org/drawingml/2006/chart" xmlns:r="http://schemas.openxmlformats.org/officeDocument/2006/relationships" r:id="rId14"/>
          </a:graphicData>
        </a:graphic>
      </p:graphicFrame>
      <p:sp>
        <p:nvSpPr>
          <p:cNvPr id="42" name="Right Brace 41"/>
          <p:cNvSpPr/>
          <p:nvPr/>
        </p:nvSpPr>
        <p:spPr>
          <a:xfrm flipH="1">
            <a:off x="7466075" y="1754180"/>
            <a:ext cx="369951" cy="4551402"/>
          </a:xfrm>
          <a:prstGeom prst="rightBrace">
            <a:avLst>
              <a:gd name="adj1" fmla="val 8333"/>
              <a:gd name="adj2" fmla="val 28863"/>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Left-Right Arrow 43"/>
          <p:cNvSpPr/>
          <p:nvPr/>
        </p:nvSpPr>
        <p:spPr>
          <a:xfrm>
            <a:off x="4667250" y="2921877"/>
            <a:ext cx="809625" cy="484632"/>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5" name="Rectangular Callout 44"/>
          <p:cNvSpPr/>
          <p:nvPr/>
        </p:nvSpPr>
        <p:spPr>
          <a:xfrm>
            <a:off x="3876674" y="4115574"/>
            <a:ext cx="2390775" cy="1506765"/>
          </a:xfrm>
          <a:prstGeom prst="wedgeRectCallout">
            <a:avLst>
              <a:gd name="adj1" fmla="val -1710"/>
              <a:gd name="adj2" fmla="val -9427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How much did my students grow compared to similar students from across Wisconsin? </a:t>
            </a:r>
            <a:endParaRPr lang="en-US" dirty="0"/>
          </a:p>
        </p:txBody>
      </p:sp>
      <p:sp>
        <p:nvSpPr>
          <p:cNvPr id="46" name="Rectangular Callout 45"/>
          <p:cNvSpPr/>
          <p:nvPr/>
        </p:nvSpPr>
        <p:spPr>
          <a:xfrm>
            <a:off x="2324098" y="5999258"/>
            <a:ext cx="4953001" cy="612648"/>
          </a:xfrm>
          <a:prstGeom prst="wedgeRectCallout">
            <a:avLst>
              <a:gd name="adj1" fmla="val -60154"/>
              <a:gd name="adj2" fmla="val -5099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smtClean="0"/>
              <a:t>Now, to demonstrate student group results, let’s consider the student group “female”</a:t>
            </a:r>
            <a:endParaRPr lang="en-US" sz="2000" dirty="0"/>
          </a:p>
        </p:txBody>
      </p:sp>
    </p:spTree>
    <p:extLst>
      <p:ext uri="{BB962C8B-B14F-4D97-AF65-F5344CB8AC3E}">
        <p14:creationId xmlns:p14="http://schemas.microsoft.com/office/powerpoint/2010/main" val="420389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1: Reduce Sample to Just Females</a:t>
            </a:r>
            <a:endParaRPr lang="en-US" dirty="0"/>
          </a:p>
        </p:txBody>
      </p:sp>
      <p:grpSp>
        <p:nvGrpSpPr>
          <p:cNvPr id="10" name="Group 19"/>
          <p:cNvGrpSpPr>
            <a:grpSpLocks/>
          </p:cNvGrpSpPr>
          <p:nvPr/>
        </p:nvGrpSpPr>
        <p:grpSpPr bwMode="auto">
          <a:xfrm>
            <a:off x="3228975" y="2310259"/>
            <a:ext cx="1219200" cy="1447800"/>
            <a:chOff x="914400" y="1752600"/>
            <a:chExt cx="1219200" cy="1447800"/>
          </a:xfrm>
        </p:grpSpPr>
        <p:sp>
          <p:nvSpPr>
            <p:cNvPr id="11" name="Rectangle 10"/>
            <p:cNvSpPr/>
            <p:nvPr/>
          </p:nvSpPr>
          <p:spPr>
            <a:xfrm>
              <a:off x="914400" y="2514600"/>
              <a:ext cx="1219200" cy="6858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1295400" y="1981200"/>
              <a:ext cx="457200" cy="42862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Isosceles Triangle 12"/>
            <p:cNvSpPr/>
            <p:nvPr/>
          </p:nvSpPr>
          <p:spPr>
            <a:xfrm>
              <a:off x="914400" y="2209800"/>
              <a:ext cx="1219200" cy="304800"/>
            </a:xfrm>
            <a:prstGeom prst="triangle">
              <a:avLst>
                <a:gd name="adj" fmla="val 5052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Isosceles Triangle 13"/>
            <p:cNvSpPr/>
            <p:nvPr/>
          </p:nvSpPr>
          <p:spPr>
            <a:xfrm>
              <a:off x="1295400" y="1752600"/>
              <a:ext cx="457200" cy="228600"/>
            </a:xfrm>
            <a:prstGeom prst="triangle">
              <a:avLst>
                <a:gd name="adj" fmla="val 5052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14"/>
            <p:cNvSpPr txBox="1">
              <a:spLocks noChangeArrowheads="1"/>
            </p:cNvSpPr>
            <p:nvPr/>
          </p:nvSpPr>
          <p:spPr bwMode="auto">
            <a:xfrm>
              <a:off x="942975" y="2667000"/>
              <a:ext cx="1180131" cy="369332"/>
            </a:xfrm>
            <a:prstGeom prst="rect">
              <a:avLst/>
            </a:prstGeom>
            <a:noFill/>
            <a:ln w="9525">
              <a:noFill/>
              <a:miter lim="800000"/>
              <a:headEnd/>
              <a:tailEnd/>
            </a:ln>
          </p:spPr>
          <p:txBody>
            <a:bodyPr wrap="none">
              <a:spAutoFit/>
            </a:bodyPr>
            <a:lstStyle/>
            <a:p>
              <a:r>
                <a:rPr lang="en-US" b="1" dirty="0" smtClean="0">
                  <a:latin typeface="Calibri" pitchFamily="34" charset="0"/>
                </a:rPr>
                <a:t>My School</a:t>
              </a:r>
              <a:endParaRPr lang="en-US" b="1" dirty="0">
                <a:latin typeface="Calibri" pitchFamily="34" charset="0"/>
              </a:endParaRPr>
            </a:p>
          </p:txBody>
        </p:sp>
      </p:grpSp>
      <p:sp>
        <p:nvSpPr>
          <p:cNvPr id="28" name="Right Brace 27"/>
          <p:cNvSpPr/>
          <p:nvPr/>
        </p:nvSpPr>
        <p:spPr>
          <a:xfrm>
            <a:off x="2770251" y="1839873"/>
            <a:ext cx="306324" cy="4551402"/>
          </a:xfrm>
          <a:prstGeom prst="rightBrace">
            <a:avLst>
              <a:gd name="adj1" fmla="val 8333"/>
              <a:gd name="adj2" fmla="val 26352"/>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1"/>
          <p:cNvSpPr txBox="1">
            <a:spLocks noChangeArrowheads="1"/>
          </p:cNvSpPr>
          <p:nvPr/>
        </p:nvSpPr>
        <p:spPr bwMode="auto">
          <a:xfrm>
            <a:off x="1095375" y="1905510"/>
            <a:ext cx="1981200" cy="553998"/>
          </a:xfrm>
          <a:prstGeom prst="rect">
            <a:avLst/>
          </a:prstGeom>
          <a:noFill/>
          <a:ln w="9525">
            <a:noFill/>
            <a:miter lim="800000"/>
            <a:headEnd/>
            <a:tailEnd/>
          </a:ln>
        </p:spPr>
        <p:txBody>
          <a:bodyPr>
            <a:spAutoFit/>
          </a:bodyPr>
          <a:lstStyle/>
          <a:p>
            <a:r>
              <a:rPr lang="en-US" sz="1600" b="1" dirty="0" smtClean="0">
                <a:latin typeface="Calibri" pitchFamily="34" charset="0"/>
              </a:rPr>
              <a:t>Prior Achievement</a:t>
            </a:r>
          </a:p>
          <a:p>
            <a:r>
              <a:rPr lang="en-US" sz="1400" b="1" dirty="0" smtClean="0">
                <a:latin typeface="Calibri" pitchFamily="34" charset="0"/>
              </a:rPr>
              <a:t>(Scale Scores)</a:t>
            </a:r>
            <a:endParaRPr lang="en-US" sz="1400" b="1" dirty="0">
              <a:latin typeface="Calibri" pitchFamily="34" charset="0"/>
            </a:endParaRPr>
          </a:p>
        </p:txBody>
      </p:sp>
      <p:sp>
        <p:nvSpPr>
          <p:cNvPr id="34" name="TextBox 33"/>
          <p:cNvSpPr txBox="1"/>
          <p:nvPr/>
        </p:nvSpPr>
        <p:spPr>
          <a:xfrm>
            <a:off x="1095375" y="2743710"/>
            <a:ext cx="1752600" cy="338554"/>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FRL Status</a:t>
            </a:r>
            <a:endParaRPr lang="en-US" sz="1600" b="1" dirty="0">
              <a:latin typeface="+mn-lt"/>
              <a:cs typeface="+mn-cs"/>
            </a:endParaRPr>
          </a:p>
        </p:txBody>
      </p:sp>
      <p:sp>
        <p:nvSpPr>
          <p:cNvPr id="35" name="TextBox 34"/>
          <p:cNvSpPr txBox="1"/>
          <p:nvPr/>
        </p:nvSpPr>
        <p:spPr>
          <a:xfrm>
            <a:off x="1095375" y="3429510"/>
            <a:ext cx="1752600" cy="553998"/>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ELL Status</a:t>
            </a:r>
          </a:p>
          <a:p>
            <a:pPr fontAlgn="auto">
              <a:spcBef>
                <a:spcPts val="0"/>
              </a:spcBef>
              <a:spcAft>
                <a:spcPts val="0"/>
              </a:spcAft>
              <a:defRPr/>
            </a:pPr>
            <a:r>
              <a:rPr lang="en-US" sz="1400" b="1" dirty="0" smtClean="0">
                <a:latin typeface="+mn-lt"/>
                <a:cs typeface="+mn-cs"/>
              </a:rPr>
              <a:t>(by category)</a:t>
            </a:r>
            <a:endParaRPr lang="en-US" sz="1400" b="1" dirty="0">
              <a:latin typeface="+mn-lt"/>
              <a:cs typeface="+mn-cs"/>
            </a:endParaRPr>
          </a:p>
        </p:txBody>
      </p:sp>
      <p:sp>
        <p:nvSpPr>
          <p:cNvPr id="43" name="TextBox 42"/>
          <p:cNvSpPr txBox="1"/>
          <p:nvPr/>
        </p:nvSpPr>
        <p:spPr>
          <a:xfrm>
            <a:off x="1095375" y="4191510"/>
            <a:ext cx="1752600" cy="553998"/>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SPED Status</a:t>
            </a:r>
          </a:p>
          <a:p>
            <a:pPr fontAlgn="auto">
              <a:spcBef>
                <a:spcPts val="0"/>
              </a:spcBef>
              <a:spcAft>
                <a:spcPts val="0"/>
              </a:spcAft>
              <a:defRPr/>
            </a:pPr>
            <a:r>
              <a:rPr lang="en-US" sz="1400" b="1" dirty="0" smtClean="0">
                <a:latin typeface="+mn-lt"/>
                <a:cs typeface="+mn-cs"/>
              </a:rPr>
              <a:t>(by severity level)</a:t>
            </a:r>
            <a:endParaRPr lang="en-US" sz="1400" b="1" dirty="0">
              <a:latin typeface="+mn-lt"/>
              <a:cs typeface="+mn-cs"/>
            </a:endParaRPr>
          </a:p>
        </p:txBody>
      </p:sp>
      <p:sp>
        <p:nvSpPr>
          <p:cNvPr id="46" name="TextBox 45"/>
          <p:cNvSpPr txBox="1"/>
          <p:nvPr/>
        </p:nvSpPr>
        <p:spPr>
          <a:xfrm>
            <a:off x="1095375" y="5029710"/>
            <a:ext cx="1752600" cy="338554"/>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Race/Ethnicity</a:t>
            </a:r>
            <a:endParaRPr lang="en-US" sz="1600" b="1" dirty="0">
              <a:latin typeface="+mn-lt"/>
              <a:cs typeface="+mn-cs"/>
            </a:endParaRPr>
          </a:p>
        </p:txBody>
      </p:sp>
      <p:sp>
        <p:nvSpPr>
          <p:cNvPr id="47" name="TextBox 46"/>
          <p:cNvSpPr txBox="1"/>
          <p:nvPr/>
        </p:nvSpPr>
        <p:spPr>
          <a:xfrm>
            <a:off x="1095375" y="5791710"/>
            <a:ext cx="1752600" cy="338554"/>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Gender</a:t>
            </a:r>
            <a:endParaRPr lang="en-US" sz="1600" b="1" dirty="0">
              <a:latin typeface="+mn-lt"/>
              <a:cs typeface="+mn-cs"/>
            </a:endParaRPr>
          </a:p>
        </p:txBody>
      </p:sp>
      <p:graphicFrame>
        <p:nvGraphicFramePr>
          <p:cNvPr id="48" name="Chart 29"/>
          <p:cNvGraphicFramePr>
            <a:graphicFrameLocks/>
          </p:cNvGraphicFramePr>
          <p:nvPr>
            <p:extLst>
              <p:ext uri="{D42A27DB-BD31-4B8C-83A1-F6EECF244321}">
                <p14:modId xmlns:p14="http://schemas.microsoft.com/office/powerpoint/2010/main" val="3983604291"/>
              </p:ext>
            </p:extLst>
          </p:nvPr>
        </p:nvGraphicFramePr>
        <p:xfrm>
          <a:off x="104775" y="1676910"/>
          <a:ext cx="1219136" cy="9905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9" name="Chart 36"/>
          <p:cNvGraphicFramePr>
            <a:graphicFrameLocks/>
          </p:cNvGraphicFramePr>
          <p:nvPr>
            <p:extLst>
              <p:ext uri="{D42A27DB-BD31-4B8C-83A1-F6EECF244321}">
                <p14:modId xmlns:p14="http://schemas.microsoft.com/office/powerpoint/2010/main" val="2950246319"/>
              </p:ext>
            </p:extLst>
          </p:nvPr>
        </p:nvGraphicFramePr>
        <p:xfrm>
          <a:off x="104775" y="2438942"/>
          <a:ext cx="1295336" cy="990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Chart 43"/>
          <p:cNvGraphicFramePr>
            <a:graphicFrameLocks/>
          </p:cNvGraphicFramePr>
          <p:nvPr>
            <p:extLst>
              <p:ext uri="{D42A27DB-BD31-4B8C-83A1-F6EECF244321}">
                <p14:modId xmlns:p14="http://schemas.microsoft.com/office/powerpoint/2010/main" val="2661523946"/>
              </p:ext>
            </p:extLst>
          </p:nvPr>
        </p:nvGraphicFramePr>
        <p:xfrm>
          <a:off x="104775" y="3200942"/>
          <a:ext cx="1295336" cy="9905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1" name="Chart 44"/>
          <p:cNvGraphicFramePr>
            <a:graphicFrameLocks/>
          </p:cNvGraphicFramePr>
          <p:nvPr>
            <p:extLst>
              <p:ext uri="{D42A27DB-BD31-4B8C-83A1-F6EECF244321}">
                <p14:modId xmlns:p14="http://schemas.microsoft.com/office/powerpoint/2010/main" val="296270191"/>
              </p:ext>
            </p:extLst>
          </p:nvPr>
        </p:nvGraphicFramePr>
        <p:xfrm>
          <a:off x="104775" y="3962942"/>
          <a:ext cx="1295336" cy="9905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2" name="Chart 46"/>
          <p:cNvGraphicFramePr>
            <a:graphicFrameLocks/>
          </p:cNvGraphicFramePr>
          <p:nvPr>
            <p:extLst>
              <p:ext uri="{D42A27DB-BD31-4B8C-83A1-F6EECF244321}">
                <p14:modId xmlns:p14="http://schemas.microsoft.com/office/powerpoint/2010/main" val="3817769630"/>
              </p:ext>
            </p:extLst>
          </p:nvPr>
        </p:nvGraphicFramePr>
        <p:xfrm>
          <a:off x="104775" y="5486942"/>
          <a:ext cx="1295336" cy="99053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41"/>
          <p:cNvGraphicFramePr>
            <a:graphicFrameLocks/>
          </p:cNvGraphicFramePr>
          <p:nvPr>
            <p:extLst>
              <p:ext uri="{D42A27DB-BD31-4B8C-83A1-F6EECF244321}">
                <p14:modId xmlns:p14="http://schemas.microsoft.com/office/powerpoint/2010/main" val="2764892627"/>
              </p:ext>
            </p:extLst>
          </p:nvPr>
        </p:nvGraphicFramePr>
        <p:xfrm>
          <a:off x="104775" y="4703719"/>
          <a:ext cx="1295336" cy="990536"/>
        </p:xfrm>
        <a:graphic>
          <a:graphicData uri="http://schemas.openxmlformats.org/drawingml/2006/chart">
            <c:chart xmlns:c="http://schemas.openxmlformats.org/drawingml/2006/chart" xmlns:r="http://schemas.openxmlformats.org/officeDocument/2006/relationships" r:id="rId7"/>
          </a:graphicData>
        </a:graphic>
      </p:graphicFrame>
      <p:grpSp>
        <p:nvGrpSpPr>
          <p:cNvPr id="22" name="Group 21"/>
          <p:cNvGrpSpPr/>
          <p:nvPr/>
        </p:nvGrpSpPr>
        <p:grpSpPr>
          <a:xfrm>
            <a:off x="7770874" y="1591991"/>
            <a:ext cx="1295336" cy="4800568"/>
            <a:chOff x="7770874" y="1591991"/>
            <a:chExt cx="1295336" cy="4800568"/>
          </a:xfrm>
        </p:grpSpPr>
        <p:graphicFrame>
          <p:nvGraphicFramePr>
            <p:cNvPr id="55" name="Chart 29"/>
            <p:cNvGraphicFramePr>
              <a:graphicFrameLocks/>
            </p:cNvGraphicFramePr>
            <p:nvPr>
              <p:extLst>
                <p:ext uri="{D42A27DB-BD31-4B8C-83A1-F6EECF244321}">
                  <p14:modId xmlns:p14="http://schemas.microsoft.com/office/powerpoint/2010/main" val="2973016375"/>
                </p:ext>
              </p:extLst>
            </p:nvPr>
          </p:nvGraphicFramePr>
          <p:xfrm>
            <a:off x="7770874" y="1591991"/>
            <a:ext cx="1219136" cy="99053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6" name="Chart 36"/>
            <p:cNvGraphicFramePr>
              <a:graphicFrameLocks/>
            </p:cNvGraphicFramePr>
            <p:nvPr>
              <p:extLst>
                <p:ext uri="{D42A27DB-BD31-4B8C-83A1-F6EECF244321}">
                  <p14:modId xmlns:p14="http://schemas.microsoft.com/office/powerpoint/2010/main" val="4161662404"/>
                </p:ext>
              </p:extLst>
            </p:nvPr>
          </p:nvGraphicFramePr>
          <p:xfrm>
            <a:off x="7770874" y="2354023"/>
            <a:ext cx="1295336" cy="99053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7" name="Chart 43"/>
            <p:cNvGraphicFramePr>
              <a:graphicFrameLocks/>
            </p:cNvGraphicFramePr>
            <p:nvPr>
              <p:extLst>
                <p:ext uri="{D42A27DB-BD31-4B8C-83A1-F6EECF244321}">
                  <p14:modId xmlns:p14="http://schemas.microsoft.com/office/powerpoint/2010/main" val="1236411487"/>
                </p:ext>
              </p:extLst>
            </p:nvPr>
          </p:nvGraphicFramePr>
          <p:xfrm>
            <a:off x="7770874" y="3116023"/>
            <a:ext cx="1295336" cy="99053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8" name="Chart 44"/>
            <p:cNvGraphicFramePr>
              <a:graphicFrameLocks/>
            </p:cNvGraphicFramePr>
            <p:nvPr>
              <p:extLst>
                <p:ext uri="{D42A27DB-BD31-4B8C-83A1-F6EECF244321}">
                  <p14:modId xmlns:p14="http://schemas.microsoft.com/office/powerpoint/2010/main" val="3991227318"/>
                </p:ext>
              </p:extLst>
            </p:nvPr>
          </p:nvGraphicFramePr>
          <p:xfrm>
            <a:off x="7770874" y="3878023"/>
            <a:ext cx="1295336" cy="99053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9" name="Chart 46"/>
            <p:cNvGraphicFramePr>
              <a:graphicFrameLocks/>
            </p:cNvGraphicFramePr>
            <p:nvPr>
              <p:extLst>
                <p:ext uri="{D42A27DB-BD31-4B8C-83A1-F6EECF244321}">
                  <p14:modId xmlns:p14="http://schemas.microsoft.com/office/powerpoint/2010/main" val="45998191"/>
                </p:ext>
              </p:extLst>
            </p:nvPr>
          </p:nvGraphicFramePr>
          <p:xfrm>
            <a:off x="7770874" y="5402023"/>
            <a:ext cx="1295336" cy="99053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0" name="Chart 41"/>
            <p:cNvGraphicFramePr>
              <a:graphicFrameLocks/>
            </p:cNvGraphicFramePr>
            <p:nvPr>
              <p:extLst>
                <p:ext uri="{D42A27DB-BD31-4B8C-83A1-F6EECF244321}">
                  <p14:modId xmlns:p14="http://schemas.microsoft.com/office/powerpoint/2010/main" val="1925727950"/>
                </p:ext>
              </p:extLst>
            </p:nvPr>
          </p:nvGraphicFramePr>
          <p:xfrm>
            <a:off x="7770874" y="4618800"/>
            <a:ext cx="1295336" cy="990536"/>
          </p:xfrm>
          <a:graphic>
            <a:graphicData uri="http://schemas.openxmlformats.org/drawingml/2006/chart">
              <c:chart xmlns:c="http://schemas.openxmlformats.org/drawingml/2006/chart" xmlns:r="http://schemas.openxmlformats.org/officeDocument/2006/relationships" r:id="rId13"/>
            </a:graphicData>
          </a:graphic>
        </p:graphicFrame>
      </p:grpSp>
      <p:grpSp>
        <p:nvGrpSpPr>
          <p:cNvPr id="61" name="Group 19"/>
          <p:cNvGrpSpPr>
            <a:grpSpLocks/>
          </p:cNvGrpSpPr>
          <p:nvPr/>
        </p:nvGrpSpPr>
        <p:grpSpPr bwMode="auto">
          <a:xfrm>
            <a:off x="5776606" y="2310259"/>
            <a:ext cx="1264385" cy="1447800"/>
            <a:chOff x="891807" y="1752600"/>
            <a:chExt cx="1264385" cy="1447800"/>
          </a:xfrm>
        </p:grpSpPr>
        <p:sp>
          <p:nvSpPr>
            <p:cNvPr id="62" name="Rectangle 61"/>
            <p:cNvSpPr/>
            <p:nvPr/>
          </p:nvSpPr>
          <p:spPr>
            <a:xfrm>
              <a:off x="914400" y="2514600"/>
              <a:ext cx="1219200" cy="685800"/>
            </a:xfrm>
            <a:prstGeom prst="rect">
              <a:avLst/>
            </a:prstGeom>
            <a:solidFill>
              <a:srgbClr val="D7C5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Rectangle 62"/>
            <p:cNvSpPr/>
            <p:nvPr/>
          </p:nvSpPr>
          <p:spPr>
            <a:xfrm>
              <a:off x="1295400" y="1981200"/>
              <a:ext cx="457200" cy="428625"/>
            </a:xfrm>
            <a:prstGeom prst="rect">
              <a:avLst/>
            </a:prstGeom>
            <a:solidFill>
              <a:srgbClr val="D7C5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Isosceles Triangle 63"/>
            <p:cNvSpPr/>
            <p:nvPr/>
          </p:nvSpPr>
          <p:spPr>
            <a:xfrm>
              <a:off x="914400" y="2209800"/>
              <a:ext cx="1219200" cy="304800"/>
            </a:xfrm>
            <a:prstGeom prst="triangle">
              <a:avLst>
                <a:gd name="adj" fmla="val 50521"/>
              </a:avLst>
            </a:prstGeom>
            <a:solidFill>
              <a:srgbClr val="D7C5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Isosceles Triangle 64"/>
            <p:cNvSpPr/>
            <p:nvPr/>
          </p:nvSpPr>
          <p:spPr>
            <a:xfrm>
              <a:off x="1295400" y="1752600"/>
              <a:ext cx="457200" cy="228600"/>
            </a:xfrm>
            <a:prstGeom prst="triangle">
              <a:avLst>
                <a:gd name="adj" fmla="val 50521"/>
              </a:avLst>
            </a:prstGeom>
            <a:solidFill>
              <a:srgbClr val="D7C5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TextBox 65"/>
            <p:cNvSpPr txBox="1">
              <a:spLocks noChangeArrowheads="1"/>
            </p:cNvSpPr>
            <p:nvPr/>
          </p:nvSpPr>
          <p:spPr bwMode="auto">
            <a:xfrm>
              <a:off x="891807" y="2530584"/>
              <a:ext cx="1264385" cy="646331"/>
            </a:xfrm>
            <a:prstGeom prst="rect">
              <a:avLst/>
            </a:prstGeom>
            <a:noFill/>
            <a:ln w="9525">
              <a:noFill/>
              <a:miter lim="800000"/>
              <a:headEnd/>
              <a:tailEnd/>
            </a:ln>
          </p:spPr>
          <p:txBody>
            <a:bodyPr wrap="none">
              <a:spAutoFit/>
            </a:bodyPr>
            <a:lstStyle/>
            <a:p>
              <a:r>
                <a:rPr lang="en-US" b="1" dirty="0" smtClean="0">
                  <a:latin typeface="Calibri" pitchFamily="34" charset="0"/>
                </a:rPr>
                <a:t>Females at </a:t>
              </a:r>
            </a:p>
            <a:p>
              <a:r>
                <a:rPr lang="en-US" b="1" dirty="0" smtClean="0">
                  <a:latin typeface="Calibri" pitchFamily="34" charset="0"/>
                </a:rPr>
                <a:t>My </a:t>
              </a:r>
              <a:r>
                <a:rPr lang="en-US" b="1" dirty="0">
                  <a:latin typeface="Calibri" pitchFamily="34" charset="0"/>
                </a:rPr>
                <a:t>S</a:t>
              </a:r>
              <a:r>
                <a:rPr lang="en-US" b="1" dirty="0" smtClean="0">
                  <a:latin typeface="Calibri" pitchFamily="34" charset="0"/>
                </a:rPr>
                <a:t>chool</a:t>
              </a:r>
              <a:endParaRPr lang="en-US" b="1" dirty="0">
                <a:latin typeface="Calibri" pitchFamily="34" charset="0"/>
              </a:endParaRPr>
            </a:p>
          </p:txBody>
        </p:sp>
      </p:grpSp>
      <p:sp>
        <p:nvSpPr>
          <p:cNvPr id="67" name="Right Brace 66"/>
          <p:cNvSpPr/>
          <p:nvPr/>
        </p:nvSpPr>
        <p:spPr>
          <a:xfrm flipH="1">
            <a:off x="7470071" y="1755432"/>
            <a:ext cx="369951" cy="4551402"/>
          </a:xfrm>
          <a:prstGeom prst="rightBrace">
            <a:avLst>
              <a:gd name="adj1" fmla="val 8333"/>
              <a:gd name="adj2" fmla="val 28863"/>
            </a:avLst>
          </a:prstGeom>
          <a:ln w="38100">
            <a:solidFill>
              <a:srgbClr val="D7C5D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ular Callout 19"/>
          <p:cNvSpPr/>
          <p:nvPr/>
        </p:nvSpPr>
        <p:spPr>
          <a:xfrm>
            <a:off x="3847615" y="4493882"/>
            <a:ext cx="3240027" cy="1410209"/>
          </a:xfrm>
          <a:prstGeom prst="wedgeRectCallout">
            <a:avLst>
              <a:gd name="adj1" fmla="val 77089"/>
              <a:gd name="adj2" fmla="val -52071"/>
            </a:avLst>
          </a:prstGeom>
          <a:solidFill>
            <a:srgbClr val="D7C5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Female students’ other demographic characteristics may be different than the school as a whole </a:t>
            </a:r>
            <a:endParaRPr lang="en-US" sz="2000" dirty="0">
              <a:solidFill>
                <a:schemeClr val="tx1"/>
              </a:solidFill>
            </a:endParaRPr>
          </a:p>
        </p:txBody>
      </p:sp>
      <p:sp>
        <p:nvSpPr>
          <p:cNvPr id="24" name="Right Arrow 23"/>
          <p:cNvSpPr/>
          <p:nvPr/>
        </p:nvSpPr>
        <p:spPr>
          <a:xfrm>
            <a:off x="4667250" y="3172843"/>
            <a:ext cx="978408" cy="484632"/>
          </a:xfrm>
          <a:prstGeom prst="rightArrow">
            <a:avLst/>
          </a:prstGeom>
          <a:solidFill>
            <a:srgbClr val="D7C5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06947"/>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2: Student Group Results </a:t>
            </a:r>
            <a:br>
              <a:rPr lang="en-US" dirty="0" smtClean="0"/>
            </a:br>
            <a:r>
              <a:rPr lang="en-US" dirty="0" smtClean="0"/>
              <a:t>(Differential Effects): Gender = Female</a:t>
            </a:r>
            <a:endParaRPr lang="en-US" dirty="0"/>
          </a:p>
        </p:txBody>
      </p:sp>
      <p:grpSp>
        <p:nvGrpSpPr>
          <p:cNvPr id="10" name="Group 19"/>
          <p:cNvGrpSpPr>
            <a:grpSpLocks/>
          </p:cNvGrpSpPr>
          <p:nvPr/>
        </p:nvGrpSpPr>
        <p:grpSpPr bwMode="auto">
          <a:xfrm>
            <a:off x="3206382" y="2310259"/>
            <a:ext cx="1264385" cy="1447800"/>
            <a:chOff x="891807" y="1752600"/>
            <a:chExt cx="1264385" cy="1447800"/>
          </a:xfrm>
        </p:grpSpPr>
        <p:sp>
          <p:nvSpPr>
            <p:cNvPr id="11" name="Rectangle 10"/>
            <p:cNvSpPr/>
            <p:nvPr/>
          </p:nvSpPr>
          <p:spPr>
            <a:xfrm>
              <a:off x="914400" y="2514600"/>
              <a:ext cx="1219200" cy="685800"/>
            </a:xfrm>
            <a:prstGeom prst="rect">
              <a:avLst/>
            </a:prstGeom>
            <a:solidFill>
              <a:srgbClr val="D7C5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1295400" y="1981200"/>
              <a:ext cx="457200" cy="428625"/>
            </a:xfrm>
            <a:prstGeom prst="rect">
              <a:avLst/>
            </a:prstGeom>
            <a:solidFill>
              <a:srgbClr val="D7C5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Isosceles Triangle 12"/>
            <p:cNvSpPr/>
            <p:nvPr/>
          </p:nvSpPr>
          <p:spPr>
            <a:xfrm>
              <a:off x="914400" y="2209800"/>
              <a:ext cx="1219200" cy="304800"/>
            </a:xfrm>
            <a:prstGeom prst="triangle">
              <a:avLst>
                <a:gd name="adj" fmla="val 50521"/>
              </a:avLst>
            </a:prstGeom>
            <a:solidFill>
              <a:srgbClr val="D7C5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Isosceles Triangle 13"/>
            <p:cNvSpPr/>
            <p:nvPr/>
          </p:nvSpPr>
          <p:spPr>
            <a:xfrm>
              <a:off x="1295400" y="1752600"/>
              <a:ext cx="457200" cy="228600"/>
            </a:xfrm>
            <a:prstGeom prst="triangle">
              <a:avLst>
                <a:gd name="adj" fmla="val 50521"/>
              </a:avLst>
            </a:prstGeom>
            <a:solidFill>
              <a:srgbClr val="D7C5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14"/>
            <p:cNvSpPr txBox="1">
              <a:spLocks noChangeArrowheads="1"/>
            </p:cNvSpPr>
            <p:nvPr/>
          </p:nvSpPr>
          <p:spPr bwMode="auto">
            <a:xfrm>
              <a:off x="891807" y="2530584"/>
              <a:ext cx="1264385" cy="646331"/>
            </a:xfrm>
            <a:prstGeom prst="rect">
              <a:avLst/>
            </a:prstGeom>
            <a:noFill/>
            <a:ln w="9525">
              <a:noFill/>
              <a:miter lim="800000"/>
              <a:headEnd/>
              <a:tailEnd/>
            </a:ln>
          </p:spPr>
          <p:txBody>
            <a:bodyPr wrap="none">
              <a:spAutoFit/>
            </a:bodyPr>
            <a:lstStyle/>
            <a:p>
              <a:r>
                <a:rPr lang="en-US" b="1" dirty="0" smtClean="0">
                  <a:latin typeface="Calibri" pitchFamily="34" charset="0"/>
                </a:rPr>
                <a:t>Females at </a:t>
              </a:r>
            </a:p>
            <a:p>
              <a:r>
                <a:rPr lang="en-US" b="1" dirty="0" smtClean="0">
                  <a:latin typeface="Calibri" pitchFamily="34" charset="0"/>
                </a:rPr>
                <a:t>My School</a:t>
              </a:r>
              <a:endParaRPr lang="en-US" b="1" dirty="0">
                <a:latin typeface="Calibri" pitchFamily="34" charset="0"/>
              </a:endParaRPr>
            </a:p>
          </p:txBody>
        </p:sp>
      </p:grpSp>
      <p:sp>
        <p:nvSpPr>
          <p:cNvPr id="4" name="TextBox 31"/>
          <p:cNvSpPr txBox="1">
            <a:spLocks noChangeArrowheads="1"/>
          </p:cNvSpPr>
          <p:nvPr/>
        </p:nvSpPr>
        <p:spPr bwMode="auto">
          <a:xfrm>
            <a:off x="1095375" y="1905000"/>
            <a:ext cx="1981200" cy="553998"/>
          </a:xfrm>
          <a:prstGeom prst="rect">
            <a:avLst/>
          </a:prstGeom>
          <a:noFill/>
          <a:ln w="9525">
            <a:noFill/>
            <a:miter lim="800000"/>
            <a:headEnd/>
            <a:tailEnd/>
          </a:ln>
        </p:spPr>
        <p:txBody>
          <a:bodyPr>
            <a:spAutoFit/>
          </a:bodyPr>
          <a:lstStyle/>
          <a:p>
            <a:r>
              <a:rPr lang="en-US" sz="1600" b="1" dirty="0" smtClean="0">
                <a:latin typeface="Calibri" pitchFamily="34" charset="0"/>
              </a:rPr>
              <a:t>Prior Achievement</a:t>
            </a:r>
          </a:p>
          <a:p>
            <a:r>
              <a:rPr lang="en-US" sz="1400" b="1" dirty="0" smtClean="0">
                <a:latin typeface="Calibri" pitchFamily="34" charset="0"/>
              </a:rPr>
              <a:t>(Scale Scores)</a:t>
            </a:r>
            <a:endParaRPr lang="en-US" sz="1400" b="1" dirty="0">
              <a:latin typeface="Calibri" pitchFamily="34" charset="0"/>
            </a:endParaRPr>
          </a:p>
        </p:txBody>
      </p:sp>
      <p:sp>
        <p:nvSpPr>
          <p:cNvPr id="5" name="TextBox 4"/>
          <p:cNvSpPr txBox="1"/>
          <p:nvPr/>
        </p:nvSpPr>
        <p:spPr>
          <a:xfrm>
            <a:off x="1095375" y="2743200"/>
            <a:ext cx="1752600" cy="338554"/>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FRL Status</a:t>
            </a:r>
            <a:endParaRPr lang="en-US" sz="1600" b="1" dirty="0">
              <a:latin typeface="+mn-lt"/>
              <a:cs typeface="+mn-cs"/>
            </a:endParaRPr>
          </a:p>
        </p:txBody>
      </p:sp>
      <p:sp>
        <p:nvSpPr>
          <p:cNvPr id="6" name="TextBox 5"/>
          <p:cNvSpPr txBox="1"/>
          <p:nvPr/>
        </p:nvSpPr>
        <p:spPr>
          <a:xfrm>
            <a:off x="1095375" y="3429000"/>
            <a:ext cx="1752600" cy="553998"/>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ELL Status</a:t>
            </a:r>
          </a:p>
          <a:p>
            <a:pPr fontAlgn="auto">
              <a:spcBef>
                <a:spcPts val="0"/>
              </a:spcBef>
              <a:spcAft>
                <a:spcPts val="0"/>
              </a:spcAft>
              <a:defRPr/>
            </a:pPr>
            <a:r>
              <a:rPr lang="en-US" sz="1400" b="1" dirty="0" smtClean="0">
                <a:latin typeface="+mn-lt"/>
                <a:cs typeface="+mn-cs"/>
              </a:rPr>
              <a:t>(by category)</a:t>
            </a:r>
            <a:endParaRPr lang="en-US" sz="1400" b="1" dirty="0">
              <a:latin typeface="+mn-lt"/>
              <a:cs typeface="+mn-cs"/>
            </a:endParaRPr>
          </a:p>
        </p:txBody>
      </p:sp>
      <p:sp>
        <p:nvSpPr>
          <p:cNvPr id="7" name="TextBox 6"/>
          <p:cNvSpPr txBox="1"/>
          <p:nvPr/>
        </p:nvSpPr>
        <p:spPr>
          <a:xfrm>
            <a:off x="1095375" y="4191000"/>
            <a:ext cx="1752600" cy="553998"/>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SPED Status</a:t>
            </a:r>
          </a:p>
          <a:p>
            <a:pPr fontAlgn="auto">
              <a:spcBef>
                <a:spcPts val="0"/>
              </a:spcBef>
              <a:spcAft>
                <a:spcPts val="0"/>
              </a:spcAft>
              <a:defRPr/>
            </a:pPr>
            <a:r>
              <a:rPr lang="en-US" sz="1400" b="1" dirty="0" smtClean="0">
                <a:latin typeface="+mn-lt"/>
                <a:cs typeface="+mn-cs"/>
              </a:rPr>
              <a:t>(by severity level)</a:t>
            </a:r>
            <a:endParaRPr lang="en-US" sz="1400" b="1" dirty="0">
              <a:latin typeface="+mn-lt"/>
              <a:cs typeface="+mn-cs"/>
            </a:endParaRPr>
          </a:p>
        </p:txBody>
      </p:sp>
      <p:sp>
        <p:nvSpPr>
          <p:cNvPr id="8" name="TextBox 7"/>
          <p:cNvSpPr txBox="1"/>
          <p:nvPr/>
        </p:nvSpPr>
        <p:spPr>
          <a:xfrm>
            <a:off x="1095375" y="5029200"/>
            <a:ext cx="1752600" cy="338554"/>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Race/Ethnicity</a:t>
            </a:r>
            <a:endParaRPr lang="en-US" sz="1600" b="1" dirty="0">
              <a:latin typeface="+mn-lt"/>
              <a:cs typeface="+mn-cs"/>
            </a:endParaRPr>
          </a:p>
        </p:txBody>
      </p:sp>
      <p:sp>
        <p:nvSpPr>
          <p:cNvPr id="9" name="TextBox 8"/>
          <p:cNvSpPr txBox="1"/>
          <p:nvPr/>
        </p:nvSpPr>
        <p:spPr>
          <a:xfrm>
            <a:off x="1095375" y="5791200"/>
            <a:ext cx="1752600" cy="338554"/>
          </a:xfrm>
          <a:prstGeom prst="rect">
            <a:avLst/>
          </a:prstGeom>
          <a:noFill/>
        </p:spPr>
        <p:txBody>
          <a:bodyPr>
            <a:spAutoFit/>
          </a:bodyPr>
          <a:lstStyle/>
          <a:p>
            <a:pPr fontAlgn="auto">
              <a:spcBef>
                <a:spcPts val="0"/>
              </a:spcBef>
              <a:spcAft>
                <a:spcPts val="0"/>
              </a:spcAft>
              <a:defRPr/>
            </a:pPr>
            <a:r>
              <a:rPr lang="en-US" sz="1600" b="1" dirty="0" smtClean="0">
                <a:latin typeface="+mn-lt"/>
                <a:cs typeface="+mn-cs"/>
              </a:rPr>
              <a:t>Gender</a:t>
            </a:r>
            <a:endParaRPr lang="en-US" sz="1600" b="1" dirty="0">
              <a:latin typeface="+mn-lt"/>
              <a:cs typeface="+mn-cs"/>
            </a:endParaRPr>
          </a:p>
        </p:txBody>
      </p:sp>
      <p:pic>
        <p:nvPicPr>
          <p:cNvPr id="26" name="Content Placeholder 2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656325" y="2217554"/>
            <a:ext cx="1631709" cy="1709410"/>
          </a:xfrm>
        </p:spPr>
      </p:pic>
      <p:sp>
        <p:nvSpPr>
          <p:cNvPr id="28" name="Right Brace 27"/>
          <p:cNvSpPr/>
          <p:nvPr/>
        </p:nvSpPr>
        <p:spPr>
          <a:xfrm>
            <a:off x="2770251" y="1839873"/>
            <a:ext cx="306324" cy="4551402"/>
          </a:xfrm>
          <a:prstGeom prst="rightBrace">
            <a:avLst>
              <a:gd name="adj1" fmla="val 8333"/>
              <a:gd name="adj2" fmla="val 26352"/>
            </a:avLst>
          </a:prstGeom>
          <a:ln w="38100">
            <a:solidFill>
              <a:srgbClr val="D7C5D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Left-Right Arrow 43"/>
          <p:cNvSpPr/>
          <p:nvPr/>
        </p:nvSpPr>
        <p:spPr>
          <a:xfrm>
            <a:off x="4667250" y="2921877"/>
            <a:ext cx="809625" cy="484632"/>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5" name="Rectangular Callout 44"/>
          <p:cNvSpPr/>
          <p:nvPr/>
        </p:nvSpPr>
        <p:spPr>
          <a:xfrm>
            <a:off x="3876674" y="4115574"/>
            <a:ext cx="2390775" cy="1506765"/>
          </a:xfrm>
          <a:prstGeom prst="wedgeRectCallout">
            <a:avLst>
              <a:gd name="adj1" fmla="val -1710"/>
              <a:gd name="adj2" fmla="val -9427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How much did my </a:t>
            </a:r>
            <a:r>
              <a:rPr lang="en-US" sz="2000" b="1" dirty="0" smtClean="0"/>
              <a:t>female</a:t>
            </a:r>
            <a:r>
              <a:rPr lang="en-US" dirty="0" smtClean="0"/>
              <a:t> students grow compared to similar </a:t>
            </a:r>
            <a:r>
              <a:rPr lang="en-US" sz="2000" b="1" dirty="0" smtClean="0"/>
              <a:t>female</a:t>
            </a:r>
            <a:r>
              <a:rPr lang="en-US" dirty="0" smtClean="0"/>
              <a:t> students from across Wisconsin? </a:t>
            </a:r>
            <a:endParaRPr lang="en-US" dirty="0"/>
          </a:p>
        </p:txBody>
      </p:sp>
      <p:sp>
        <p:nvSpPr>
          <p:cNvPr id="56" name="Right Brace 55"/>
          <p:cNvSpPr/>
          <p:nvPr/>
        </p:nvSpPr>
        <p:spPr>
          <a:xfrm flipH="1">
            <a:off x="7470071" y="1755432"/>
            <a:ext cx="369951" cy="4551402"/>
          </a:xfrm>
          <a:prstGeom prst="rightBrace">
            <a:avLst>
              <a:gd name="adj1" fmla="val 8333"/>
              <a:gd name="adj2" fmla="val 28863"/>
            </a:avLst>
          </a:prstGeom>
          <a:ln w="38100">
            <a:solidFill>
              <a:srgbClr val="D7C5D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7" name="Group 56"/>
          <p:cNvGrpSpPr/>
          <p:nvPr/>
        </p:nvGrpSpPr>
        <p:grpSpPr>
          <a:xfrm>
            <a:off x="7770874" y="1591991"/>
            <a:ext cx="1295336" cy="4800568"/>
            <a:chOff x="7770874" y="1591991"/>
            <a:chExt cx="1295336" cy="4800568"/>
          </a:xfrm>
        </p:grpSpPr>
        <p:graphicFrame>
          <p:nvGraphicFramePr>
            <p:cNvPr id="58" name="Chart 29"/>
            <p:cNvGraphicFramePr>
              <a:graphicFrameLocks/>
            </p:cNvGraphicFramePr>
            <p:nvPr>
              <p:extLst>
                <p:ext uri="{D42A27DB-BD31-4B8C-83A1-F6EECF244321}">
                  <p14:modId xmlns:p14="http://schemas.microsoft.com/office/powerpoint/2010/main" val="2408965945"/>
                </p:ext>
              </p:extLst>
            </p:nvPr>
          </p:nvGraphicFramePr>
          <p:xfrm>
            <a:off x="7770874" y="1591991"/>
            <a:ext cx="1219136" cy="990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9" name="Chart 36"/>
            <p:cNvGraphicFramePr>
              <a:graphicFrameLocks/>
            </p:cNvGraphicFramePr>
            <p:nvPr>
              <p:extLst>
                <p:ext uri="{D42A27DB-BD31-4B8C-83A1-F6EECF244321}">
                  <p14:modId xmlns:p14="http://schemas.microsoft.com/office/powerpoint/2010/main" val="3314751641"/>
                </p:ext>
              </p:extLst>
            </p:nvPr>
          </p:nvGraphicFramePr>
          <p:xfrm>
            <a:off x="7770874" y="2354023"/>
            <a:ext cx="1295336" cy="9905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0" name="Chart 43"/>
            <p:cNvGraphicFramePr>
              <a:graphicFrameLocks/>
            </p:cNvGraphicFramePr>
            <p:nvPr>
              <p:extLst>
                <p:ext uri="{D42A27DB-BD31-4B8C-83A1-F6EECF244321}">
                  <p14:modId xmlns:p14="http://schemas.microsoft.com/office/powerpoint/2010/main" val="598184149"/>
                </p:ext>
              </p:extLst>
            </p:nvPr>
          </p:nvGraphicFramePr>
          <p:xfrm>
            <a:off x="7770874" y="3116023"/>
            <a:ext cx="1295336" cy="9905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1" name="Chart 44"/>
            <p:cNvGraphicFramePr>
              <a:graphicFrameLocks/>
            </p:cNvGraphicFramePr>
            <p:nvPr>
              <p:extLst>
                <p:ext uri="{D42A27DB-BD31-4B8C-83A1-F6EECF244321}">
                  <p14:modId xmlns:p14="http://schemas.microsoft.com/office/powerpoint/2010/main" val="655153336"/>
                </p:ext>
              </p:extLst>
            </p:nvPr>
          </p:nvGraphicFramePr>
          <p:xfrm>
            <a:off x="7770874" y="3878023"/>
            <a:ext cx="1295336" cy="99053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46"/>
            <p:cNvGraphicFramePr>
              <a:graphicFrameLocks/>
            </p:cNvGraphicFramePr>
            <p:nvPr>
              <p:extLst>
                <p:ext uri="{D42A27DB-BD31-4B8C-83A1-F6EECF244321}">
                  <p14:modId xmlns:p14="http://schemas.microsoft.com/office/powerpoint/2010/main" val="4063073221"/>
                </p:ext>
              </p:extLst>
            </p:nvPr>
          </p:nvGraphicFramePr>
          <p:xfrm>
            <a:off x="7770874" y="5402023"/>
            <a:ext cx="1295336" cy="99053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41"/>
            <p:cNvGraphicFramePr>
              <a:graphicFrameLocks/>
            </p:cNvGraphicFramePr>
            <p:nvPr>
              <p:extLst>
                <p:ext uri="{D42A27DB-BD31-4B8C-83A1-F6EECF244321}">
                  <p14:modId xmlns:p14="http://schemas.microsoft.com/office/powerpoint/2010/main" val="4162742058"/>
                </p:ext>
              </p:extLst>
            </p:nvPr>
          </p:nvGraphicFramePr>
          <p:xfrm>
            <a:off x="7770874" y="4618800"/>
            <a:ext cx="1295336" cy="990536"/>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71" name="Group 70"/>
          <p:cNvGrpSpPr/>
          <p:nvPr/>
        </p:nvGrpSpPr>
        <p:grpSpPr>
          <a:xfrm>
            <a:off x="103249" y="1678474"/>
            <a:ext cx="1295336" cy="4800568"/>
            <a:chOff x="7770874" y="1591991"/>
            <a:chExt cx="1295336" cy="4800568"/>
          </a:xfrm>
        </p:grpSpPr>
        <p:graphicFrame>
          <p:nvGraphicFramePr>
            <p:cNvPr id="72" name="Chart 29"/>
            <p:cNvGraphicFramePr>
              <a:graphicFrameLocks/>
            </p:cNvGraphicFramePr>
            <p:nvPr>
              <p:extLst>
                <p:ext uri="{D42A27DB-BD31-4B8C-83A1-F6EECF244321}">
                  <p14:modId xmlns:p14="http://schemas.microsoft.com/office/powerpoint/2010/main" val="2891617114"/>
                </p:ext>
              </p:extLst>
            </p:nvPr>
          </p:nvGraphicFramePr>
          <p:xfrm>
            <a:off x="7770874" y="1591991"/>
            <a:ext cx="1219136" cy="99053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3" name="Chart 36"/>
            <p:cNvGraphicFramePr>
              <a:graphicFrameLocks/>
            </p:cNvGraphicFramePr>
            <p:nvPr>
              <p:extLst>
                <p:ext uri="{D42A27DB-BD31-4B8C-83A1-F6EECF244321}">
                  <p14:modId xmlns:p14="http://schemas.microsoft.com/office/powerpoint/2010/main" val="1339433517"/>
                </p:ext>
              </p:extLst>
            </p:nvPr>
          </p:nvGraphicFramePr>
          <p:xfrm>
            <a:off x="7770874" y="2354023"/>
            <a:ext cx="1295336" cy="99053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4" name="Chart 43"/>
            <p:cNvGraphicFramePr>
              <a:graphicFrameLocks/>
            </p:cNvGraphicFramePr>
            <p:nvPr>
              <p:extLst>
                <p:ext uri="{D42A27DB-BD31-4B8C-83A1-F6EECF244321}">
                  <p14:modId xmlns:p14="http://schemas.microsoft.com/office/powerpoint/2010/main" val="921700643"/>
                </p:ext>
              </p:extLst>
            </p:nvPr>
          </p:nvGraphicFramePr>
          <p:xfrm>
            <a:off x="7770874" y="3116023"/>
            <a:ext cx="1295336" cy="99053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75" name="Chart 44"/>
            <p:cNvGraphicFramePr>
              <a:graphicFrameLocks/>
            </p:cNvGraphicFramePr>
            <p:nvPr>
              <p:extLst>
                <p:ext uri="{D42A27DB-BD31-4B8C-83A1-F6EECF244321}">
                  <p14:modId xmlns:p14="http://schemas.microsoft.com/office/powerpoint/2010/main" val="2293741392"/>
                </p:ext>
              </p:extLst>
            </p:nvPr>
          </p:nvGraphicFramePr>
          <p:xfrm>
            <a:off x="7770874" y="3878023"/>
            <a:ext cx="1295336" cy="99053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76" name="Chart 46"/>
            <p:cNvGraphicFramePr>
              <a:graphicFrameLocks/>
            </p:cNvGraphicFramePr>
            <p:nvPr>
              <p:extLst>
                <p:ext uri="{D42A27DB-BD31-4B8C-83A1-F6EECF244321}">
                  <p14:modId xmlns:p14="http://schemas.microsoft.com/office/powerpoint/2010/main" val="121492879"/>
                </p:ext>
              </p:extLst>
            </p:nvPr>
          </p:nvGraphicFramePr>
          <p:xfrm>
            <a:off x="7770874" y="5402023"/>
            <a:ext cx="1295336" cy="990536"/>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77" name="Chart 41"/>
            <p:cNvGraphicFramePr>
              <a:graphicFrameLocks/>
            </p:cNvGraphicFramePr>
            <p:nvPr>
              <p:extLst>
                <p:ext uri="{D42A27DB-BD31-4B8C-83A1-F6EECF244321}">
                  <p14:modId xmlns:p14="http://schemas.microsoft.com/office/powerpoint/2010/main" val="556076481"/>
                </p:ext>
              </p:extLst>
            </p:nvPr>
          </p:nvGraphicFramePr>
          <p:xfrm>
            <a:off x="7770874" y="4618800"/>
            <a:ext cx="1295336" cy="990536"/>
          </p:xfrm>
          <a:graphic>
            <a:graphicData uri="http://schemas.openxmlformats.org/drawingml/2006/chart">
              <c:chart xmlns:c="http://schemas.openxmlformats.org/drawingml/2006/chart" xmlns:r="http://schemas.openxmlformats.org/officeDocument/2006/relationships" r:id="rId14"/>
            </a:graphicData>
          </a:graphic>
        </p:graphicFrame>
      </p:grpSp>
    </p:spTree>
    <p:extLst>
      <p:ext uri="{BB962C8B-B14F-4D97-AF65-F5344CB8AC3E}">
        <p14:creationId xmlns:p14="http://schemas.microsoft.com/office/powerpoint/2010/main" val="605588258"/>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a:t>
            </a:r>
            <a:endParaRPr lang="en-US" dirty="0"/>
          </a:p>
        </p:txBody>
      </p:sp>
      <p:sp>
        <p:nvSpPr>
          <p:cNvPr id="3" name="Content Placeholder 2"/>
          <p:cNvSpPr>
            <a:spLocks noGrp="1"/>
          </p:cNvSpPr>
          <p:nvPr>
            <p:ph sz="quarter" idx="1"/>
          </p:nvPr>
        </p:nvSpPr>
        <p:spPr>
          <a:xfrm>
            <a:off x="612648" y="4162425"/>
            <a:ext cx="8153400" cy="1933575"/>
          </a:xfrm>
        </p:spPr>
        <p:txBody>
          <a:bodyPr>
            <a:normAutofit/>
          </a:bodyPr>
          <a:lstStyle/>
          <a:p>
            <a:r>
              <a:rPr lang="en-US" dirty="0" smtClean="0"/>
              <a:t>Female students at my school grew </a:t>
            </a:r>
            <a:r>
              <a:rPr lang="en-US" b="1" dirty="0" smtClean="0"/>
              <a:t>faster</a:t>
            </a:r>
            <a:r>
              <a:rPr lang="en-US" dirty="0" smtClean="0"/>
              <a:t> than similar female students from across Wisconsin</a:t>
            </a:r>
            <a:endParaRPr lang="en-US" dirty="0"/>
          </a:p>
        </p:txBody>
      </p:sp>
      <p:grpSp>
        <p:nvGrpSpPr>
          <p:cNvPr id="4" name="Group 3"/>
          <p:cNvGrpSpPr/>
          <p:nvPr/>
        </p:nvGrpSpPr>
        <p:grpSpPr>
          <a:xfrm>
            <a:off x="119063" y="1623997"/>
            <a:ext cx="8923021" cy="1911151"/>
            <a:chOff x="119063" y="1623997"/>
            <a:chExt cx="8923021" cy="1911151"/>
          </a:xfrm>
        </p:grpSpPr>
        <p:sp>
          <p:nvSpPr>
            <p:cNvPr id="5" name="Rectangle 4"/>
            <p:cNvSpPr/>
            <p:nvPr/>
          </p:nvSpPr>
          <p:spPr>
            <a:xfrm>
              <a:off x="119063" y="2981255"/>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26233" y="1947845"/>
              <a:ext cx="8879655"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82441" y="1943078"/>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8" name="TextBox 7"/>
            <p:cNvSpPr txBox="1"/>
            <p:nvPr/>
          </p:nvSpPr>
          <p:spPr>
            <a:xfrm>
              <a:off x="5163866" y="1943075"/>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9" name="TextBox 8"/>
            <p:cNvSpPr txBox="1"/>
            <p:nvPr/>
          </p:nvSpPr>
          <p:spPr>
            <a:xfrm>
              <a:off x="2959306"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0" name="TextBox 9"/>
            <p:cNvSpPr txBox="1"/>
            <p:nvPr/>
          </p:nvSpPr>
          <p:spPr>
            <a:xfrm>
              <a:off x="6726445"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1" name="TextBox 10"/>
            <p:cNvSpPr txBox="1"/>
            <p:nvPr/>
          </p:nvSpPr>
          <p:spPr>
            <a:xfrm>
              <a:off x="1423986" y="1623997"/>
              <a:ext cx="3795714"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Past Academic Year 2011-2012</a:t>
              </a:r>
              <a:endParaRPr lang="en-US" sz="1200" b="1" dirty="0">
                <a:solidFill>
                  <a:schemeClr val="tx1">
                    <a:lumMod val="65000"/>
                    <a:lumOff val="35000"/>
                  </a:schemeClr>
                </a:solidFill>
              </a:endParaRPr>
            </a:p>
          </p:txBody>
        </p:sp>
        <p:sp>
          <p:nvSpPr>
            <p:cNvPr id="12" name="TextBox 11"/>
            <p:cNvSpPr txBox="1"/>
            <p:nvPr/>
          </p:nvSpPr>
          <p:spPr>
            <a:xfrm>
              <a:off x="5214934" y="1623998"/>
              <a:ext cx="3781429"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Up-To-3-Year Average</a:t>
              </a:r>
              <a:endParaRPr lang="en-US" sz="1200" b="1" dirty="0">
                <a:solidFill>
                  <a:schemeClr val="tx1">
                    <a:lumMod val="65000"/>
                    <a:lumOff val="35000"/>
                  </a:schemeClr>
                </a:solidFill>
              </a:endParaRPr>
            </a:p>
          </p:txBody>
        </p:sp>
        <p:sp>
          <p:nvSpPr>
            <p:cNvPr id="13" name="TextBox 12"/>
            <p:cNvSpPr txBox="1"/>
            <p:nvPr/>
          </p:nvSpPr>
          <p:spPr>
            <a:xfrm>
              <a:off x="2090677" y="2135959"/>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4" name="TextBox 13"/>
            <p:cNvSpPr txBox="1"/>
            <p:nvPr/>
          </p:nvSpPr>
          <p:spPr>
            <a:xfrm>
              <a:off x="2836008" y="2135959"/>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15" name="TextBox 14"/>
            <p:cNvSpPr txBox="1"/>
            <p:nvPr/>
          </p:nvSpPr>
          <p:spPr>
            <a:xfrm>
              <a:off x="3555142" y="2145484"/>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16" name="TextBox 15"/>
            <p:cNvSpPr txBox="1"/>
            <p:nvPr/>
          </p:nvSpPr>
          <p:spPr>
            <a:xfrm>
              <a:off x="4283804" y="2133578"/>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17" name="TextBox 16"/>
            <p:cNvSpPr txBox="1"/>
            <p:nvPr/>
          </p:nvSpPr>
          <p:spPr>
            <a:xfrm>
              <a:off x="4993416" y="2131196"/>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18" name="TextBox 17"/>
            <p:cNvSpPr txBox="1"/>
            <p:nvPr/>
          </p:nvSpPr>
          <p:spPr>
            <a:xfrm>
              <a:off x="5869719" y="2135957"/>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9" name="TextBox 18"/>
            <p:cNvSpPr txBox="1"/>
            <p:nvPr/>
          </p:nvSpPr>
          <p:spPr>
            <a:xfrm>
              <a:off x="6615050" y="2135957"/>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20" name="TextBox 19"/>
            <p:cNvSpPr txBox="1"/>
            <p:nvPr/>
          </p:nvSpPr>
          <p:spPr>
            <a:xfrm>
              <a:off x="7334184" y="2145482"/>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21" name="TextBox 20"/>
            <p:cNvSpPr txBox="1"/>
            <p:nvPr/>
          </p:nvSpPr>
          <p:spPr>
            <a:xfrm>
              <a:off x="8062846" y="2133576"/>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22" name="TextBox 21"/>
            <p:cNvSpPr txBox="1"/>
            <p:nvPr/>
          </p:nvSpPr>
          <p:spPr>
            <a:xfrm>
              <a:off x="8772458" y="2131194"/>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23" name="TextBox 22"/>
            <p:cNvSpPr txBox="1"/>
            <p:nvPr/>
          </p:nvSpPr>
          <p:spPr>
            <a:xfrm>
              <a:off x="126997" y="2518233"/>
              <a:ext cx="1128835" cy="338554"/>
            </a:xfrm>
            <a:prstGeom prst="rect">
              <a:avLst/>
            </a:prstGeom>
            <a:solidFill>
              <a:srgbClr val="2C5A8C"/>
            </a:solidFill>
          </p:spPr>
          <p:txBody>
            <a:bodyPr wrap="none" rtlCol="0">
              <a:spAutoFit/>
            </a:bodyPr>
            <a:lstStyle/>
            <a:p>
              <a:r>
                <a:rPr lang="en-US" sz="1600" b="1" dirty="0" smtClean="0">
                  <a:solidFill>
                    <a:schemeClr val="bg1"/>
                  </a:solidFill>
                  <a:latin typeface="Arial" pitchFamily="34" charset="0"/>
                  <a:cs typeface="Arial" pitchFamily="34" charset="0"/>
                </a:rPr>
                <a:t>READING</a:t>
              </a:r>
              <a:endParaRPr lang="en-US" sz="1600" b="1" dirty="0">
                <a:solidFill>
                  <a:schemeClr val="bg1"/>
                </a:solidFill>
                <a:latin typeface="Arial" pitchFamily="34" charset="0"/>
                <a:cs typeface="Arial" pitchFamily="34" charset="0"/>
              </a:endParaRPr>
            </a:p>
          </p:txBody>
        </p:sp>
        <p:sp>
          <p:nvSpPr>
            <p:cNvPr id="24" name="TextBox 23"/>
            <p:cNvSpPr txBox="1"/>
            <p:nvPr/>
          </p:nvSpPr>
          <p:spPr>
            <a:xfrm>
              <a:off x="1295522" y="2519347"/>
              <a:ext cx="1221809" cy="338554"/>
            </a:xfrm>
            <a:prstGeom prst="rect">
              <a:avLst/>
            </a:prstGeom>
            <a:noFill/>
          </p:spPr>
          <p:txBody>
            <a:bodyPr wrap="none" rtlCol="0">
              <a:spAutoFit/>
            </a:bodyPr>
            <a:lstStyle/>
            <a:p>
              <a:r>
                <a:rPr lang="en-US" sz="1600" b="1" dirty="0" smtClean="0"/>
                <a:t>By Gender</a:t>
              </a:r>
              <a:endParaRPr lang="en-US" sz="1600" dirty="0"/>
            </a:p>
          </p:txBody>
        </p:sp>
        <p:sp>
          <p:nvSpPr>
            <p:cNvPr id="25" name="Rectangle 24"/>
            <p:cNvSpPr/>
            <p:nvPr/>
          </p:nvSpPr>
          <p:spPr>
            <a:xfrm>
              <a:off x="222234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94922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7609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402973"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129850"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001389"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72826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45514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18201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908894"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22473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95160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67848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405359"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132236"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03775"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73065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45752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18440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911280"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210175" y="2416951"/>
              <a:ext cx="52867" cy="105007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1428750" y="2987657"/>
              <a:ext cx="0" cy="47937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120900" y="2987657"/>
              <a:ext cx="0" cy="47937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886450" y="2987657"/>
              <a:ext cx="0" cy="4925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1514480" y="3075033"/>
            <a:ext cx="532518" cy="307777"/>
          </a:xfrm>
          <a:prstGeom prst="rect">
            <a:avLst/>
          </a:prstGeom>
          <a:noFill/>
        </p:spPr>
        <p:txBody>
          <a:bodyPr wrap="none" rtlCol="0">
            <a:spAutoFit/>
          </a:bodyPr>
          <a:lstStyle/>
          <a:p>
            <a:pPr algn="ctr"/>
            <a:r>
              <a:rPr lang="en-US" sz="1400" dirty="0" smtClean="0"/>
              <a:t>40.0</a:t>
            </a:r>
            <a:endParaRPr lang="en-US" sz="1400" dirty="0"/>
          </a:p>
        </p:txBody>
      </p:sp>
      <p:sp>
        <p:nvSpPr>
          <p:cNvPr id="61" name="TextBox 60"/>
          <p:cNvSpPr txBox="1"/>
          <p:nvPr/>
        </p:nvSpPr>
        <p:spPr>
          <a:xfrm>
            <a:off x="5402326" y="3075033"/>
            <a:ext cx="325730" cy="307777"/>
          </a:xfrm>
          <a:prstGeom prst="rect">
            <a:avLst/>
          </a:prstGeom>
          <a:noFill/>
        </p:spPr>
        <p:txBody>
          <a:bodyPr wrap="none" rtlCol="0">
            <a:spAutoFit/>
          </a:bodyPr>
          <a:lstStyle/>
          <a:p>
            <a:r>
              <a:rPr lang="en-US" sz="1400" dirty="0" smtClean="0"/>
              <a:t>**</a:t>
            </a:r>
            <a:endParaRPr lang="en-US" sz="1400" dirty="0"/>
          </a:p>
        </p:txBody>
      </p:sp>
      <p:cxnSp>
        <p:nvCxnSpPr>
          <p:cNvPr id="65" name="Straight Connector 64"/>
          <p:cNvCxnSpPr/>
          <p:nvPr/>
        </p:nvCxnSpPr>
        <p:spPr>
          <a:xfrm>
            <a:off x="3779366" y="3467030"/>
            <a:ext cx="11282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39064" y="3078464"/>
            <a:ext cx="696024" cy="276999"/>
          </a:xfrm>
          <a:prstGeom prst="rect">
            <a:avLst/>
          </a:prstGeom>
          <a:noFill/>
        </p:spPr>
        <p:txBody>
          <a:bodyPr wrap="none" rtlCol="0">
            <a:spAutoFit/>
          </a:bodyPr>
          <a:lstStyle/>
          <a:p>
            <a:r>
              <a:rPr lang="en-US" sz="1200" dirty="0" smtClean="0"/>
              <a:t>Female</a:t>
            </a:r>
            <a:endParaRPr lang="en-US" sz="1200" dirty="0"/>
          </a:p>
        </p:txBody>
      </p:sp>
      <p:sp>
        <p:nvSpPr>
          <p:cNvPr id="69" name="Oval Callout 68"/>
          <p:cNvSpPr/>
          <p:nvPr/>
        </p:nvSpPr>
        <p:spPr>
          <a:xfrm>
            <a:off x="4150432" y="3047984"/>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3.9</a:t>
            </a:r>
            <a:endParaRPr lang="en-US" sz="1200" b="1" dirty="0">
              <a:solidFill>
                <a:schemeClr val="tx1"/>
              </a:solidFill>
              <a:latin typeface="Arial" pitchFamily="34" charset="0"/>
              <a:cs typeface="Arial" pitchFamily="34" charset="0"/>
            </a:endParaRPr>
          </a:p>
        </p:txBody>
      </p:sp>
      <p:sp>
        <p:nvSpPr>
          <p:cNvPr id="77" name="TextBox 76"/>
          <p:cNvSpPr txBox="1"/>
          <p:nvPr/>
        </p:nvSpPr>
        <p:spPr>
          <a:xfrm>
            <a:off x="6726445" y="3038459"/>
            <a:ext cx="1465401" cy="307777"/>
          </a:xfrm>
          <a:prstGeom prst="rect">
            <a:avLst/>
          </a:prstGeom>
          <a:noFill/>
        </p:spPr>
        <p:txBody>
          <a:bodyPr wrap="none" rtlCol="0">
            <a:spAutoFit/>
          </a:bodyPr>
          <a:lstStyle/>
          <a:p>
            <a:r>
              <a:rPr lang="en-US" sz="1400" dirty="0" smtClean="0"/>
              <a:t>Insufficient Data</a:t>
            </a:r>
            <a:endParaRPr lang="en-US" sz="1400" dirty="0"/>
          </a:p>
        </p:txBody>
      </p:sp>
    </p:spTree>
    <p:extLst>
      <p:ext uri="{BB962C8B-B14F-4D97-AF65-F5344CB8AC3E}">
        <p14:creationId xmlns:p14="http://schemas.microsoft.com/office/powerpoint/2010/main" val="1695208997"/>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2</a:t>
            </a:r>
            <a:endParaRPr lang="en-US" dirty="0"/>
          </a:p>
        </p:txBody>
      </p:sp>
      <p:sp>
        <p:nvSpPr>
          <p:cNvPr id="3" name="Content Placeholder 2"/>
          <p:cNvSpPr>
            <a:spLocks noGrp="1"/>
          </p:cNvSpPr>
          <p:nvPr>
            <p:ph sz="quarter" idx="1"/>
          </p:nvPr>
        </p:nvSpPr>
        <p:spPr>
          <a:xfrm>
            <a:off x="612648" y="4162425"/>
            <a:ext cx="8153400" cy="1933575"/>
          </a:xfrm>
        </p:spPr>
        <p:txBody>
          <a:bodyPr>
            <a:normAutofit/>
          </a:bodyPr>
          <a:lstStyle/>
          <a:p>
            <a:r>
              <a:rPr lang="en-US" dirty="0" smtClean="0"/>
              <a:t>Female students at my school grew </a:t>
            </a:r>
            <a:r>
              <a:rPr lang="en-US" b="1" dirty="0" smtClean="0"/>
              <a:t>about the same </a:t>
            </a:r>
            <a:r>
              <a:rPr lang="en-US" dirty="0" smtClean="0"/>
              <a:t>as similar female students from across Wisconsin</a:t>
            </a:r>
            <a:endParaRPr lang="en-US" dirty="0"/>
          </a:p>
        </p:txBody>
      </p:sp>
      <p:grpSp>
        <p:nvGrpSpPr>
          <p:cNvPr id="4" name="Group 3"/>
          <p:cNvGrpSpPr/>
          <p:nvPr/>
        </p:nvGrpSpPr>
        <p:grpSpPr>
          <a:xfrm>
            <a:off x="119063" y="1623997"/>
            <a:ext cx="8923021" cy="1911151"/>
            <a:chOff x="119063" y="1623997"/>
            <a:chExt cx="8923021" cy="1911151"/>
          </a:xfrm>
        </p:grpSpPr>
        <p:sp>
          <p:nvSpPr>
            <p:cNvPr id="5" name="Rectangle 4"/>
            <p:cNvSpPr/>
            <p:nvPr/>
          </p:nvSpPr>
          <p:spPr>
            <a:xfrm>
              <a:off x="119063" y="2981255"/>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26233" y="1947845"/>
              <a:ext cx="8879655"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82441" y="1943078"/>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8" name="TextBox 7"/>
            <p:cNvSpPr txBox="1"/>
            <p:nvPr/>
          </p:nvSpPr>
          <p:spPr>
            <a:xfrm>
              <a:off x="5163866" y="1943075"/>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9" name="TextBox 8"/>
            <p:cNvSpPr txBox="1"/>
            <p:nvPr/>
          </p:nvSpPr>
          <p:spPr>
            <a:xfrm>
              <a:off x="2959306"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0" name="TextBox 9"/>
            <p:cNvSpPr txBox="1"/>
            <p:nvPr/>
          </p:nvSpPr>
          <p:spPr>
            <a:xfrm>
              <a:off x="6726445"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1" name="TextBox 10"/>
            <p:cNvSpPr txBox="1"/>
            <p:nvPr/>
          </p:nvSpPr>
          <p:spPr>
            <a:xfrm>
              <a:off x="1423986" y="1623997"/>
              <a:ext cx="3795714"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Past Academic Year 2011-2012</a:t>
              </a:r>
              <a:endParaRPr lang="en-US" sz="1200" b="1" dirty="0">
                <a:solidFill>
                  <a:schemeClr val="tx1">
                    <a:lumMod val="65000"/>
                    <a:lumOff val="35000"/>
                  </a:schemeClr>
                </a:solidFill>
              </a:endParaRPr>
            </a:p>
          </p:txBody>
        </p:sp>
        <p:sp>
          <p:nvSpPr>
            <p:cNvPr id="12" name="TextBox 11"/>
            <p:cNvSpPr txBox="1"/>
            <p:nvPr/>
          </p:nvSpPr>
          <p:spPr>
            <a:xfrm>
              <a:off x="5214934" y="1623998"/>
              <a:ext cx="3781429"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Up-To-3-Year Average</a:t>
              </a:r>
              <a:endParaRPr lang="en-US" sz="1200" b="1" dirty="0">
                <a:solidFill>
                  <a:schemeClr val="tx1">
                    <a:lumMod val="65000"/>
                    <a:lumOff val="35000"/>
                  </a:schemeClr>
                </a:solidFill>
              </a:endParaRPr>
            </a:p>
          </p:txBody>
        </p:sp>
        <p:sp>
          <p:nvSpPr>
            <p:cNvPr id="13" name="TextBox 12"/>
            <p:cNvSpPr txBox="1"/>
            <p:nvPr/>
          </p:nvSpPr>
          <p:spPr>
            <a:xfrm>
              <a:off x="2090677" y="2135959"/>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4" name="TextBox 13"/>
            <p:cNvSpPr txBox="1"/>
            <p:nvPr/>
          </p:nvSpPr>
          <p:spPr>
            <a:xfrm>
              <a:off x="2836008" y="2135959"/>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15" name="TextBox 14"/>
            <p:cNvSpPr txBox="1"/>
            <p:nvPr/>
          </p:nvSpPr>
          <p:spPr>
            <a:xfrm>
              <a:off x="3555142" y="2145484"/>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16" name="TextBox 15"/>
            <p:cNvSpPr txBox="1"/>
            <p:nvPr/>
          </p:nvSpPr>
          <p:spPr>
            <a:xfrm>
              <a:off x="4283804" y="2133578"/>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17" name="TextBox 16"/>
            <p:cNvSpPr txBox="1"/>
            <p:nvPr/>
          </p:nvSpPr>
          <p:spPr>
            <a:xfrm>
              <a:off x="4993416" y="2131196"/>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18" name="TextBox 17"/>
            <p:cNvSpPr txBox="1"/>
            <p:nvPr/>
          </p:nvSpPr>
          <p:spPr>
            <a:xfrm>
              <a:off x="5869719" y="2135957"/>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9" name="TextBox 18"/>
            <p:cNvSpPr txBox="1"/>
            <p:nvPr/>
          </p:nvSpPr>
          <p:spPr>
            <a:xfrm>
              <a:off x="6615050" y="2135957"/>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20" name="TextBox 19"/>
            <p:cNvSpPr txBox="1"/>
            <p:nvPr/>
          </p:nvSpPr>
          <p:spPr>
            <a:xfrm>
              <a:off x="7334184" y="2145482"/>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21" name="TextBox 20"/>
            <p:cNvSpPr txBox="1"/>
            <p:nvPr/>
          </p:nvSpPr>
          <p:spPr>
            <a:xfrm>
              <a:off x="8062846" y="2133576"/>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22" name="TextBox 21"/>
            <p:cNvSpPr txBox="1"/>
            <p:nvPr/>
          </p:nvSpPr>
          <p:spPr>
            <a:xfrm>
              <a:off x="8772458" y="2131194"/>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23" name="TextBox 22"/>
            <p:cNvSpPr txBox="1"/>
            <p:nvPr/>
          </p:nvSpPr>
          <p:spPr>
            <a:xfrm>
              <a:off x="126997" y="2518233"/>
              <a:ext cx="1128835" cy="338554"/>
            </a:xfrm>
            <a:prstGeom prst="rect">
              <a:avLst/>
            </a:prstGeom>
            <a:solidFill>
              <a:srgbClr val="2C5A8C"/>
            </a:solidFill>
          </p:spPr>
          <p:txBody>
            <a:bodyPr wrap="none" rtlCol="0">
              <a:spAutoFit/>
            </a:bodyPr>
            <a:lstStyle/>
            <a:p>
              <a:r>
                <a:rPr lang="en-US" sz="1600" b="1" dirty="0" smtClean="0">
                  <a:solidFill>
                    <a:schemeClr val="bg1"/>
                  </a:solidFill>
                  <a:latin typeface="Arial" pitchFamily="34" charset="0"/>
                  <a:cs typeface="Arial" pitchFamily="34" charset="0"/>
                </a:rPr>
                <a:t>READING</a:t>
              </a:r>
              <a:endParaRPr lang="en-US" sz="1600" b="1" dirty="0">
                <a:solidFill>
                  <a:schemeClr val="bg1"/>
                </a:solidFill>
                <a:latin typeface="Arial" pitchFamily="34" charset="0"/>
                <a:cs typeface="Arial" pitchFamily="34" charset="0"/>
              </a:endParaRPr>
            </a:p>
          </p:txBody>
        </p:sp>
        <p:sp>
          <p:nvSpPr>
            <p:cNvPr id="24" name="TextBox 23"/>
            <p:cNvSpPr txBox="1"/>
            <p:nvPr/>
          </p:nvSpPr>
          <p:spPr>
            <a:xfrm>
              <a:off x="1295522" y="2519347"/>
              <a:ext cx="1221809" cy="338554"/>
            </a:xfrm>
            <a:prstGeom prst="rect">
              <a:avLst/>
            </a:prstGeom>
            <a:noFill/>
          </p:spPr>
          <p:txBody>
            <a:bodyPr wrap="none" rtlCol="0">
              <a:spAutoFit/>
            </a:bodyPr>
            <a:lstStyle/>
            <a:p>
              <a:r>
                <a:rPr lang="en-US" sz="1600" b="1" dirty="0" smtClean="0"/>
                <a:t>By Gender</a:t>
              </a:r>
              <a:endParaRPr lang="en-US" sz="1600" dirty="0"/>
            </a:p>
          </p:txBody>
        </p:sp>
        <p:sp>
          <p:nvSpPr>
            <p:cNvPr id="25" name="Rectangle 24"/>
            <p:cNvSpPr/>
            <p:nvPr/>
          </p:nvSpPr>
          <p:spPr>
            <a:xfrm>
              <a:off x="222234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94922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7609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402973"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129850"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001389"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72826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45514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18201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908894"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22473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95160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67848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405359"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132236"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03775"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73065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45752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18440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911280"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210175" y="2416951"/>
              <a:ext cx="52867" cy="105007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1428750" y="2987657"/>
              <a:ext cx="0" cy="47937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120900" y="2987657"/>
              <a:ext cx="0" cy="47937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886450" y="2987657"/>
              <a:ext cx="0" cy="4925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1514480" y="3075033"/>
            <a:ext cx="532518" cy="307777"/>
          </a:xfrm>
          <a:prstGeom prst="rect">
            <a:avLst/>
          </a:prstGeom>
          <a:noFill/>
        </p:spPr>
        <p:txBody>
          <a:bodyPr wrap="none" rtlCol="0">
            <a:spAutoFit/>
          </a:bodyPr>
          <a:lstStyle/>
          <a:p>
            <a:pPr algn="ctr"/>
            <a:r>
              <a:rPr lang="en-US" sz="1400" dirty="0" smtClean="0"/>
              <a:t>40.0</a:t>
            </a:r>
            <a:endParaRPr lang="en-US" sz="1400" dirty="0"/>
          </a:p>
        </p:txBody>
      </p:sp>
      <p:sp>
        <p:nvSpPr>
          <p:cNvPr id="61" name="TextBox 60"/>
          <p:cNvSpPr txBox="1"/>
          <p:nvPr/>
        </p:nvSpPr>
        <p:spPr>
          <a:xfrm>
            <a:off x="5402326" y="3075033"/>
            <a:ext cx="325730" cy="307777"/>
          </a:xfrm>
          <a:prstGeom prst="rect">
            <a:avLst/>
          </a:prstGeom>
          <a:noFill/>
        </p:spPr>
        <p:txBody>
          <a:bodyPr wrap="none" rtlCol="0">
            <a:spAutoFit/>
          </a:bodyPr>
          <a:lstStyle/>
          <a:p>
            <a:r>
              <a:rPr lang="en-US" sz="1400" dirty="0" smtClean="0"/>
              <a:t>**</a:t>
            </a:r>
            <a:endParaRPr lang="en-US" sz="1400" dirty="0"/>
          </a:p>
        </p:txBody>
      </p:sp>
      <p:cxnSp>
        <p:nvCxnSpPr>
          <p:cNvPr id="65" name="Straight Connector 64"/>
          <p:cNvCxnSpPr/>
          <p:nvPr/>
        </p:nvCxnSpPr>
        <p:spPr>
          <a:xfrm>
            <a:off x="2998316" y="3467030"/>
            <a:ext cx="11282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39064" y="3078464"/>
            <a:ext cx="696024" cy="276999"/>
          </a:xfrm>
          <a:prstGeom prst="rect">
            <a:avLst/>
          </a:prstGeom>
          <a:noFill/>
        </p:spPr>
        <p:txBody>
          <a:bodyPr wrap="none" rtlCol="0">
            <a:spAutoFit/>
          </a:bodyPr>
          <a:lstStyle/>
          <a:p>
            <a:r>
              <a:rPr lang="en-US" sz="1200" dirty="0" smtClean="0"/>
              <a:t>Female</a:t>
            </a:r>
            <a:endParaRPr lang="en-US" sz="1200" dirty="0"/>
          </a:p>
        </p:txBody>
      </p:sp>
      <p:sp>
        <p:nvSpPr>
          <p:cNvPr id="69" name="Oval Callout 68"/>
          <p:cNvSpPr/>
          <p:nvPr/>
        </p:nvSpPr>
        <p:spPr>
          <a:xfrm>
            <a:off x="3369382" y="3047984"/>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2.8</a:t>
            </a:r>
            <a:endParaRPr lang="en-US" sz="1200" b="1" dirty="0">
              <a:solidFill>
                <a:schemeClr val="tx1"/>
              </a:solidFill>
              <a:latin typeface="Arial" pitchFamily="34" charset="0"/>
              <a:cs typeface="Arial" pitchFamily="34" charset="0"/>
            </a:endParaRPr>
          </a:p>
        </p:txBody>
      </p:sp>
      <p:sp>
        <p:nvSpPr>
          <p:cNvPr id="77" name="TextBox 76"/>
          <p:cNvSpPr txBox="1"/>
          <p:nvPr/>
        </p:nvSpPr>
        <p:spPr>
          <a:xfrm>
            <a:off x="6726445" y="3038459"/>
            <a:ext cx="1465401" cy="307777"/>
          </a:xfrm>
          <a:prstGeom prst="rect">
            <a:avLst/>
          </a:prstGeom>
          <a:noFill/>
        </p:spPr>
        <p:txBody>
          <a:bodyPr wrap="none" rtlCol="0">
            <a:spAutoFit/>
          </a:bodyPr>
          <a:lstStyle/>
          <a:p>
            <a:r>
              <a:rPr lang="en-US" sz="1400" dirty="0" smtClean="0"/>
              <a:t>Insufficient Data</a:t>
            </a:r>
            <a:endParaRPr lang="en-US" sz="1400" dirty="0"/>
          </a:p>
        </p:txBody>
      </p:sp>
    </p:spTree>
    <p:extLst>
      <p:ext uri="{BB962C8B-B14F-4D97-AF65-F5344CB8AC3E}">
        <p14:creationId xmlns:p14="http://schemas.microsoft.com/office/powerpoint/2010/main" val="91386346"/>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3</a:t>
            </a:r>
            <a:endParaRPr lang="en-US" dirty="0"/>
          </a:p>
        </p:txBody>
      </p:sp>
      <p:sp>
        <p:nvSpPr>
          <p:cNvPr id="3" name="Content Placeholder 2"/>
          <p:cNvSpPr>
            <a:spLocks noGrp="1"/>
          </p:cNvSpPr>
          <p:nvPr>
            <p:ph sz="quarter" idx="1"/>
          </p:nvPr>
        </p:nvSpPr>
        <p:spPr>
          <a:xfrm>
            <a:off x="612648" y="4162425"/>
            <a:ext cx="8153400" cy="1933575"/>
          </a:xfrm>
        </p:spPr>
        <p:txBody>
          <a:bodyPr>
            <a:normAutofit/>
          </a:bodyPr>
          <a:lstStyle/>
          <a:p>
            <a:r>
              <a:rPr lang="en-US" dirty="0" smtClean="0"/>
              <a:t>Female students at my school grew </a:t>
            </a:r>
            <a:r>
              <a:rPr lang="en-US" b="1" dirty="0" smtClean="0"/>
              <a:t>slower</a:t>
            </a:r>
            <a:r>
              <a:rPr lang="en-US" dirty="0" smtClean="0"/>
              <a:t> than similar female students from across Wisconsin</a:t>
            </a:r>
            <a:endParaRPr lang="en-US" dirty="0"/>
          </a:p>
        </p:txBody>
      </p:sp>
      <p:grpSp>
        <p:nvGrpSpPr>
          <p:cNvPr id="4" name="Group 3"/>
          <p:cNvGrpSpPr/>
          <p:nvPr/>
        </p:nvGrpSpPr>
        <p:grpSpPr>
          <a:xfrm>
            <a:off x="119063" y="1623997"/>
            <a:ext cx="8923021" cy="1911151"/>
            <a:chOff x="119063" y="1623997"/>
            <a:chExt cx="8923021" cy="1911151"/>
          </a:xfrm>
        </p:grpSpPr>
        <p:sp>
          <p:nvSpPr>
            <p:cNvPr id="5" name="Rectangle 4"/>
            <p:cNvSpPr/>
            <p:nvPr/>
          </p:nvSpPr>
          <p:spPr>
            <a:xfrm>
              <a:off x="119063" y="2981255"/>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26233" y="1947845"/>
              <a:ext cx="8879655"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82441" y="1943078"/>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8" name="TextBox 7"/>
            <p:cNvSpPr txBox="1"/>
            <p:nvPr/>
          </p:nvSpPr>
          <p:spPr>
            <a:xfrm>
              <a:off x="5163866" y="1943075"/>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9" name="TextBox 8"/>
            <p:cNvSpPr txBox="1"/>
            <p:nvPr/>
          </p:nvSpPr>
          <p:spPr>
            <a:xfrm>
              <a:off x="2959306"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0" name="TextBox 9"/>
            <p:cNvSpPr txBox="1"/>
            <p:nvPr/>
          </p:nvSpPr>
          <p:spPr>
            <a:xfrm>
              <a:off x="6726445"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1" name="TextBox 10"/>
            <p:cNvSpPr txBox="1"/>
            <p:nvPr/>
          </p:nvSpPr>
          <p:spPr>
            <a:xfrm>
              <a:off x="1423986" y="1623997"/>
              <a:ext cx="3795714"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Past Academic Year 2011-2012</a:t>
              </a:r>
              <a:endParaRPr lang="en-US" sz="1200" b="1" dirty="0">
                <a:solidFill>
                  <a:schemeClr val="tx1">
                    <a:lumMod val="65000"/>
                    <a:lumOff val="35000"/>
                  </a:schemeClr>
                </a:solidFill>
              </a:endParaRPr>
            </a:p>
          </p:txBody>
        </p:sp>
        <p:sp>
          <p:nvSpPr>
            <p:cNvPr id="12" name="TextBox 11"/>
            <p:cNvSpPr txBox="1"/>
            <p:nvPr/>
          </p:nvSpPr>
          <p:spPr>
            <a:xfrm>
              <a:off x="5214934" y="1623998"/>
              <a:ext cx="3781429"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Up-To-3-Year Average</a:t>
              </a:r>
              <a:endParaRPr lang="en-US" sz="1200" b="1" dirty="0">
                <a:solidFill>
                  <a:schemeClr val="tx1">
                    <a:lumMod val="65000"/>
                    <a:lumOff val="35000"/>
                  </a:schemeClr>
                </a:solidFill>
              </a:endParaRPr>
            </a:p>
          </p:txBody>
        </p:sp>
        <p:sp>
          <p:nvSpPr>
            <p:cNvPr id="13" name="TextBox 12"/>
            <p:cNvSpPr txBox="1"/>
            <p:nvPr/>
          </p:nvSpPr>
          <p:spPr>
            <a:xfrm>
              <a:off x="2090677" y="2135959"/>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4" name="TextBox 13"/>
            <p:cNvSpPr txBox="1"/>
            <p:nvPr/>
          </p:nvSpPr>
          <p:spPr>
            <a:xfrm>
              <a:off x="2836008" y="2135959"/>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15" name="TextBox 14"/>
            <p:cNvSpPr txBox="1"/>
            <p:nvPr/>
          </p:nvSpPr>
          <p:spPr>
            <a:xfrm>
              <a:off x="3555142" y="2145484"/>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16" name="TextBox 15"/>
            <p:cNvSpPr txBox="1"/>
            <p:nvPr/>
          </p:nvSpPr>
          <p:spPr>
            <a:xfrm>
              <a:off x="4283804" y="2133578"/>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17" name="TextBox 16"/>
            <p:cNvSpPr txBox="1"/>
            <p:nvPr/>
          </p:nvSpPr>
          <p:spPr>
            <a:xfrm>
              <a:off x="4993416" y="2131196"/>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18" name="TextBox 17"/>
            <p:cNvSpPr txBox="1"/>
            <p:nvPr/>
          </p:nvSpPr>
          <p:spPr>
            <a:xfrm>
              <a:off x="5869719" y="2135957"/>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9" name="TextBox 18"/>
            <p:cNvSpPr txBox="1"/>
            <p:nvPr/>
          </p:nvSpPr>
          <p:spPr>
            <a:xfrm>
              <a:off x="6615050" y="2135957"/>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20" name="TextBox 19"/>
            <p:cNvSpPr txBox="1"/>
            <p:nvPr/>
          </p:nvSpPr>
          <p:spPr>
            <a:xfrm>
              <a:off x="7334184" y="2145482"/>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21" name="TextBox 20"/>
            <p:cNvSpPr txBox="1"/>
            <p:nvPr/>
          </p:nvSpPr>
          <p:spPr>
            <a:xfrm>
              <a:off x="8062846" y="2133576"/>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22" name="TextBox 21"/>
            <p:cNvSpPr txBox="1"/>
            <p:nvPr/>
          </p:nvSpPr>
          <p:spPr>
            <a:xfrm>
              <a:off x="8772458" y="2131194"/>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23" name="TextBox 22"/>
            <p:cNvSpPr txBox="1"/>
            <p:nvPr/>
          </p:nvSpPr>
          <p:spPr>
            <a:xfrm>
              <a:off x="126997" y="2518233"/>
              <a:ext cx="1128835" cy="338554"/>
            </a:xfrm>
            <a:prstGeom prst="rect">
              <a:avLst/>
            </a:prstGeom>
            <a:solidFill>
              <a:srgbClr val="2C5A8C"/>
            </a:solidFill>
          </p:spPr>
          <p:txBody>
            <a:bodyPr wrap="none" rtlCol="0">
              <a:spAutoFit/>
            </a:bodyPr>
            <a:lstStyle/>
            <a:p>
              <a:r>
                <a:rPr lang="en-US" sz="1600" b="1" dirty="0" smtClean="0">
                  <a:solidFill>
                    <a:schemeClr val="bg1"/>
                  </a:solidFill>
                  <a:latin typeface="Arial" pitchFamily="34" charset="0"/>
                  <a:cs typeface="Arial" pitchFamily="34" charset="0"/>
                </a:rPr>
                <a:t>READING</a:t>
              </a:r>
              <a:endParaRPr lang="en-US" sz="1600" b="1" dirty="0">
                <a:solidFill>
                  <a:schemeClr val="bg1"/>
                </a:solidFill>
                <a:latin typeface="Arial" pitchFamily="34" charset="0"/>
                <a:cs typeface="Arial" pitchFamily="34" charset="0"/>
              </a:endParaRPr>
            </a:p>
          </p:txBody>
        </p:sp>
        <p:sp>
          <p:nvSpPr>
            <p:cNvPr id="24" name="TextBox 23"/>
            <p:cNvSpPr txBox="1"/>
            <p:nvPr/>
          </p:nvSpPr>
          <p:spPr>
            <a:xfrm>
              <a:off x="1295522" y="2519347"/>
              <a:ext cx="1221809" cy="338554"/>
            </a:xfrm>
            <a:prstGeom prst="rect">
              <a:avLst/>
            </a:prstGeom>
            <a:noFill/>
          </p:spPr>
          <p:txBody>
            <a:bodyPr wrap="none" rtlCol="0">
              <a:spAutoFit/>
            </a:bodyPr>
            <a:lstStyle/>
            <a:p>
              <a:r>
                <a:rPr lang="en-US" sz="1600" b="1" dirty="0" smtClean="0"/>
                <a:t>By Gender</a:t>
              </a:r>
              <a:endParaRPr lang="en-US" sz="1600" dirty="0"/>
            </a:p>
          </p:txBody>
        </p:sp>
        <p:sp>
          <p:nvSpPr>
            <p:cNvPr id="25" name="Rectangle 24"/>
            <p:cNvSpPr/>
            <p:nvPr/>
          </p:nvSpPr>
          <p:spPr>
            <a:xfrm>
              <a:off x="222234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94922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7609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402973"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129850"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001389"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72826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45514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18201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908894"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22473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95160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67848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405359"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132236"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03775"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73065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45752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18440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911280"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210175" y="2416951"/>
              <a:ext cx="52867" cy="105007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1428750" y="2987657"/>
              <a:ext cx="0" cy="47937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120900" y="2987657"/>
              <a:ext cx="0" cy="47937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886450" y="2987657"/>
              <a:ext cx="0" cy="4925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1514480" y="3075033"/>
            <a:ext cx="532518" cy="307777"/>
          </a:xfrm>
          <a:prstGeom prst="rect">
            <a:avLst/>
          </a:prstGeom>
          <a:noFill/>
        </p:spPr>
        <p:txBody>
          <a:bodyPr wrap="none" rtlCol="0">
            <a:spAutoFit/>
          </a:bodyPr>
          <a:lstStyle/>
          <a:p>
            <a:pPr algn="ctr"/>
            <a:r>
              <a:rPr lang="en-US" sz="1400" dirty="0" smtClean="0"/>
              <a:t>40.0</a:t>
            </a:r>
            <a:endParaRPr lang="en-US" sz="1400" dirty="0"/>
          </a:p>
        </p:txBody>
      </p:sp>
      <p:sp>
        <p:nvSpPr>
          <p:cNvPr id="61" name="TextBox 60"/>
          <p:cNvSpPr txBox="1"/>
          <p:nvPr/>
        </p:nvSpPr>
        <p:spPr>
          <a:xfrm>
            <a:off x="5402326" y="3075033"/>
            <a:ext cx="325730" cy="307777"/>
          </a:xfrm>
          <a:prstGeom prst="rect">
            <a:avLst/>
          </a:prstGeom>
          <a:noFill/>
        </p:spPr>
        <p:txBody>
          <a:bodyPr wrap="none" rtlCol="0">
            <a:spAutoFit/>
          </a:bodyPr>
          <a:lstStyle/>
          <a:p>
            <a:r>
              <a:rPr lang="en-US" sz="1400" dirty="0" smtClean="0"/>
              <a:t>**</a:t>
            </a:r>
            <a:endParaRPr lang="en-US" sz="1400" dirty="0"/>
          </a:p>
        </p:txBody>
      </p:sp>
      <p:cxnSp>
        <p:nvCxnSpPr>
          <p:cNvPr id="65" name="Straight Connector 64"/>
          <p:cNvCxnSpPr/>
          <p:nvPr/>
        </p:nvCxnSpPr>
        <p:spPr>
          <a:xfrm>
            <a:off x="2242246" y="3467030"/>
            <a:ext cx="82797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39064" y="3078464"/>
            <a:ext cx="696024" cy="276999"/>
          </a:xfrm>
          <a:prstGeom prst="rect">
            <a:avLst/>
          </a:prstGeom>
          <a:noFill/>
        </p:spPr>
        <p:txBody>
          <a:bodyPr wrap="none" rtlCol="0">
            <a:spAutoFit/>
          </a:bodyPr>
          <a:lstStyle/>
          <a:p>
            <a:r>
              <a:rPr lang="en-US" sz="1200" dirty="0" smtClean="0"/>
              <a:t>Female</a:t>
            </a:r>
            <a:endParaRPr lang="en-US" sz="1200" dirty="0"/>
          </a:p>
        </p:txBody>
      </p:sp>
      <p:sp>
        <p:nvSpPr>
          <p:cNvPr id="69" name="Oval Callout 68"/>
          <p:cNvSpPr/>
          <p:nvPr/>
        </p:nvSpPr>
        <p:spPr>
          <a:xfrm>
            <a:off x="2435932" y="3047984"/>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1.6</a:t>
            </a:r>
            <a:endParaRPr lang="en-US" sz="1200" b="1" dirty="0">
              <a:solidFill>
                <a:schemeClr val="tx1"/>
              </a:solidFill>
              <a:latin typeface="Arial" pitchFamily="34" charset="0"/>
              <a:cs typeface="Arial" pitchFamily="34" charset="0"/>
            </a:endParaRPr>
          </a:p>
        </p:txBody>
      </p:sp>
      <p:sp>
        <p:nvSpPr>
          <p:cNvPr id="77" name="TextBox 76"/>
          <p:cNvSpPr txBox="1"/>
          <p:nvPr/>
        </p:nvSpPr>
        <p:spPr>
          <a:xfrm>
            <a:off x="6726445" y="3038459"/>
            <a:ext cx="1465401" cy="307777"/>
          </a:xfrm>
          <a:prstGeom prst="rect">
            <a:avLst/>
          </a:prstGeom>
          <a:noFill/>
        </p:spPr>
        <p:txBody>
          <a:bodyPr wrap="none" rtlCol="0">
            <a:spAutoFit/>
          </a:bodyPr>
          <a:lstStyle/>
          <a:p>
            <a:r>
              <a:rPr lang="en-US" sz="1400" dirty="0" smtClean="0"/>
              <a:t>Insufficient Data</a:t>
            </a:r>
            <a:endParaRPr lang="en-US" sz="1400" dirty="0"/>
          </a:p>
        </p:txBody>
      </p:sp>
    </p:spTree>
    <p:extLst>
      <p:ext uri="{BB962C8B-B14F-4D97-AF65-F5344CB8AC3E}">
        <p14:creationId xmlns:p14="http://schemas.microsoft.com/office/powerpoint/2010/main" val="4118721150"/>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Student Group Interpretation</a:t>
            </a:r>
            <a:endParaRPr lang="en-US" dirty="0"/>
          </a:p>
        </p:txBody>
      </p:sp>
      <p:sp>
        <p:nvSpPr>
          <p:cNvPr id="3" name="Content Placeholder 2"/>
          <p:cNvSpPr>
            <a:spLocks noGrp="1"/>
          </p:cNvSpPr>
          <p:nvPr>
            <p:ph sz="quarter" idx="1"/>
          </p:nvPr>
        </p:nvSpPr>
        <p:spPr>
          <a:xfrm>
            <a:off x="612648" y="4431792"/>
            <a:ext cx="8153400" cy="1868208"/>
          </a:xfrm>
        </p:spPr>
        <p:txBody>
          <a:bodyPr>
            <a:normAutofit fontScale="70000" lnSpcReduction="20000"/>
          </a:bodyPr>
          <a:lstStyle/>
          <a:p>
            <a:r>
              <a:rPr lang="en-US" dirty="0" smtClean="0"/>
              <a:t>At this school which student group is growing faster than their similar peers from across the state?</a:t>
            </a:r>
          </a:p>
          <a:p>
            <a:r>
              <a:rPr lang="en-US" dirty="0" smtClean="0"/>
              <a:t>Does that mean the “With Disabilities” group grew more scale score points on the test than “Without Disabilities” group?</a:t>
            </a:r>
          </a:p>
          <a:p>
            <a:r>
              <a:rPr lang="en-US" dirty="0" smtClean="0"/>
              <a:t>If the “With Disabilities” group is green or blue, does that mean we are closing the achievement gap with this group?</a:t>
            </a:r>
          </a:p>
        </p:txBody>
      </p:sp>
      <p:grpSp>
        <p:nvGrpSpPr>
          <p:cNvPr id="4" name="Group 3"/>
          <p:cNvGrpSpPr/>
          <p:nvPr/>
        </p:nvGrpSpPr>
        <p:grpSpPr>
          <a:xfrm>
            <a:off x="119063" y="1623997"/>
            <a:ext cx="8923021" cy="2404069"/>
            <a:chOff x="119063" y="1623997"/>
            <a:chExt cx="8923021" cy="2404069"/>
          </a:xfrm>
        </p:grpSpPr>
        <p:sp>
          <p:nvSpPr>
            <p:cNvPr id="6" name="Rectangle 5"/>
            <p:cNvSpPr/>
            <p:nvPr/>
          </p:nvSpPr>
          <p:spPr>
            <a:xfrm>
              <a:off x="119063" y="2981255"/>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26233" y="1947845"/>
              <a:ext cx="8879655"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82441" y="1943078"/>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9" name="TextBox 8"/>
            <p:cNvSpPr txBox="1"/>
            <p:nvPr/>
          </p:nvSpPr>
          <p:spPr>
            <a:xfrm>
              <a:off x="5163866" y="1943075"/>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10" name="TextBox 9"/>
            <p:cNvSpPr txBox="1"/>
            <p:nvPr/>
          </p:nvSpPr>
          <p:spPr>
            <a:xfrm>
              <a:off x="2959306"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1" name="TextBox 10"/>
            <p:cNvSpPr txBox="1"/>
            <p:nvPr/>
          </p:nvSpPr>
          <p:spPr>
            <a:xfrm>
              <a:off x="6726445"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2" name="TextBox 11"/>
            <p:cNvSpPr txBox="1"/>
            <p:nvPr/>
          </p:nvSpPr>
          <p:spPr>
            <a:xfrm>
              <a:off x="1423986" y="1623997"/>
              <a:ext cx="3795714"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Past Academic Year 2011-2012</a:t>
              </a:r>
              <a:endParaRPr lang="en-US" sz="1200" b="1" dirty="0">
                <a:solidFill>
                  <a:schemeClr val="tx1">
                    <a:lumMod val="65000"/>
                    <a:lumOff val="35000"/>
                  </a:schemeClr>
                </a:solidFill>
              </a:endParaRPr>
            </a:p>
          </p:txBody>
        </p:sp>
        <p:sp>
          <p:nvSpPr>
            <p:cNvPr id="13" name="TextBox 12"/>
            <p:cNvSpPr txBox="1"/>
            <p:nvPr/>
          </p:nvSpPr>
          <p:spPr>
            <a:xfrm>
              <a:off x="5214934" y="1623998"/>
              <a:ext cx="3781429"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Up-To-3-Year Average</a:t>
              </a:r>
              <a:endParaRPr lang="en-US" sz="1200" b="1" dirty="0">
                <a:solidFill>
                  <a:schemeClr val="tx1">
                    <a:lumMod val="65000"/>
                    <a:lumOff val="35000"/>
                  </a:schemeClr>
                </a:solidFill>
              </a:endParaRPr>
            </a:p>
          </p:txBody>
        </p:sp>
        <p:sp>
          <p:nvSpPr>
            <p:cNvPr id="14" name="TextBox 13"/>
            <p:cNvSpPr txBox="1"/>
            <p:nvPr/>
          </p:nvSpPr>
          <p:spPr>
            <a:xfrm>
              <a:off x="2090677" y="2135959"/>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5" name="TextBox 14"/>
            <p:cNvSpPr txBox="1"/>
            <p:nvPr/>
          </p:nvSpPr>
          <p:spPr>
            <a:xfrm>
              <a:off x="2836008" y="2135959"/>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16" name="TextBox 15"/>
            <p:cNvSpPr txBox="1"/>
            <p:nvPr/>
          </p:nvSpPr>
          <p:spPr>
            <a:xfrm>
              <a:off x="3555142" y="2145484"/>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17" name="TextBox 16"/>
            <p:cNvSpPr txBox="1"/>
            <p:nvPr/>
          </p:nvSpPr>
          <p:spPr>
            <a:xfrm>
              <a:off x="4283804" y="2133578"/>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18" name="TextBox 17"/>
            <p:cNvSpPr txBox="1"/>
            <p:nvPr/>
          </p:nvSpPr>
          <p:spPr>
            <a:xfrm>
              <a:off x="4993416" y="2131196"/>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19" name="TextBox 18"/>
            <p:cNvSpPr txBox="1"/>
            <p:nvPr/>
          </p:nvSpPr>
          <p:spPr>
            <a:xfrm>
              <a:off x="5869719" y="2135957"/>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20" name="TextBox 19"/>
            <p:cNvSpPr txBox="1"/>
            <p:nvPr/>
          </p:nvSpPr>
          <p:spPr>
            <a:xfrm>
              <a:off x="6615050" y="2135957"/>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21" name="TextBox 20"/>
            <p:cNvSpPr txBox="1"/>
            <p:nvPr/>
          </p:nvSpPr>
          <p:spPr>
            <a:xfrm>
              <a:off x="7334184" y="2145482"/>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22" name="TextBox 21"/>
            <p:cNvSpPr txBox="1"/>
            <p:nvPr/>
          </p:nvSpPr>
          <p:spPr>
            <a:xfrm>
              <a:off x="8062846" y="2133576"/>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23" name="TextBox 22"/>
            <p:cNvSpPr txBox="1"/>
            <p:nvPr/>
          </p:nvSpPr>
          <p:spPr>
            <a:xfrm>
              <a:off x="8772458" y="2131194"/>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24" name="TextBox 23"/>
            <p:cNvSpPr txBox="1"/>
            <p:nvPr/>
          </p:nvSpPr>
          <p:spPr>
            <a:xfrm>
              <a:off x="126997" y="2518233"/>
              <a:ext cx="1128835" cy="338554"/>
            </a:xfrm>
            <a:prstGeom prst="rect">
              <a:avLst/>
            </a:prstGeom>
            <a:solidFill>
              <a:srgbClr val="2C5A8C"/>
            </a:solidFill>
          </p:spPr>
          <p:txBody>
            <a:bodyPr wrap="none" rtlCol="0">
              <a:spAutoFit/>
            </a:bodyPr>
            <a:lstStyle/>
            <a:p>
              <a:r>
                <a:rPr lang="en-US" sz="1600" b="1" dirty="0" smtClean="0">
                  <a:solidFill>
                    <a:schemeClr val="bg1"/>
                  </a:solidFill>
                  <a:latin typeface="Arial" pitchFamily="34" charset="0"/>
                  <a:cs typeface="Arial" pitchFamily="34" charset="0"/>
                </a:rPr>
                <a:t>READING</a:t>
              </a:r>
              <a:endParaRPr lang="en-US" sz="1600" b="1" dirty="0">
                <a:solidFill>
                  <a:schemeClr val="bg1"/>
                </a:solidFill>
                <a:latin typeface="Arial" pitchFamily="34" charset="0"/>
                <a:cs typeface="Arial" pitchFamily="34" charset="0"/>
              </a:endParaRPr>
            </a:p>
          </p:txBody>
        </p:sp>
        <p:sp>
          <p:nvSpPr>
            <p:cNvPr id="25" name="TextBox 24"/>
            <p:cNvSpPr txBox="1"/>
            <p:nvPr/>
          </p:nvSpPr>
          <p:spPr>
            <a:xfrm>
              <a:off x="1295522" y="2519347"/>
              <a:ext cx="1417376" cy="338554"/>
            </a:xfrm>
            <a:prstGeom prst="rect">
              <a:avLst/>
            </a:prstGeom>
            <a:noFill/>
          </p:spPr>
          <p:txBody>
            <a:bodyPr wrap="none" rtlCol="0">
              <a:spAutoFit/>
            </a:bodyPr>
            <a:lstStyle/>
            <a:p>
              <a:r>
                <a:rPr lang="en-US" sz="1600" b="1" dirty="0" smtClean="0"/>
                <a:t>By Disability</a:t>
              </a:r>
              <a:endParaRPr lang="en-US" sz="1600" dirty="0"/>
            </a:p>
          </p:txBody>
        </p:sp>
        <p:sp>
          <p:nvSpPr>
            <p:cNvPr id="26" name="Rectangle 25"/>
            <p:cNvSpPr/>
            <p:nvPr/>
          </p:nvSpPr>
          <p:spPr>
            <a:xfrm>
              <a:off x="222234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94922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67609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402973"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129850"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001389"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72826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45514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18201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908894"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22473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95160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67848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405359"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132236"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03775"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73065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45752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18440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911280"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22235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94922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67610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402978"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129855"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001394"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72827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45514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18202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908899"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210175" y="2416951"/>
              <a:ext cx="52867" cy="15562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1428750" y="2987657"/>
              <a:ext cx="0" cy="98554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120900" y="2987657"/>
              <a:ext cx="0" cy="98554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886450" y="2987657"/>
              <a:ext cx="0" cy="98554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1514480" y="3075033"/>
            <a:ext cx="532518" cy="307777"/>
          </a:xfrm>
          <a:prstGeom prst="rect">
            <a:avLst/>
          </a:prstGeom>
          <a:noFill/>
        </p:spPr>
        <p:txBody>
          <a:bodyPr wrap="none" rtlCol="0">
            <a:spAutoFit/>
          </a:bodyPr>
          <a:lstStyle/>
          <a:p>
            <a:pPr algn="ctr"/>
            <a:r>
              <a:rPr lang="en-US" sz="1400" dirty="0" smtClean="0"/>
              <a:t>22.0</a:t>
            </a:r>
            <a:endParaRPr lang="en-US" sz="1400" dirty="0"/>
          </a:p>
        </p:txBody>
      </p:sp>
      <p:sp>
        <p:nvSpPr>
          <p:cNvPr id="71" name="TextBox 70"/>
          <p:cNvSpPr txBox="1"/>
          <p:nvPr/>
        </p:nvSpPr>
        <p:spPr>
          <a:xfrm>
            <a:off x="1467962" y="3563983"/>
            <a:ext cx="631904" cy="307777"/>
          </a:xfrm>
          <a:prstGeom prst="rect">
            <a:avLst/>
          </a:prstGeom>
          <a:noFill/>
        </p:spPr>
        <p:txBody>
          <a:bodyPr wrap="none" rtlCol="0">
            <a:spAutoFit/>
          </a:bodyPr>
          <a:lstStyle/>
          <a:p>
            <a:pPr algn="ctr"/>
            <a:r>
              <a:rPr lang="en-US" sz="1400" dirty="0" smtClean="0"/>
              <a:t>160.9</a:t>
            </a:r>
            <a:endParaRPr lang="en-US" sz="1400" dirty="0"/>
          </a:p>
        </p:txBody>
      </p:sp>
      <p:cxnSp>
        <p:nvCxnSpPr>
          <p:cNvPr id="76" name="Straight Connector 75"/>
          <p:cNvCxnSpPr/>
          <p:nvPr/>
        </p:nvCxnSpPr>
        <p:spPr>
          <a:xfrm>
            <a:off x="2836328" y="3960292"/>
            <a:ext cx="81517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79366" y="3467030"/>
            <a:ext cx="11282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39064" y="3078464"/>
            <a:ext cx="1266693" cy="276999"/>
          </a:xfrm>
          <a:prstGeom prst="rect">
            <a:avLst/>
          </a:prstGeom>
          <a:noFill/>
        </p:spPr>
        <p:txBody>
          <a:bodyPr wrap="none" rtlCol="0">
            <a:spAutoFit/>
          </a:bodyPr>
          <a:lstStyle/>
          <a:p>
            <a:r>
              <a:rPr lang="en-US" sz="1200" dirty="0" smtClean="0"/>
              <a:t>With Disabilities</a:t>
            </a:r>
            <a:endParaRPr lang="en-US" sz="1200" dirty="0"/>
          </a:p>
        </p:txBody>
      </p:sp>
      <p:sp>
        <p:nvSpPr>
          <p:cNvPr id="83" name="TextBox 82"/>
          <p:cNvSpPr txBox="1"/>
          <p:nvPr/>
        </p:nvSpPr>
        <p:spPr>
          <a:xfrm>
            <a:off x="139064" y="3480207"/>
            <a:ext cx="915635" cy="461665"/>
          </a:xfrm>
          <a:prstGeom prst="rect">
            <a:avLst/>
          </a:prstGeom>
          <a:noFill/>
        </p:spPr>
        <p:txBody>
          <a:bodyPr wrap="none" rtlCol="0">
            <a:spAutoFit/>
          </a:bodyPr>
          <a:lstStyle/>
          <a:p>
            <a:r>
              <a:rPr lang="en-US" sz="1200" dirty="0" smtClean="0"/>
              <a:t>Without</a:t>
            </a:r>
          </a:p>
          <a:p>
            <a:r>
              <a:rPr lang="en-US" sz="1200" dirty="0" smtClean="0"/>
              <a:t>Disabilities</a:t>
            </a:r>
            <a:endParaRPr lang="en-US" sz="1200" dirty="0"/>
          </a:p>
        </p:txBody>
      </p:sp>
      <p:sp>
        <p:nvSpPr>
          <p:cNvPr id="85" name="Oval Callout 84"/>
          <p:cNvSpPr/>
          <p:nvPr/>
        </p:nvSpPr>
        <p:spPr>
          <a:xfrm>
            <a:off x="4150432" y="3047984"/>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3.9</a:t>
            </a:r>
            <a:endParaRPr lang="en-US" sz="1200" b="1" dirty="0">
              <a:solidFill>
                <a:schemeClr val="tx1"/>
              </a:solidFill>
              <a:latin typeface="Arial" pitchFamily="34" charset="0"/>
              <a:cs typeface="Arial" pitchFamily="34" charset="0"/>
            </a:endParaRPr>
          </a:p>
        </p:txBody>
      </p:sp>
      <p:sp>
        <p:nvSpPr>
          <p:cNvPr id="86" name="Oval Callout 85"/>
          <p:cNvSpPr/>
          <p:nvPr/>
        </p:nvSpPr>
        <p:spPr>
          <a:xfrm>
            <a:off x="3078503" y="3535148"/>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2.3</a:t>
            </a:r>
            <a:endParaRPr lang="en-US" sz="1200" b="1" dirty="0">
              <a:solidFill>
                <a:schemeClr val="tx1"/>
              </a:solidFill>
              <a:latin typeface="Arial" pitchFamily="34" charset="0"/>
              <a:cs typeface="Arial" pitchFamily="34" charset="0"/>
            </a:endParaRPr>
          </a:p>
        </p:txBody>
      </p:sp>
      <p:sp>
        <p:nvSpPr>
          <p:cNvPr id="74" name="TextBox 73"/>
          <p:cNvSpPr txBox="1"/>
          <p:nvPr/>
        </p:nvSpPr>
        <p:spPr>
          <a:xfrm>
            <a:off x="5402326" y="3075033"/>
            <a:ext cx="325730" cy="307777"/>
          </a:xfrm>
          <a:prstGeom prst="rect">
            <a:avLst/>
          </a:prstGeom>
          <a:noFill/>
        </p:spPr>
        <p:txBody>
          <a:bodyPr wrap="none" rtlCol="0">
            <a:spAutoFit/>
          </a:bodyPr>
          <a:lstStyle/>
          <a:p>
            <a:r>
              <a:rPr lang="en-US" sz="1400" dirty="0" smtClean="0"/>
              <a:t>**</a:t>
            </a:r>
            <a:endParaRPr lang="en-US" sz="1400" dirty="0"/>
          </a:p>
        </p:txBody>
      </p:sp>
      <p:sp>
        <p:nvSpPr>
          <p:cNvPr id="75" name="TextBox 74"/>
          <p:cNvSpPr txBox="1"/>
          <p:nvPr/>
        </p:nvSpPr>
        <p:spPr>
          <a:xfrm>
            <a:off x="6726445" y="3038459"/>
            <a:ext cx="1465401" cy="307777"/>
          </a:xfrm>
          <a:prstGeom prst="rect">
            <a:avLst/>
          </a:prstGeom>
          <a:noFill/>
        </p:spPr>
        <p:txBody>
          <a:bodyPr wrap="none" rtlCol="0">
            <a:spAutoFit/>
          </a:bodyPr>
          <a:lstStyle/>
          <a:p>
            <a:r>
              <a:rPr lang="en-US" sz="1400" dirty="0" smtClean="0"/>
              <a:t>Insufficient Data</a:t>
            </a:r>
            <a:endParaRPr lang="en-US" sz="1400" dirty="0"/>
          </a:p>
        </p:txBody>
      </p:sp>
      <p:sp>
        <p:nvSpPr>
          <p:cNvPr id="80" name="TextBox 79"/>
          <p:cNvSpPr txBox="1"/>
          <p:nvPr/>
        </p:nvSpPr>
        <p:spPr>
          <a:xfrm>
            <a:off x="5394610" y="3571784"/>
            <a:ext cx="325730" cy="307777"/>
          </a:xfrm>
          <a:prstGeom prst="rect">
            <a:avLst/>
          </a:prstGeom>
          <a:noFill/>
        </p:spPr>
        <p:txBody>
          <a:bodyPr wrap="none" rtlCol="0">
            <a:spAutoFit/>
          </a:bodyPr>
          <a:lstStyle/>
          <a:p>
            <a:r>
              <a:rPr lang="en-US" sz="1400" dirty="0" smtClean="0"/>
              <a:t>**</a:t>
            </a:r>
            <a:endParaRPr lang="en-US" sz="1400" dirty="0"/>
          </a:p>
        </p:txBody>
      </p:sp>
      <p:sp>
        <p:nvSpPr>
          <p:cNvPr id="81" name="TextBox 80"/>
          <p:cNvSpPr txBox="1"/>
          <p:nvPr/>
        </p:nvSpPr>
        <p:spPr>
          <a:xfrm>
            <a:off x="6718729" y="3535210"/>
            <a:ext cx="1465401" cy="307777"/>
          </a:xfrm>
          <a:prstGeom prst="rect">
            <a:avLst/>
          </a:prstGeom>
          <a:noFill/>
        </p:spPr>
        <p:txBody>
          <a:bodyPr wrap="none" rtlCol="0">
            <a:spAutoFit/>
          </a:bodyPr>
          <a:lstStyle/>
          <a:p>
            <a:r>
              <a:rPr lang="en-US" sz="1400" dirty="0" smtClean="0"/>
              <a:t>Insufficient Data</a:t>
            </a:r>
            <a:endParaRPr lang="en-US" sz="1400" dirty="0"/>
          </a:p>
        </p:txBody>
      </p:sp>
    </p:spTree>
    <p:extLst>
      <p:ext uri="{BB962C8B-B14F-4D97-AF65-F5344CB8AC3E}">
        <p14:creationId xmlns:p14="http://schemas.microsoft.com/office/powerpoint/2010/main" val="2277716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Student Group Interpretation</a:t>
            </a:r>
            <a:br>
              <a:rPr lang="en-US" dirty="0" smtClean="0"/>
            </a:br>
            <a:r>
              <a:rPr lang="en-US" dirty="0" smtClean="0"/>
              <a:t>What Would You Do?</a:t>
            </a:r>
            <a:endParaRPr lang="en-US" dirty="0"/>
          </a:p>
        </p:txBody>
      </p:sp>
      <p:sp>
        <p:nvSpPr>
          <p:cNvPr id="74" name="Content Placeholder 2"/>
          <p:cNvSpPr>
            <a:spLocks noGrp="1"/>
          </p:cNvSpPr>
          <p:nvPr>
            <p:ph sz="quarter" idx="1"/>
          </p:nvPr>
        </p:nvSpPr>
        <p:spPr>
          <a:xfrm>
            <a:off x="612648" y="4431792"/>
            <a:ext cx="8153400" cy="1664208"/>
          </a:xfrm>
        </p:spPr>
        <p:txBody>
          <a:bodyPr>
            <a:normAutofit/>
          </a:bodyPr>
          <a:lstStyle/>
          <a:p>
            <a:r>
              <a:rPr lang="en-US" dirty="0" smtClean="0"/>
              <a:t>What do these results mean?</a:t>
            </a:r>
          </a:p>
          <a:p>
            <a:r>
              <a:rPr lang="en-US" dirty="0"/>
              <a:t>If this was your school, how could you use these results to monitor instructional improvement</a:t>
            </a:r>
            <a:r>
              <a:rPr lang="en-US" dirty="0" smtClean="0"/>
              <a:t>?</a:t>
            </a:r>
          </a:p>
          <a:p>
            <a:endParaRPr lang="en-US" dirty="0" smtClean="0"/>
          </a:p>
        </p:txBody>
      </p:sp>
      <p:grpSp>
        <p:nvGrpSpPr>
          <p:cNvPr id="75" name="Group 74"/>
          <p:cNvGrpSpPr/>
          <p:nvPr/>
        </p:nvGrpSpPr>
        <p:grpSpPr>
          <a:xfrm>
            <a:off x="119063" y="1623997"/>
            <a:ext cx="8923021" cy="2404069"/>
            <a:chOff x="119063" y="1623997"/>
            <a:chExt cx="8923021" cy="2404069"/>
          </a:xfrm>
        </p:grpSpPr>
        <p:sp>
          <p:nvSpPr>
            <p:cNvPr id="76" name="Rectangle 75"/>
            <p:cNvSpPr/>
            <p:nvPr/>
          </p:nvSpPr>
          <p:spPr>
            <a:xfrm>
              <a:off x="119063" y="2981255"/>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126233" y="1947845"/>
              <a:ext cx="8879655"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1382441" y="1943078"/>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79" name="TextBox 78"/>
            <p:cNvSpPr txBox="1"/>
            <p:nvPr/>
          </p:nvSpPr>
          <p:spPr>
            <a:xfrm>
              <a:off x="5163866" y="1943075"/>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80" name="TextBox 79"/>
            <p:cNvSpPr txBox="1"/>
            <p:nvPr/>
          </p:nvSpPr>
          <p:spPr>
            <a:xfrm>
              <a:off x="2959306"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81" name="TextBox 80"/>
            <p:cNvSpPr txBox="1"/>
            <p:nvPr/>
          </p:nvSpPr>
          <p:spPr>
            <a:xfrm>
              <a:off x="6726445"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82" name="TextBox 81"/>
            <p:cNvSpPr txBox="1"/>
            <p:nvPr/>
          </p:nvSpPr>
          <p:spPr>
            <a:xfrm>
              <a:off x="1423986" y="1623997"/>
              <a:ext cx="3795714"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Past Academic Year 2011-2012</a:t>
              </a:r>
              <a:endParaRPr lang="en-US" sz="1200" b="1" dirty="0">
                <a:solidFill>
                  <a:schemeClr val="tx1">
                    <a:lumMod val="65000"/>
                    <a:lumOff val="35000"/>
                  </a:schemeClr>
                </a:solidFill>
              </a:endParaRPr>
            </a:p>
          </p:txBody>
        </p:sp>
        <p:sp>
          <p:nvSpPr>
            <p:cNvPr id="83" name="TextBox 82"/>
            <p:cNvSpPr txBox="1"/>
            <p:nvPr/>
          </p:nvSpPr>
          <p:spPr>
            <a:xfrm>
              <a:off x="5214934" y="1623998"/>
              <a:ext cx="3781429"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Up-To-3-Year Average</a:t>
              </a:r>
              <a:endParaRPr lang="en-US" sz="1200" b="1" dirty="0">
                <a:solidFill>
                  <a:schemeClr val="tx1">
                    <a:lumMod val="65000"/>
                    <a:lumOff val="35000"/>
                  </a:schemeClr>
                </a:solidFill>
              </a:endParaRPr>
            </a:p>
          </p:txBody>
        </p:sp>
        <p:sp>
          <p:nvSpPr>
            <p:cNvPr id="84" name="TextBox 83"/>
            <p:cNvSpPr txBox="1"/>
            <p:nvPr/>
          </p:nvSpPr>
          <p:spPr>
            <a:xfrm>
              <a:off x="2090677" y="2135959"/>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85" name="TextBox 84"/>
            <p:cNvSpPr txBox="1"/>
            <p:nvPr/>
          </p:nvSpPr>
          <p:spPr>
            <a:xfrm>
              <a:off x="2836008" y="2135959"/>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86" name="TextBox 85"/>
            <p:cNvSpPr txBox="1"/>
            <p:nvPr/>
          </p:nvSpPr>
          <p:spPr>
            <a:xfrm>
              <a:off x="3555142" y="2145484"/>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87" name="TextBox 86"/>
            <p:cNvSpPr txBox="1"/>
            <p:nvPr/>
          </p:nvSpPr>
          <p:spPr>
            <a:xfrm>
              <a:off x="4283804" y="2133578"/>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88" name="TextBox 87"/>
            <p:cNvSpPr txBox="1"/>
            <p:nvPr/>
          </p:nvSpPr>
          <p:spPr>
            <a:xfrm>
              <a:off x="4993416" y="2131196"/>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89" name="TextBox 88"/>
            <p:cNvSpPr txBox="1"/>
            <p:nvPr/>
          </p:nvSpPr>
          <p:spPr>
            <a:xfrm>
              <a:off x="5869719" y="2135957"/>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90" name="TextBox 89"/>
            <p:cNvSpPr txBox="1"/>
            <p:nvPr/>
          </p:nvSpPr>
          <p:spPr>
            <a:xfrm>
              <a:off x="6615050" y="2135957"/>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91" name="TextBox 90"/>
            <p:cNvSpPr txBox="1"/>
            <p:nvPr/>
          </p:nvSpPr>
          <p:spPr>
            <a:xfrm>
              <a:off x="7334184" y="2145482"/>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92" name="TextBox 91"/>
            <p:cNvSpPr txBox="1"/>
            <p:nvPr/>
          </p:nvSpPr>
          <p:spPr>
            <a:xfrm>
              <a:off x="8062846" y="2133576"/>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93" name="TextBox 92"/>
            <p:cNvSpPr txBox="1"/>
            <p:nvPr/>
          </p:nvSpPr>
          <p:spPr>
            <a:xfrm>
              <a:off x="8772458" y="2131194"/>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95" name="TextBox 94"/>
            <p:cNvSpPr txBox="1"/>
            <p:nvPr/>
          </p:nvSpPr>
          <p:spPr>
            <a:xfrm>
              <a:off x="935858" y="2519347"/>
              <a:ext cx="2408032" cy="338554"/>
            </a:xfrm>
            <a:prstGeom prst="rect">
              <a:avLst/>
            </a:prstGeom>
            <a:noFill/>
          </p:spPr>
          <p:txBody>
            <a:bodyPr wrap="none" rtlCol="0">
              <a:spAutoFit/>
            </a:bodyPr>
            <a:lstStyle/>
            <a:p>
              <a:r>
                <a:rPr lang="en-US" sz="1600" b="1" dirty="0" smtClean="0"/>
                <a:t>By English Proficiency</a:t>
              </a:r>
              <a:endParaRPr lang="en-US" sz="1600" dirty="0"/>
            </a:p>
          </p:txBody>
        </p:sp>
        <p:sp>
          <p:nvSpPr>
            <p:cNvPr id="96" name="Rectangle 95"/>
            <p:cNvSpPr/>
            <p:nvPr/>
          </p:nvSpPr>
          <p:spPr>
            <a:xfrm>
              <a:off x="222234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294922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367609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4402973"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5129850"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6001389"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72826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745514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818201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8908894"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222473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95160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367848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4405359"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5132236"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6003775"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673065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745752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818440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8911280"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222235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294922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67610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402978"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5129855"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6001394"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672827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745514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818202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8908899"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5210175" y="2416951"/>
              <a:ext cx="52867" cy="15562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p:cNvCxnSpPr/>
            <p:nvPr/>
          </p:nvCxnSpPr>
          <p:spPr>
            <a:xfrm>
              <a:off x="1428750" y="2987657"/>
              <a:ext cx="0" cy="98554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120900" y="2987657"/>
              <a:ext cx="0" cy="98554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886450" y="2987657"/>
              <a:ext cx="0" cy="98554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30" name="TextBox 129"/>
          <p:cNvSpPr txBox="1"/>
          <p:nvPr/>
        </p:nvSpPr>
        <p:spPr>
          <a:xfrm>
            <a:off x="1514480" y="3075033"/>
            <a:ext cx="532518" cy="307777"/>
          </a:xfrm>
          <a:prstGeom prst="rect">
            <a:avLst/>
          </a:prstGeom>
          <a:noFill/>
        </p:spPr>
        <p:txBody>
          <a:bodyPr wrap="none" rtlCol="0">
            <a:spAutoFit/>
          </a:bodyPr>
          <a:lstStyle/>
          <a:p>
            <a:pPr algn="ctr"/>
            <a:r>
              <a:rPr lang="en-US" sz="1400" dirty="0" smtClean="0"/>
              <a:t>52.0</a:t>
            </a:r>
            <a:endParaRPr lang="en-US" sz="1400" dirty="0"/>
          </a:p>
        </p:txBody>
      </p:sp>
      <p:sp>
        <p:nvSpPr>
          <p:cNvPr id="131" name="TextBox 130"/>
          <p:cNvSpPr txBox="1"/>
          <p:nvPr/>
        </p:nvSpPr>
        <p:spPr>
          <a:xfrm>
            <a:off x="1467962" y="3563983"/>
            <a:ext cx="631904" cy="307777"/>
          </a:xfrm>
          <a:prstGeom prst="rect">
            <a:avLst/>
          </a:prstGeom>
          <a:noFill/>
        </p:spPr>
        <p:txBody>
          <a:bodyPr wrap="none" rtlCol="0">
            <a:spAutoFit/>
          </a:bodyPr>
          <a:lstStyle/>
          <a:p>
            <a:pPr algn="ctr"/>
            <a:r>
              <a:rPr lang="en-US" sz="1400" dirty="0" smtClean="0"/>
              <a:t>130.9</a:t>
            </a:r>
            <a:endParaRPr lang="en-US" sz="1400" dirty="0"/>
          </a:p>
        </p:txBody>
      </p:sp>
      <p:cxnSp>
        <p:nvCxnSpPr>
          <p:cNvPr id="134" name="Straight Connector 133"/>
          <p:cNvCxnSpPr/>
          <p:nvPr/>
        </p:nvCxnSpPr>
        <p:spPr>
          <a:xfrm>
            <a:off x="2651760" y="3960292"/>
            <a:ext cx="107153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237078" y="3467030"/>
            <a:ext cx="5989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139064" y="3078464"/>
            <a:ext cx="524503" cy="307777"/>
          </a:xfrm>
          <a:prstGeom prst="rect">
            <a:avLst/>
          </a:prstGeom>
          <a:noFill/>
        </p:spPr>
        <p:txBody>
          <a:bodyPr wrap="none" rtlCol="0">
            <a:spAutoFit/>
          </a:bodyPr>
          <a:lstStyle/>
          <a:p>
            <a:r>
              <a:rPr lang="en-US" sz="1400" dirty="0" smtClean="0"/>
              <a:t>LEP</a:t>
            </a:r>
            <a:endParaRPr lang="en-US" sz="1400" dirty="0"/>
          </a:p>
        </p:txBody>
      </p:sp>
      <p:sp>
        <p:nvSpPr>
          <p:cNvPr id="139" name="TextBox 138"/>
          <p:cNvSpPr txBox="1"/>
          <p:nvPr/>
        </p:nvSpPr>
        <p:spPr>
          <a:xfrm>
            <a:off x="139064" y="3440879"/>
            <a:ext cx="931665" cy="523220"/>
          </a:xfrm>
          <a:prstGeom prst="rect">
            <a:avLst/>
          </a:prstGeom>
          <a:noFill/>
        </p:spPr>
        <p:txBody>
          <a:bodyPr wrap="none" rtlCol="0">
            <a:spAutoFit/>
          </a:bodyPr>
          <a:lstStyle/>
          <a:p>
            <a:r>
              <a:rPr lang="en-US" sz="1400" dirty="0" smtClean="0"/>
              <a:t>English</a:t>
            </a:r>
          </a:p>
          <a:p>
            <a:r>
              <a:rPr lang="en-US" sz="1400" dirty="0" smtClean="0"/>
              <a:t>Proficient</a:t>
            </a:r>
            <a:endParaRPr lang="en-US" sz="1400" dirty="0"/>
          </a:p>
        </p:txBody>
      </p:sp>
      <p:sp>
        <p:nvSpPr>
          <p:cNvPr id="140" name="Oval Callout 139"/>
          <p:cNvSpPr/>
          <p:nvPr/>
        </p:nvSpPr>
        <p:spPr>
          <a:xfrm>
            <a:off x="2004640" y="3047984"/>
            <a:ext cx="379172" cy="322058"/>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0.8</a:t>
            </a:r>
            <a:endParaRPr lang="en-US" sz="1200" b="1" dirty="0">
              <a:solidFill>
                <a:schemeClr val="tx1"/>
              </a:solidFill>
              <a:latin typeface="Arial" pitchFamily="34" charset="0"/>
              <a:cs typeface="Arial" pitchFamily="34" charset="0"/>
            </a:endParaRPr>
          </a:p>
        </p:txBody>
      </p:sp>
      <p:sp>
        <p:nvSpPr>
          <p:cNvPr id="141" name="Oval Callout 140"/>
          <p:cNvSpPr/>
          <p:nvPr/>
        </p:nvSpPr>
        <p:spPr>
          <a:xfrm>
            <a:off x="2980967" y="3535148"/>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2.2</a:t>
            </a:r>
            <a:endParaRPr lang="en-US" sz="1200" b="1" dirty="0">
              <a:solidFill>
                <a:schemeClr val="tx1"/>
              </a:solidFill>
              <a:latin typeface="Arial" pitchFamily="34" charset="0"/>
              <a:cs typeface="Arial" pitchFamily="34" charset="0"/>
            </a:endParaRPr>
          </a:p>
        </p:txBody>
      </p:sp>
      <p:sp>
        <p:nvSpPr>
          <p:cNvPr id="144" name="TextBox 143"/>
          <p:cNvSpPr txBox="1"/>
          <p:nvPr/>
        </p:nvSpPr>
        <p:spPr>
          <a:xfrm>
            <a:off x="119063" y="2519347"/>
            <a:ext cx="763595" cy="338554"/>
          </a:xfrm>
          <a:prstGeom prst="rect">
            <a:avLst/>
          </a:prstGeom>
          <a:solidFill>
            <a:srgbClr val="BD723B"/>
          </a:solidFill>
        </p:spPr>
        <p:txBody>
          <a:bodyPr wrap="square" rtlCol="0">
            <a:spAutoFit/>
          </a:bodyPr>
          <a:lstStyle/>
          <a:p>
            <a:pPr algn="ctr"/>
            <a:r>
              <a:rPr lang="en-US" sz="1600" b="1" dirty="0" smtClean="0">
                <a:solidFill>
                  <a:schemeClr val="bg1"/>
                </a:solidFill>
                <a:latin typeface="Arial" pitchFamily="34" charset="0"/>
                <a:cs typeface="Arial" pitchFamily="34" charset="0"/>
              </a:rPr>
              <a:t>MATH</a:t>
            </a:r>
            <a:endParaRPr lang="en-US" sz="1600" b="1" dirty="0">
              <a:solidFill>
                <a:schemeClr val="bg1"/>
              </a:solidFill>
              <a:latin typeface="Arial" pitchFamily="34" charset="0"/>
              <a:cs typeface="Arial" pitchFamily="34" charset="0"/>
            </a:endParaRPr>
          </a:p>
        </p:txBody>
      </p:sp>
      <p:sp>
        <p:nvSpPr>
          <p:cNvPr id="73" name="TextBox 72"/>
          <p:cNvSpPr txBox="1"/>
          <p:nvPr/>
        </p:nvSpPr>
        <p:spPr>
          <a:xfrm>
            <a:off x="5402326" y="3075033"/>
            <a:ext cx="325730" cy="307777"/>
          </a:xfrm>
          <a:prstGeom prst="rect">
            <a:avLst/>
          </a:prstGeom>
          <a:noFill/>
        </p:spPr>
        <p:txBody>
          <a:bodyPr wrap="none" rtlCol="0">
            <a:spAutoFit/>
          </a:bodyPr>
          <a:lstStyle/>
          <a:p>
            <a:r>
              <a:rPr lang="en-US" sz="1400" dirty="0" smtClean="0"/>
              <a:t>**</a:t>
            </a:r>
            <a:endParaRPr lang="en-US" sz="1400" dirty="0"/>
          </a:p>
        </p:txBody>
      </p:sp>
      <p:sp>
        <p:nvSpPr>
          <p:cNvPr id="94" name="TextBox 93"/>
          <p:cNvSpPr txBox="1"/>
          <p:nvPr/>
        </p:nvSpPr>
        <p:spPr>
          <a:xfrm>
            <a:off x="6726445" y="3038459"/>
            <a:ext cx="1465401" cy="307777"/>
          </a:xfrm>
          <a:prstGeom prst="rect">
            <a:avLst/>
          </a:prstGeom>
          <a:noFill/>
        </p:spPr>
        <p:txBody>
          <a:bodyPr wrap="none" rtlCol="0">
            <a:spAutoFit/>
          </a:bodyPr>
          <a:lstStyle/>
          <a:p>
            <a:r>
              <a:rPr lang="en-US" sz="1400" dirty="0" smtClean="0"/>
              <a:t>Insufficient Data</a:t>
            </a:r>
            <a:endParaRPr lang="en-US" sz="1400" dirty="0"/>
          </a:p>
        </p:txBody>
      </p:sp>
      <p:sp>
        <p:nvSpPr>
          <p:cNvPr id="145" name="TextBox 144"/>
          <p:cNvSpPr txBox="1"/>
          <p:nvPr/>
        </p:nvSpPr>
        <p:spPr>
          <a:xfrm>
            <a:off x="5394610" y="3571784"/>
            <a:ext cx="325730" cy="307777"/>
          </a:xfrm>
          <a:prstGeom prst="rect">
            <a:avLst/>
          </a:prstGeom>
          <a:noFill/>
        </p:spPr>
        <p:txBody>
          <a:bodyPr wrap="none" rtlCol="0">
            <a:spAutoFit/>
          </a:bodyPr>
          <a:lstStyle/>
          <a:p>
            <a:r>
              <a:rPr lang="en-US" sz="1400" dirty="0" smtClean="0"/>
              <a:t>**</a:t>
            </a:r>
            <a:endParaRPr lang="en-US" sz="1400" dirty="0"/>
          </a:p>
        </p:txBody>
      </p:sp>
      <p:sp>
        <p:nvSpPr>
          <p:cNvPr id="146" name="TextBox 145"/>
          <p:cNvSpPr txBox="1"/>
          <p:nvPr/>
        </p:nvSpPr>
        <p:spPr>
          <a:xfrm>
            <a:off x="6718729" y="3535210"/>
            <a:ext cx="1465401" cy="307777"/>
          </a:xfrm>
          <a:prstGeom prst="rect">
            <a:avLst/>
          </a:prstGeom>
          <a:noFill/>
        </p:spPr>
        <p:txBody>
          <a:bodyPr wrap="none" rtlCol="0">
            <a:spAutoFit/>
          </a:bodyPr>
          <a:lstStyle/>
          <a:p>
            <a:r>
              <a:rPr lang="en-US" sz="1400" dirty="0" smtClean="0"/>
              <a:t>Insufficient Data</a:t>
            </a:r>
            <a:endParaRPr lang="en-US" sz="1400" dirty="0"/>
          </a:p>
        </p:txBody>
      </p:sp>
    </p:spTree>
    <p:extLst>
      <p:ext uri="{BB962C8B-B14F-4D97-AF65-F5344CB8AC3E}">
        <p14:creationId xmlns:p14="http://schemas.microsoft.com/office/powerpoint/2010/main" val="3151297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a:p>
        </p:txBody>
      </p:sp>
      <p:sp>
        <p:nvSpPr>
          <p:cNvPr id="2" name="Title 1"/>
          <p:cNvSpPr>
            <a:spLocks noGrp="1"/>
          </p:cNvSpPr>
          <p:nvPr>
            <p:ph type="title"/>
          </p:nvPr>
        </p:nvSpPr>
        <p:spPr/>
        <p:txBody>
          <a:bodyPr/>
          <a:lstStyle/>
          <a:p>
            <a:r>
              <a:rPr lang="en-US" dirty="0" smtClean="0"/>
              <a:t>The Oak Tree Analogy</a:t>
            </a:r>
            <a:endParaRPr lang="en-US" dirty="0"/>
          </a:p>
        </p:txBody>
      </p:sp>
    </p:spTree>
    <p:extLst>
      <p:ext uri="{BB962C8B-B14F-4D97-AF65-F5344CB8AC3E}">
        <p14:creationId xmlns:p14="http://schemas.microsoft.com/office/powerpoint/2010/main" val="3618179452"/>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5 – School-Level Scatter Plots</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952461" y="1600200"/>
            <a:ext cx="3474027" cy="4495799"/>
          </a:xfrm>
          <a:ln>
            <a:solidFill>
              <a:schemeClr val="accent6"/>
            </a:solidFill>
          </a:ln>
          <a:effectLst>
            <a:outerShdw blurRad="50800" dist="38100" dir="2700000" algn="tl" rotWithShape="0">
              <a:prstClr val="black">
                <a:alpha val="40000"/>
              </a:prstClr>
            </a:outerShdw>
          </a:effectLst>
        </p:spPr>
      </p:pic>
      <p:sp>
        <p:nvSpPr>
          <p:cNvPr id="5" name="Rectangle 4"/>
          <p:cNvSpPr/>
          <p:nvPr/>
        </p:nvSpPr>
        <p:spPr>
          <a:xfrm>
            <a:off x="5326856" y="2000250"/>
            <a:ext cx="802482"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500743" y="2144486"/>
            <a:ext cx="2296886" cy="1175657"/>
          </a:xfrm>
          <a:prstGeom prst="wedgeRectCallout">
            <a:avLst>
              <a:gd name="adj1" fmla="val 65896"/>
              <a:gd name="adj2" fmla="val 398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School-Level Value-Added and Achievement</a:t>
            </a:r>
            <a:endParaRPr lang="en-US" sz="2400" dirty="0"/>
          </a:p>
        </p:txBody>
      </p:sp>
      <p:sp>
        <p:nvSpPr>
          <p:cNvPr id="7" name="Rectangular Callout 6"/>
          <p:cNvSpPr/>
          <p:nvPr/>
        </p:nvSpPr>
        <p:spPr>
          <a:xfrm>
            <a:off x="457200" y="3984172"/>
            <a:ext cx="2296886" cy="1175657"/>
          </a:xfrm>
          <a:prstGeom prst="wedgeRectCallout">
            <a:avLst>
              <a:gd name="adj1" fmla="val 68740"/>
              <a:gd name="adj2" fmla="val 231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Scatter Plot Interpretation</a:t>
            </a:r>
            <a:endParaRPr lang="en-US" sz="2400" dirty="0"/>
          </a:p>
        </p:txBody>
      </p:sp>
    </p:spTree>
    <p:extLst>
      <p:ext uri="{BB962C8B-B14F-4D97-AF65-F5344CB8AC3E}">
        <p14:creationId xmlns:p14="http://schemas.microsoft.com/office/powerpoint/2010/main" val="1228389870"/>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Overall Scatter Plots</a:t>
            </a:r>
            <a:br>
              <a:rPr lang="en-US" dirty="0" smtClean="0"/>
            </a:br>
            <a:r>
              <a:rPr lang="en-US" sz="3600" dirty="0" smtClean="0"/>
              <a:t>(Include new NAEP aligned proficiency cut scores)</a:t>
            </a:r>
            <a:endParaRPr lang="en-US" sz="3600"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12775" y="1792148"/>
            <a:ext cx="8153400" cy="4111904"/>
          </a:xfrm>
        </p:spPr>
      </p:pic>
    </p:spTree>
    <p:extLst>
      <p:ext uri="{BB962C8B-B14F-4D97-AF65-F5344CB8AC3E}">
        <p14:creationId xmlns:p14="http://schemas.microsoft.com/office/powerpoint/2010/main" val="1205555822"/>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7" y="274638"/>
            <a:ext cx="8695650" cy="1143000"/>
          </a:xfrm>
        </p:spPr>
        <p:txBody>
          <a:bodyPr>
            <a:normAutofit/>
          </a:bodyPr>
          <a:lstStyle/>
          <a:p>
            <a:r>
              <a:rPr lang="en-US" dirty="0" smtClean="0"/>
              <a:t>How to Read the Scatter Plots</a:t>
            </a:r>
            <a:endParaRPr lang="en-US" dirty="0"/>
          </a:p>
        </p:txBody>
      </p:sp>
      <p:sp>
        <p:nvSpPr>
          <p:cNvPr id="5" name="Rectangle 4"/>
          <p:cNvSpPr/>
          <p:nvPr/>
        </p:nvSpPr>
        <p:spPr>
          <a:xfrm>
            <a:off x="2212329" y="2029134"/>
            <a:ext cx="1993982" cy="39713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67854" y="6004550"/>
            <a:ext cx="301686" cy="369332"/>
          </a:xfrm>
          <a:prstGeom prst="rect">
            <a:avLst/>
          </a:prstGeom>
          <a:noFill/>
        </p:spPr>
        <p:txBody>
          <a:bodyPr wrap="none" rtlCol="0">
            <a:spAutoFit/>
          </a:bodyPr>
          <a:lstStyle/>
          <a:p>
            <a:r>
              <a:rPr lang="en-US" dirty="0" smtClean="0"/>
              <a:t>1</a:t>
            </a:r>
            <a:endParaRPr lang="en-US" dirty="0"/>
          </a:p>
        </p:txBody>
      </p:sp>
      <p:sp>
        <p:nvSpPr>
          <p:cNvPr id="7" name="TextBox 6"/>
          <p:cNvSpPr txBox="1"/>
          <p:nvPr/>
        </p:nvSpPr>
        <p:spPr>
          <a:xfrm>
            <a:off x="2061650" y="6004550"/>
            <a:ext cx="301686" cy="369332"/>
          </a:xfrm>
          <a:prstGeom prst="rect">
            <a:avLst/>
          </a:prstGeom>
          <a:noFill/>
        </p:spPr>
        <p:txBody>
          <a:bodyPr wrap="none" rtlCol="0">
            <a:spAutoFit/>
          </a:bodyPr>
          <a:lstStyle/>
          <a:p>
            <a:r>
              <a:rPr lang="en-US" dirty="0" smtClean="0"/>
              <a:t>2</a:t>
            </a:r>
            <a:endParaRPr lang="en-US" dirty="0"/>
          </a:p>
        </p:txBody>
      </p:sp>
      <p:sp>
        <p:nvSpPr>
          <p:cNvPr id="8" name="TextBox 7"/>
          <p:cNvSpPr txBox="1"/>
          <p:nvPr/>
        </p:nvSpPr>
        <p:spPr>
          <a:xfrm>
            <a:off x="3055446" y="6004550"/>
            <a:ext cx="301686" cy="369332"/>
          </a:xfrm>
          <a:prstGeom prst="rect">
            <a:avLst/>
          </a:prstGeom>
          <a:noFill/>
        </p:spPr>
        <p:txBody>
          <a:bodyPr wrap="none" rtlCol="0">
            <a:spAutoFit/>
          </a:bodyPr>
          <a:lstStyle/>
          <a:p>
            <a:r>
              <a:rPr lang="en-US" dirty="0" smtClean="0"/>
              <a:t>3</a:t>
            </a:r>
            <a:endParaRPr lang="en-US" dirty="0"/>
          </a:p>
        </p:txBody>
      </p:sp>
      <p:sp>
        <p:nvSpPr>
          <p:cNvPr id="9" name="TextBox 8"/>
          <p:cNvSpPr txBox="1"/>
          <p:nvPr/>
        </p:nvSpPr>
        <p:spPr>
          <a:xfrm>
            <a:off x="5043036" y="6004550"/>
            <a:ext cx="301686" cy="369332"/>
          </a:xfrm>
          <a:prstGeom prst="rect">
            <a:avLst/>
          </a:prstGeom>
          <a:noFill/>
        </p:spPr>
        <p:txBody>
          <a:bodyPr wrap="none" rtlCol="0">
            <a:spAutoFit/>
          </a:bodyPr>
          <a:lstStyle/>
          <a:p>
            <a:r>
              <a:rPr lang="en-US" dirty="0" smtClean="0"/>
              <a:t>5</a:t>
            </a:r>
            <a:endParaRPr lang="en-US" dirty="0"/>
          </a:p>
        </p:txBody>
      </p:sp>
      <p:sp>
        <p:nvSpPr>
          <p:cNvPr id="10" name="TextBox 9"/>
          <p:cNvSpPr txBox="1"/>
          <p:nvPr/>
        </p:nvSpPr>
        <p:spPr>
          <a:xfrm>
            <a:off x="4049242" y="6004550"/>
            <a:ext cx="301686" cy="369332"/>
          </a:xfrm>
          <a:prstGeom prst="rect">
            <a:avLst/>
          </a:prstGeom>
          <a:noFill/>
        </p:spPr>
        <p:txBody>
          <a:bodyPr wrap="none" rtlCol="0">
            <a:spAutoFit/>
          </a:bodyPr>
          <a:lstStyle/>
          <a:p>
            <a:r>
              <a:rPr lang="en-US" dirty="0" smtClean="0"/>
              <a:t>4</a:t>
            </a:r>
            <a:endParaRPr lang="en-US" dirty="0"/>
          </a:p>
        </p:txBody>
      </p:sp>
      <p:sp>
        <p:nvSpPr>
          <p:cNvPr id="12" name="TextBox 11"/>
          <p:cNvSpPr txBox="1"/>
          <p:nvPr/>
        </p:nvSpPr>
        <p:spPr>
          <a:xfrm>
            <a:off x="912543" y="5820687"/>
            <a:ext cx="301686" cy="369332"/>
          </a:xfrm>
          <a:prstGeom prst="rect">
            <a:avLst/>
          </a:prstGeom>
          <a:noFill/>
        </p:spPr>
        <p:txBody>
          <a:bodyPr wrap="none" rtlCol="0">
            <a:spAutoFit/>
          </a:bodyPr>
          <a:lstStyle/>
          <a:p>
            <a:r>
              <a:rPr lang="en-US" dirty="0" smtClean="0"/>
              <a:t>0</a:t>
            </a:r>
            <a:endParaRPr lang="en-US" dirty="0"/>
          </a:p>
        </p:txBody>
      </p:sp>
      <p:sp>
        <p:nvSpPr>
          <p:cNvPr id="13" name="TextBox 12"/>
          <p:cNvSpPr txBox="1"/>
          <p:nvPr/>
        </p:nvSpPr>
        <p:spPr>
          <a:xfrm>
            <a:off x="795525" y="5028011"/>
            <a:ext cx="418704" cy="369332"/>
          </a:xfrm>
          <a:prstGeom prst="rect">
            <a:avLst/>
          </a:prstGeom>
          <a:noFill/>
        </p:spPr>
        <p:txBody>
          <a:bodyPr wrap="none" rtlCol="0">
            <a:spAutoFit/>
          </a:bodyPr>
          <a:lstStyle/>
          <a:p>
            <a:r>
              <a:rPr lang="en-US" dirty="0" smtClean="0"/>
              <a:t>20</a:t>
            </a:r>
            <a:endParaRPr lang="en-US" dirty="0"/>
          </a:p>
        </p:txBody>
      </p:sp>
      <p:sp>
        <p:nvSpPr>
          <p:cNvPr id="14" name="TextBox 13"/>
          <p:cNvSpPr txBox="1"/>
          <p:nvPr/>
        </p:nvSpPr>
        <p:spPr>
          <a:xfrm>
            <a:off x="795525" y="4235334"/>
            <a:ext cx="418704" cy="369332"/>
          </a:xfrm>
          <a:prstGeom prst="rect">
            <a:avLst/>
          </a:prstGeom>
          <a:noFill/>
        </p:spPr>
        <p:txBody>
          <a:bodyPr wrap="none" rtlCol="0">
            <a:spAutoFit/>
          </a:bodyPr>
          <a:lstStyle/>
          <a:p>
            <a:r>
              <a:rPr lang="en-US" dirty="0" smtClean="0"/>
              <a:t>40</a:t>
            </a:r>
            <a:endParaRPr lang="en-US" dirty="0"/>
          </a:p>
        </p:txBody>
      </p:sp>
      <p:sp>
        <p:nvSpPr>
          <p:cNvPr id="15" name="TextBox 14"/>
          <p:cNvSpPr txBox="1"/>
          <p:nvPr/>
        </p:nvSpPr>
        <p:spPr>
          <a:xfrm>
            <a:off x="795525" y="3442657"/>
            <a:ext cx="418704" cy="369332"/>
          </a:xfrm>
          <a:prstGeom prst="rect">
            <a:avLst/>
          </a:prstGeom>
          <a:noFill/>
        </p:spPr>
        <p:txBody>
          <a:bodyPr wrap="none" rtlCol="0">
            <a:spAutoFit/>
          </a:bodyPr>
          <a:lstStyle/>
          <a:p>
            <a:r>
              <a:rPr lang="en-US" dirty="0" smtClean="0"/>
              <a:t>60</a:t>
            </a:r>
            <a:endParaRPr lang="en-US" dirty="0"/>
          </a:p>
        </p:txBody>
      </p:sp>
      <p:sp>
        <p:nvSpPr>
          <p:cNvPr id="16" name="TextBox 15"/>
          <p:cNvSpPr txBox="1"/>
          <p:nvPr/>
        </p:nvSpPr>
        <p:spPr>
          <a:xfrm>
            <a:off x="795525" y="2649980"/>
            <a:ext cx="418704" cy="369332"/>
          </a:xfrm>
          <a:prstGeom prst="rect">
            <a:avLst/>
          </a:prstGeom>
          <a:noFill/>
        </p:spPr>
        <p:txBody>
          <a:bodyPr wrap="none" rtlCol="0">
            <a:spAutoFit/>
          </a:bodyPr>
          <a:lstStyle/>
          <a:p>
            <a:r>
              <a:rPr lang="en-US" dirty="0" smtClean="0"/>
              <a:t>80</a:t>
            </a:r>
            <a:endParaRPr lang="en-US" dirty="0"/>
          </a:p>
        </p:txBody>
      </p:sp>
      <p:sp>
        <p:nvSpPr>
          <p:cNvPr id="17" name="TextBox 16"/>
          <p:cNvSpPr txBox="1"/>
          <p:nvPr/>
        </p:nvSpPr>
        <p:spPr>
          <a:xfrm>
            <a:off x="678505" y="1857303"/>
            <a:ext cx="535724" cy="369332"/>
          </a:xfrm>
          <a:prstGeom prst="rect">
            <a:avLst/>
          </a:prstGeom>
          <a:noFill/>
        </p:spPr>
        <p:txBody>
          <a:bodyPr wrap="none" rtlCol="0">
            <a:spAutoFit/>
          </a:bodyPr>
          <a:lstStyle/>
          <a:p>
            <a:r>
              <a:rPr lang="en-US" dirty="0" smtClean="0"/>
              <a:t>100</a:t>
            </a:r>
            <a:endParaRPr lang="en-US" dirty="0"/>
          </a:p>
        </p:txBody>
      </p:sp>
      <p:sp>
        <p:nvSpPr>
          <p:cNvPr id="18" name="Rectangle 17"/>
          <p:cNvSpPr/>
          <p:nvPr/>
        </p:nvSpPr>
        <p:spPr>
          <a:xfrm>
            <a:off x="1220253" y="2778583"/>
            <a:ext cx="3971249" cy="10913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19675" y="2031967"/>
            <a:ext cx="3971365" cy="3971365"/>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4" idx="2"/>
            <a:endCxn id="4" idx="0"/>
          </p:cNvCxnSpPr>
          <p:nvPr/>
        </p:nvCxnSpPr>
        <p:spPr>
          <a:xfrm flipV="1">
            <a:off x="3205358" y="2031967"/>
            <a:ext cx="0" cy="3971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3"/>
            <a:endCxn id="18" idx="1"/>
          </p:cNvCxnSpPr>
          <p:nvPr/>
        </p:nvCxnSpPr>
        <p:spPr>
          <a:xfrm flipH="1">
            <a:off x="1220253" y="3324273"/>
            <a:ext cx="39712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65756" y="6365407"/>
            <a:ext cx="2890663" cy="369332"/>
          </a:xfrm>
          <a:prstGeom prst="rect">
            <a:avLst/>
          </a:prstGeom>
          <a:noFill/>
        </p:spPr>
        <p:txBody>
          <a:bodyPr wrap="none" rtlCol="0">
            <a:spAutoFit/>
          </a:bodyPr>
          <a:lstStyle/>
          <a:p>
            <a:r>
              <a:rPr lang="en-US" b="1" dirty="0" smtClean="0"/>
              <a:t>Value-Added (2011-2012)</a:t>
            </a:r>
            <a:endParaRPr lang="en-US" b="1" dirty="0"/>
          </a:p>
        </p:txBody>
      </p:sp>
      <p:sp>
        <p:nvSpPr>
          <p:cNvPr id="25" name="TextBox 24"/>
          <p:cNvSpPr txBox="1"/>
          <p:nvPr/>
        </p:nvSpPr>
        <p:spPr>
          <a:xfrm rot="16200000">
            <a:off x="-870931" y="3839501"/>
            <a:ext cx="2775183" cy="369332"/>
          </a:xfrm>
          <a:prstGeom prst="rect">
            <a:avLst/>
          </a:prstGeom>
          <a:noFill/>
        </p:spPr>
        <p:txBody>
          <a:bodyPr wrap="none" rtlCol="0">
            <a:spAutoFit/>
          </a:bodyPr>
          <a:lstStyle/>
          <a:p>
            <a:r>
              <a:rPr lang="en-US" b="1" dirty="0" smtClean="0"/>
              <a:t>Percent Prof/</a:t>
            </a:r>
            <a:r>
              <a:rPr lang="en-US" b="1" dirty="0" err="1" smtClean="0"/>
              <a:t>Adv</a:t>
            </a:r>
            <a:r>
              <a:rPr lang="en-US" b="1" dirty="0" smtClean="0"/>
              <a:t> (2011)</a:t>
            </a:r>
            <a:endParaRPr lang="en-US" b="1" dirty="0"/>
          </a:p>
        </p:txBody>
      </p:sp>
      <p:sp>
        <p:nvSpPr>
          <p:cNvPr id="39" name="TextBox 38"/>
          <p:cNvSpPr txBox="1"/>
          <p:nvPr/>
        </p:nvSpPr>
        <p:spPr>
          <a:xfrm>
            <a:off x="5745972" y="1993982"/>
            <a:ext cx="3103060" cy="1200329"/>
          </a:xfrm>
          <a:prstGeom prst="rect">
            <a:avLst/>
          </a:prstGeom>
          <a:noFill/>
        </p:spPr>
        <p:txBody>
          <a:bodyPr wrap="square" rtlCol="0">
            <a:spAutoFit/>
          </a:bodyPr>
          <a:lstStyle/>
          <a:p>
            <a:r>
              <a:rPr lang="en-US" dirty="0" smtClean="0"/>
              <a:t>These scatter plots are a way to represent </a:t>
            </a:r>
            <a:r>
              <a:rPr lang="en-US" b="1" dirty="0" smtClean="0">
                <a:solidFill>
                  <a:srgbClr val="DD3B3C"/>
                </a:solidFill>
              </a:rPr>
              <a:t>Achievement</a:t>
            </a:r>
            <a:r>
              <a:rPr lang="en-US" dirty="0" smtClean="0"/>
              <a:t> and </a:t>
            </a:r>
          </a:p>
          <a:p>
            <a:r>
              <a:rPr lang="en-US" b="1" dirty="0" smtClean="0">
                <a:solidFill>
                  <a:srgbClr val="0060AA"/>
                </a:solidFill>
              </a:rPr>
              <a:t>Value-Added</a:t>
            </a:r>
            <a:r>
              <a:rPr lang="en-US" dirty="0" smtClean="0"/>
              <a:t> together </a:t>
            </a:r>
            <a:endParaRPr lang="en-US" dirty="0"/>
          </a:p>
        </p:txBody>
      </p:sp>
      <p:pic>
        <p:nvPicPr>
          <p:cNvPr id="40" name="Picture 39" descr="Power of Two.png"/>
          <p:cNvPicPr>
            <a:picLocks noChangeAspect="1"/>
          </p:cNvPicPr>
          <p:nvPr/>
        </p:nvPicPr>
        <p:blipFill>
          <a:blip r:embed="rId3" cstate="print"/>
          <a:stretch>
            <a:fillRect/>
          </a:stretch>
        </p:blipFill>
        <p:spPr>
          <a:xfrm>
            <a:off x="5539494" y="3339947"/>
            <a:ext cx="3438173" cy="2585954"/>
          </a:xfrm>
          <a:prstGeom prst="rect">
            <a:avLst/>
          </a:prstGeom>
          <a:ln>
            <a:noFill/>
          </a:ln>
          <a:effectLst>
            <a:outerShdw blurRad="292100" dist="139700" dir="2700000" algn="tl" rotWithShape="0">
              <a:srgbClr val="333333">
                <a:alpha val="65000"/>
              </a:srgbClr>
            </a:outerShdw>
          </a:effectLst>
        </p:spPr>
      </p:pic>
      <p:sp>
        <p:nvSpPr>
          <p:cNvPr id="41" name="Up Arrow 40"/>
          <p:cNvSpPr/>
          <p:nvPr/>
        </p:nvSpPr>
        <p:spPr>
          <a:xfrm>
            <a:off x="1232965" y="2064774"/>
            <a:ext cx="484632" cy="3526929"/>
          </a:xfrm>
          <a:prstGeom prst="upArrow">
            <a:avLst/>
          </a:prstGeom>
          <a:solidFill>
            <a:srgbClr val="DD3B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Achievement</a:t>
            </a:r>
            <a:endParaRPr lang="en-US" dirty="0"/>
          </a:p>
        </p:txBody>
      </p:sp>
      <p:sp>
        <p:nvSpPr>
          <p:cNvPr id="42" name="Up Arrow 41"/>
          <p:cNvSpPr/>
          <p:nvPr/>
        </p:nvSpPr>
        <p:spPr>
          <a:xfrm rot="5400000">
            <a:off x="3161071" y="3981084"/>
            <a:ext cx="484632" cy="3526929"/>
          </a:xfrm>
          <a:prstGeom prst="upArrow">
            <a:avLst/>
          </a:prstGeom>
          <a:solidFill>
            <a:srgbClr val="0060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Value-Added</a:t>
            </a:r>
            <a:endParaRPr lang="en-US" dirty="0"/>
          </a:p>
        </p:txBody>
      </p:sp>
    </p:spTree>
    <p:extLst>
      <p:ext uri="{BB962C8B-B14F-4D97-AF65-F5344CB8AC3E}">
        <p14:creationId xmlns:p14="http://schemas.microsoft.com/office/powerpoint/2010/main" val="3490125274"/>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7" y="274638"/>
            <a:ext cx="8695650" cy="1143000"/>
          </a:xfrm>
        </p:spPr>
        <p:txBody>
          <a:bodyPr>
            <a:normAutofit/>
          </a:bodyPr>
          <a:lstStyle/>
          <a:p>
            <a:r>
              <a:rPr lang="en-US" dirty="0" smtClean="0"/>
              <a:t>How to Read the Scatter Plots</a:t>
            </a:r>
            <a:endParaRPr lang="en-US" dirty="0"/>
          </a:p>
        </p:txBody>
      </p:sp>
      <p:sp>
        <p:nvSpPr>
          <p:cNvPr id="5" name="Rectangle 4"/>
          <p:cNvSpPr/>
          <p:nvPr/>
        </p:nvSpPr>
        <p:spPr>
          <a:xfrm>
            <a:off x="2212329" y="2029134"/>
            <a:ext cx="1993982" cy="39713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67854" y="6004550"/>
            <a:ext cx="311304" cy="369332"/>
          </a:xfrm>
          <a:prstGeom prst="rect">
            <a:avLst/>
          </a:prstGeom>
          <a:noFill/>
        </p:spPr>
        <p:txBody>
          <a:bodyPr wrap="none" rtlCol="0">
            <a:spAutoFit/>
          </a:bodyPr>
          <a:lstStyle/>
          <a:p>
            <a:r>
              <a:rPr lang="en-US" dirty="0" smtClean="0">
                <a:latin typeface="Arial" pitchFamily="34" charset="0"/>
                <a:cs typeface="Arial" pitchFamily="34" charset="0"/>
              </a:rPr>
              <a:t>1</a:t>
            </a:r>
            <a:endParaRPr lang="en-US" dirty="0">
              <a:latin typeface="Arial" pitchFamily="34" charset="0"/>
              <a:cs typeface="Arial" pitchFamily="34" charset="0"/>
            </a:endParaRPr>
          </a:p>
        </p:txBody>
      </p:sp>
      <p:sp>
        <p:nvSpPr>
          <p:cNvPr id="7" name="TextBox 6"/>
          <p:cNvSpPr txBox="1"/>
          <p:nvPr/>
        </p:nvSpPr>
        <p:spPr>
          <a:xfrm>
            <a:off x="2061650" y="6004550"/>
            <a:ext cx="311304" cy="369332"/>
          </a:xfrm>
          <a:prstGeom prst="rect">
            <a:avLst/>
          </a:prstGeom>
          <a:noFill/>
        </p:spPr>
        <p:txBody>
          <a:bodyPr wrap="none" rtlCol="0">
            <a:spAutoFit/>
          </a:bodyPr>
          <a:lstStyle/>
          <a:p>
            <a:r>
              <a:rPr lang="en-US" dirty="0" smtClean="0">
                <a:latin typeface="Arial" pitchFamily="34" charset="0"/>
                <a:cs typeface="Arial" pitchFamily="34" charset="0"/>
              </a:rPr>
              <a:t>2</a:t>
            </a:r>
            <a:endParaRPr lang="en-US" dirty="0">
              <a:latin typeface="Arial" pitchFamily="34" charset="0"/>
              <a:cs typeface="Arial" pitchFamily="34" charset="0"/>
            </a:endParaRPr>
          </a:p>
        </p:txBody>
      </p:sp>
      <p:sp>
        <p:nvSpPr>
          <p:cNvPr id="8" name="TextBox 7"/>
          <p:cNvSpPr txBox="1"/>
          <p:nvPr/>
        </p:nvSpPr>
        <p:spPr>
          <a:xfrm>
            <a:off x="3055446" y="6004550"/>
            <a:ext cx="311304" cy="369332"/>
          </a:xfrm>
          <a:prstGeom prst="rect">
            <a:avLst/>
          </a:prstGeom>
          <a:noFill/>
        </p:spPr>
        <p:txBody>
          <a:bodyPr wrap="none" rtlCol="0">
            <a:spAutoFit/>
          </a:bodyPr>
          <a:lstStyle/>
          <a:p>
            <a:r>
              <a:rPr lang="en-US" dirty="0" smtClean="0">
                <a:latin typeface="Arial" pitchFamily="34" charset="0"/>
                <a:cs typeface="Arial" pitchFamily="34" charset="0"/>
              </a:rPr>
              <a:t>3</a:t>
            </a:r>
            <a:endParaRPr lang="en-US" dirty="0">
              <a:latin typeface="Arial" pitchFamily="34" charset="0"/>
              <a:cs typeface="Arial" pitchFamily="34" charset="0"/>
            </a:endParaRPr>
          </a:p>
        </p:txBody>
      </p:sp>
      <p:sp>
        <p:nvSpPr>
          <p:cNvPr id="9" name="TextBox 8"/>
          <p:cNvSpPr txBox="1"/>
          <p:nvPr/>
        </p:nvSpPr>
        <p:spPr>
          <a:xfrm>
            <a:off x="5043036" y="6004550"/>
            <a:ext cx="311304" cy="369332"/>
          </a:xfrm>
          <a:prstGeom prst="rect">
            <a:avLst/>
          </a:prstGeom>
          <a:noFill/>
        </p:spPr>
        <p:txBody>
          <a:bodyPr wrap="none" rtlCol="0">
            <a:spAutoFit/>
          </a:bodyPr>
          <a:lstStyle/>
          <a:p>
            <a:r>
              <a:rPr lang="en-US" dirty="0" smtClean="0">
                <a:latin typeface="Arial" pitchFamily="34" charset="0"/>
                <a:cs typeface="Arial" pitchFamily="34" charset="0"/>
              </a:rPr>
              <a:t>5</a:t>
            </a:r>
            <a:endParaRPr lang="en-US" dirty="0">
              <a:latin typeface="Arial" pitchFamily="34" charset="0"/>
              <a:cs typeface="Arial" pitchFamily="34" charset="0"/>
            </a:endParaRPr>
          </a:p>
        </p:txBody>
      </p:sp>
      <p:sp>
        <p:nvSpPr>
          <p:cNvPr id="10" name="TextBox 9"/>
          <p:cNvSpPr txBox="1"/>
          <p:nvPr/>
        </p:nvSpPr>
        <p:spPr>
          <a:xfrm>
            <a:off x="4049242" y="6004550"/>
            <a:ext cx="311304" cy="369332"/>
          </a:xfrm>
          <a:prstGeom prst="rect">
            <a:avLst/>
          </a:prstGeom>
          <a:noFill/>
        </p:spPr>
        <p:txBody>
          <a:bodyPr wrap="none" rtlCol="0">
            <a:spAutoFit/>
          </a:bodyPr>
          <a:lstStyle/>
          <a:p>
            <a:r>
              <a:rPr lang="en-US" dirty="0" smtClean="0">
                <a:latin typeface="Arial" pitchFamily="34" charset="0"/>
                <a:cs typeface="Arial" pitchFamily="34" charset="0"/>
              </a:rPr>
              <a:t>4</a:t>
            </a:r>
            <a:endParaRPr lang="en-US" dirty="0">
              <a:latin typeface="Arial" pitchFamily="34" charset="0"/>
              <a:cs typeface="Arial" pitchFamily="34" charset="0"/>
            </a:endParaRPr>
          </a:p>
        </p:txBody>
      </p:sp>
      <p:sp>
        <p:nvSpPr>
          <p:cNvPr id="12" name="TextBox 11"/>
          <p:cNvSpPr txBox="1"/>
          <p:nvPr/>
        </p:nvSpPr>
        <p:spPr>
          <a:xfrm>
            <a:off x="912543" y="5820687"/>
            <a:ext cx="311304" cy="369332"/>
          </a:xfrm>
          <a:prstGeom prst="rect">
            <a:avLst/>
          </a:prstGeom>
          <a:noFill/>
        </p:spPr>
        <p:txBody>
          <a:bodyPr wrap="none" rtlCol="0">
            <a:spAutoFit/>
          </a:bodyPr>
          <a:lstStyle/>
          <a:p>
            <a:r>
              <a:rPr lang="en-US" dirty="0" smtClean="0">
                <a:latin typeface="Arial" pitchFamily="34" charset="0"/>
                <a:cs typeface="Arial" pitchFamily="34" charset="0"/>
              </a:rPr>
              <a:t>0</a:t>
            </a:r>
            <a:endParaRPr lang="en-US" dirty="0">
              <a:latin typeface="Arial" pitchFamily="34" charset="0"/>
              <a:cs typeface="Arial" pitchFamily="34" charset="0"/>
            </a:endParaRPr>
          </a:p>
        </p:txBody>
      </p:sp>
      <p:sp>
        <p:nvSpPr>
          <p:cNvPr id="13" name="TextBox 12"/>
          <p:cNvSpPr txBox="1"/>
          <p:nvPr/>
        </p:nvSpPr>
        <p:spPr>
          <a:xfrm>
            <a:off x="795525" y="5028011"/>
            <a:ext cx="437940" cy="369332"/>
          </a:xfrm>
          <a:prstGeom prst="rect">
            <a:avLst/>
          </a:prstGeom>
          <a:noFill/>
        </p:spPr>
        <p:txBody>
          <a:bodyPr wrap="none" rtlCol="0">
            <a:spAutoFit/>
          </a:bodyPr>
          <a:lstStyle/>
          <a:p>
            <a:r>
              <a:rPr lang="en-US" dirty="0" smtClean="0">
                <a:latin typeface="Arial" pitchFamily="34" charset="0"/>
                <a:cs typeface="Arial" pitchFamily="34" charset="0"/>
              </a:rPr>
              <a:t>20</a:t>
            </a:r>
            <a:endParaRPr lang="en-US" dirty="0">
              <a:latin typeface="Arial" pitchFamily="34" charset="0"/>
              <a:cs typeface="Arial" pitchFamily="34" charset="0"/>
            </a:endParaRPr>
          </a:p>
        </p:txBody>
      </p:sp>
      <p:sp>
        <p:nvSpPr>
          <p:cNvPr id="14" name="TextBox 13"/>
          <p:cNvSpPr txBox="1"/>
          <p:nvPr/>
        </p:nvSpPr>
        <p:spPr>
          <a:xfrm>
            <a:off x="795525" y="4235334"/>
            <a:ext cx="437940" cy="369332"/>
          </a:xfrm>
          <a:prstGeom prst="rect">
            <a:avLst/>
          </a:prstGeom>
          <a:noFill/>
        </p:spPr>
        <p:txBody>
          <a:bodyPr wrap="none" rtlCol="0">
            <a:spAutoFit/>
          </a:bodyPr>
          <a:lstStyle/>
          <a:p>
            <a:r>
              <a:rPr lang="en-US" dirty="0" smtClean="0">
                <a:latin typeface="Arial" pitchFamily="34" charset="0"/>
                <a:cs typeface="Arial" pitchFamily="34" charset="0"/>
              </a:rPr>
              <a:t>40</a:t>
            </a:r>
            <a:endParaRPr lang="en-US" dirty="0">
              <a:latin typeface="Arial" pitchFamily="34" charset="0"/>
              <a:cs typeface="Arial" pitchFamily="34" charset="0"/>
            </a:endParaRPr>
          </a:p>
        </p:txBody>
      </p:sp>
      <p:sp>
        <p:nvSpPr>
          <p:cNvPr id="15" name="TextBox 14"/>
          <p:cNvSpPr txBox="1"/>
          <p:nvPr/>
        </p:nvSpPr>
        <p:spPr>
          <a:xfrm>
            <a:off x="795525" y="3442657"/>
            <a:ext cx="437940" cy="369332"/>
          </a:xfrm>
          <a:prstGeom prst="rect">
            <a:avLst/>
          </a:prstGeom>
          <a:noFill/>
        </p:spPr>
        <p:txBody>
          <a:bodyPr wrap="none" rtlCol="0">
            <a:spAutoFit/>
          </a:bodyPr>
          <a:lstStyle/>
          <a:p>
            <a:r>
              <a:rPr lang="en-US" dirty="0" smtClean="0">
                <a:latin typeface="Arial" pitchFamily="34" charset="0"/>
                <a:cs typeface="Arial" pitchFamily="34" charset="0"/>
              </a:rPr>
              <a:t>60</a:t>
            </a:r>
            <a:endParaRPr lang="en-US" dirty="0">
              <a:latin typeface="Arial" pitchFamily="34" charset="0"/>
              <a:cs typeface="Arial" pitchFamily="34" charset="0"/>
            </a:endParaRPr>
          </a:p>
        </p:txBody>
      </p:sp>
      <p:sp>
        <p:nvSpPr>
          <p:cNvPr id="16" name="TextBox 15"/>
          <p:cNvSpPr txBox="1"/>
          <p:nvPr/>
        </p:nvSpPr>
        <p:spPr>
          <a:xfrm>
            <a:off x="795525" y="2649980"/>
            <a:ext cx="437940" cy="369332"/>
          </a:xfrm>
          <a:prstGeom prst="rect">
            <a:avLst/>
          </a:prstGeom>
          <a:noFill/>
        </p:spPr>
        <p:txBody>
          <a:bodyPr wrap="none" rtlCol="0">
            <a:spAutoFit/>
          </a:bodyPr>
          <a:lstStyle/>
          <a:p>
            <a:r>
              <a:rPr lang="en-US" dirty="0" smtClean="0">
                <a:latin typeface="Arial" pitchFamily="34" charset="0"/>
                <a:cs typeface="Arial" pitchFamily="34" charset="0"/>
              </a:rPr>
              <a:t>80</a:t>
            </a:r>
            <a:endParaRPr lang="en-US" dirty="0">
              <a:latin typeface="Arial" pitchFamily="34" charset="0"/>
              <a:cs typeface="Arial" pitchFamily="34" charset="0"/>
            </a:endParaRPr>
          </a:p>
        </p:txBody>
      </p:sp>
      <p:sp>
        <p:nvSpPr>
          <p:cNvPr id="17" name="TextBox 16"/>
          <p:cNvSpPr txBox="1"/>
          <p:nvPr/>
        </p:nvSpPr>
        <p:spPr>
          <a:xfrm>
            <a:off x="678505" y="1857303"/>
            <a:ext cx="564578" cy="369332"/>
          </a:xfrm>
          <a:prstGeom prst="rect">
            <a:avLst/>
          </a:prstGeom>
          <a:noFill/>
        </p:spPr>
        <p:txBody>
          <a:bodyPr wrap="none" rtlCol="0">
            <a:spAutoFit/>
          </a:bodyPr>
          <a:lstStyle/>
          <a:p>
            <a:r>
              <a:rPr lang="en-US" dirty="0" smtClean="0">
                <a:latin typeface="Arial" pitchFamily="34" charset="0"/>
                <a:cs typeface="Arial" pitchFamily="34" charset="0"/>
              </a:rPr>
              <a:t>100</a:t>
            </a:r>
            <a:endParaRPr lang="en-US" dirty="0">
              <a:latin typeface="Arial" pitchFamily="34" charset="0"/>
              <a:cs typeface="Arial" pitchFamily="34" charset="0"/>
            </a:endParaRPr>
          </a:p>
        </p:txBody>
      </p:sp>
      <p:sp>
        <p:nvSpPr>
          <p:cNvPr id="18" name="Rectangle 17"/>
          <p:cNvSpPr/>
          <p:nvPr/>
        </p:nvSpPr>
        <p:spPr>
          <a:xfrm>
            <a:off x="1220253" y="2778583"/>
            <a:ext cx="3971249" cy="10913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19675" y="2031967"/>
            <a:ext cx="3971365" cy="3971365"/>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4" idx="2"/>
            <a:endCxn id="4" idx="0"/>
          </p:cNvCxnSpPr>
          <p:nvPr/>
        </p:nvCxnSpPr>
        <p:spPr>
          <a:xfrm flipV="1">
            <a:off x="3205358" y="2031967"/>
            <a:ext cx="0" cy="3971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3"/>
            <a:endCxn id="18" idx="1"/>
          </p:cNvCxnSpPr>
          <p:nvPr/>
        </p:nvCxnSpPr>
        <p:spPr>
          <a:xfrm flipH="1">
            <a:off x="1220253" y="3324273"/>
            <a:ext cx="39712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65756" y="6365407"/>
            <a:ext cx="2890663" cy="369332"/>
          </a:xfrm>
          <a:prstGeom prst="rect">
            <a:avLst/>
          </a:prstGeom>
          <a:noFill/>
        </p:spPr>
        <p:txBody>
          <a:bodyPr wrap="none" rtlCol="0">
            <a:spAutoFit/>
          </a:bodyPr>
          <a:lstStyle/>
          <a:p>
            <a:r>
              <a:rPr lang="en-US" b="1" smtClean="0">
                <a:latin typeface="Arial" pitchFamily="34" charset="0"/>
                <a:cs typeface="Arial" pitchFamily="34" charset="0"/>
              </a:rPr>
              <a:t>Value-Added (2011-2012)</a:t>
            </a:r>
            <a:endParaRPr lang="en-US" b="1" dirty="0">
              <a:latin typeface="Arial" pitchFamily="34" charset="0"/>
              <a:cs typeface="Arial" pitchFamily="34" charset="0"/>
            </a:endParaRPr>
          </a:p>
        </p:txBody>
      </p:sp>
      <p:sp>
        <p:nvSpPr>
          <p:cNvPr id="25" name="TextBox 24"/>
          <p:cNvSpPr txBox="1"/>
          <p:nvPr/>
        </p:nvSpPr>
        <p:spPr>
          <a:xfrm rot="16200000">
            <a:off x="-870932" y="3839501"/>
            <a:ext cx="2775183" cy="369332"/>
          </a:xfrm>
          <a:prstGeom prst="rect">
            <a:avLst/>
          </a:prstGeom>
          <a:noFill/>
        </p:spPr>
        <p:txBody>
          <a:bodyPr wrap="none" rtlCol="0">
            <a:spAutoFit/>
          </a:bodyPr>
          <a:lstStyle/>
          <a:p>
            <a:r>
              <a:rPr lang="en-US" b="1" dirty="0" smtClean="0">
                <a:latin typeface="Arial" pitchFamily="34" charset="0"/>
                <a:cs typeface="Arial" pitchFamily="34" charset="0"/>
              </a:rPr>
              <a:t>Percent Prof/</a:t>
            </a:r>
            <a:r>
              <a:rPr lang="en-US" b="1" dirty="0" err="1" smtClean="0">
                <a:latin typeface="Arial" pitchFamily="34" charset="0"/>
                <a:cs typeface="Arial" pitchFamily="34" charset="0"/>
              </a:rPr>
              <a:t>Adv</a:t>
            </a:r>
            <a:r>
              <a:rPr lang="en-US" b="1" dirty="0" smtClean="0">
                <a:latin typeface="Arial" pitchFamily="34" charset="0"/>
                <a:cs typeface="Arial" pitchFamily="34" charset="0"/>
              </a:rPr>
              <a:t> (2011)</a:t>
            </a:r>
            <a:endParaRPr lang="en-US" b="1" dirty="0">
              <a:latin typeface="Arial" pitchFamily="34" charset="0"/>
              <a:cs typeface="Arial" pitchFamily="34" charset="0"/>
            </a:endParaRPr>
          </a:p>
        </p:txBody>
      </p:sp>
      <p:sp>
        <p:nvSpPr>
          <p:cNvPr id="213" name="Rectangle 212"/>
          <p:cNvSpPr/>
          <p:nvPr/>
        </p:nvSpPr>
        <p:spPr>
          <a:xfrm>
            <a:off x="6351634" y="6301007"/>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p:cNvSpPr txBox="1"/>
          <p:nvPr/>
        </p:nvSpPr>
        <p:spPr>
          <a:xfrm>
            <a:off x="6571877" y="6223811"/>
            <a:ext cx="1751057" cy="307777"/>
          </a:xfrm>
          <a:prstGeom prst="rect">
            <a:avLst/>
          </a:prstGeom>
          <a:noFill/>
        </p:spPr>
        <p:txBody>
          <a:bodyPr wrap="none" rtlCol="0">
            <a:spAutoFit/>
          </a:bodyPr>
          <a:lstStyle/>
          <a:p>
            <a:r>
              <a:rPr lang="en-US" sz="1400" dirty="0" smtClean="0">
                <a:latin typeface="+mn-lt"/>
              </a:rPr>
              <a:t>Schools in your district</a:t>
            </a:r>
            <a:endParaRPr lang="en-US" sz="1400" dirty="0">
              <a:latin typeface="+mn-lt"/>
            </a:endParaRPr>
          </a:p>
        </p:txBody>
      </p:sp>
      <p:sp>
        <p:nvSpPr>
          <p:cNvPr id="216" name="Rectangle 215"/>
          <p:cNvSpPr/>
          <p:nvPr/>
        </p:nvSpPr>
        <p:spPr>
          <a:xfrm>
            <a:off x="6276908" y="6200223"/>
            <a:ext cx="2234045" cy="35985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3471766" y="3025882"/>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4350770" y="2288464"/>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4728328" y="4878279"/>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3477665" y="3615817"/>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4014507" y="5019864"/>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2905428" y="3533226"/>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2367604" y="5130968"/>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1801265" y="4830102"/>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1706876" y="2340573"/>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2863150" y="2983603"/>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2184724" y="2476259"/>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4721446" y="2747630"/>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4573962" y="4216569"/>
            <a:ext cx="153384" cy="153384"/>
          </a:xfrm>
          <a:prstGeom prst="rect">
            <a:avLst/>
          </a:prstGeom>
          <a:solidFill>
            <a:srgbClr val="CEB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26"/>
          <p:cNvGrpSpPr/>
          <p:nvPr/>
        </p:nvGrpSpPr>
        <p:grpSpPr>
          <a:xfrm>
            <a:off x="3964366" y="1663618"/>
            <a:ext cx="5005237" cy="1504334"/>
            <a:chOff x="3964366" y="1663618"/>
            <a:chExt cx="5005237" cy="1504334"/>
          </a:xfrm>
        </p:grpSpPr>
        <p:sp>
          <p:nvSpPr>
            <p:cNvPr id="225" name="Oval 224"/>
            <p:cNvSpPr/>
            <p:nvPr/>
          </p:nvSpPr>
          <p:spPr>
            <a:xfrm>
              <a:off x="3964366" y="1993981"/>
              <a:ext cx="1162174" cy="1173971"/>
            </a:xfrm>
            <a:prstGeom prst="ellipse">
              <a:avLst/>
            </a:prstGeom>
            <a:solidFill>
              <a:srgbClr val="00B0F0">
                <a:alpha val="3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226" name="TextBox 225"/>
            <p:cNvSpPr txBox="1"/>
            <p:nvPr/>
          </p:nvSpPr>
          <p:spPr>
            <a:xfrm>
              <a:off x="5598488" y="1663618"/>
              <a:ext cx="3371115" cy="646331"/>
            </a:xfrm>
            <a:prstGeom prst="rect">
              <a:avLst/>
            </a:prstGeom>
            <a:noFill/>
          </p:spPr>
          <p:txBody>
            <a:bodyPr wrap="square" rtlCol="0">
              <a:spAutoFit/>
            </a:bodyPr>
            <a:lstStyle/>
            <a:p>
              <a:r>
                <a:rPr lang="en-US" dirty="0" smtClean="0">
                  <a:latin typeface="+mn-lt"/>
                </a:rPr>
                <a:t>A. Students know a lot and are growing faster than predicted</a:t>
              </a:r>
              <a:endParaRPr lang="en-US" dirty="0">
                <a:latin typeface="+mn-lt"/>
              </a:endParaRPr>
            </a:p>
          </p:txBody>
        </p:sp>
      </p:grpSp>
      <p:grpSp>
        <p:nvGrpSpPr>
          <p:cNvPr id="11" name="Group 227"/>
          <p:cNvGrpSpPr/>
          <p:nvPr/>
        </p:nvGrpSpPr>
        <p:grpSpPr>
          <a:xfrm>
            <a:off x="3769686" y="2429551"/>
            <a:ext cx="5199917" cy="3173853"/>
            <a:chOff x="3769686" y="1663618"/>
            <a:chExt cx="5199917" cy="3173853"/>
          </a:xfrm>
        </p:grpSpPr>
        <p:sp>
          <p:nvSpPr>
            <p:cNvPr id="229" name="Oval 228"/>
            <p:cNvSpPr/>
            <p:nvPr/>
          </p:nvSpPr>
          <p:spPr>
            <a:xfrm>
              <a:off x="3769686" y="3210233"/>
              <a:ext cx="1387333" cy="1627238"/>
            </a:xfrm>
            <a:prstGeom prst="ellipse">
              <a:avLst/>
            </a:prstGeom>
            <a:solidFill>
              <a:srgbClr val="00B0F0">
                <a:alpha val="3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t>
              </a:r>
              <a:endParaRPr lang="en-US" dirty="0">
                <a:solidFill>
                  <a:schemeClr val="tx1"/>
                </a:solidFill>
              </a:endParaRPr>
            </a:p>
          </p:txBody>
        </p:sp>
        <p:sp>
          <p:nvSpPr>
            <p:cNvPr id="230" name="TextBox 229"/>
            <p:cNvSpPr txBox="1"/>
            <p:nvPr/>
          </p:nvSpPr>
          <p:spPr>
            <a:xfrm>
              <a:off x="5598488" y="1663618"/>
              <a:ext cx="3371115" cy="646331"/>
            </a:xfrm>
            <a:prstGeom prst="rect">
              <a:avLst/>
            </a:prstGeom>
            <a:noFill/>
          </p:spPr>
          <p:txBody>
            <a:bodyPr wrap="square" rtlCol="0">
              <a:spAutoFit/>
            </a:bodyPr>
            <a:lstStyle/>
            <a:p>
              <a:r>
                <a:rPr lang="en-US" dirty="0" smtClean="0">
                  <a:latin typeface="+mn-lt"/>
                </a:rPr>
                <a:t>B. Students are behind, but are growing faster than predicted</a:t>
              </a:r>
              <a:endParaRPr lang="en-US" dirty="0">
                <a:latin typeface="+mn-lt"/>
              </a:endParaRPr>
            </a:p>
          </p:txBody>
        </p:sp>
      </p:grpSp>
      <p:grpSp>
        <p:nvGrpSpPr>
          <p:cNvPr id="19" name="Group 230"/>
          <p:cNvGrpSpPr/>
          <p:nvPr/>
        </p:nvGrpSpPr>
        <p:grpSpPr>
          <a:xfrm>
            <a:off x="1339153" y="1846499"/>
            <a:ext cx="7630450" cy="2036611"/>
            <a:chOff x="1339153" y="273338"/>
            <a:chExt cx="7630450" cy="2036611"/>
          </a:xfrm>
        </p:grpSpPr>
        <p:sp>
          <p:nvSpPr>
            <p:cNvPr id="232" name="Oval 231"/>
            <p:cNvSpPr/>
            <p:nvPr/>
          </p:nvSpPr>
          <p:spPr>
            <a:xfrm>
              <a:off x="1339153" y="273338"/>
              <a:ext cx="1335223" cy="1284092"/>
            </a:xfrm>
            <a:prstGeom prst="ellipse">
              <a:avLst/>
            </a:prstGeom>
            <a:solidFill>
              <a:srgbClr val="00B0F0">
                <a:alpha val="3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
          <p:nvSpPr>
            <p:cNvPr id="233" name="TextBox 232"/>
            <p:cNvSpPr txBox="1"/>
            <p:nvPr/>
          </p:nvSpPr>
          <p:spPr>
            <a:xfrm>
              <a:off x="5598488" y="1663618"/>
              <a:ext cx="3371115" cy="646331"/>
            </a:xfrm>
            <a:prstGeom prst="rect">
              <a:avLst/>
            </a:prstGeom>
            <a:noFill/>
          </p:spPr>
          <p:txBody>
            <a:bodyPr wrap="square" rtlCol="0">
              <a:spAutoFit/>
            </a:bodyPr>
            <a:lstStyle/>
            <a:p>
              <a:r>
                <a:rPr lang="en-US" dirty="0" smtClean="0">
                  <a:latin typeface="+mn-lt"/>
                </a:rPr>
                <a:t>C. Students know a lot, but are growing slower than predicted</a:t>
              </a:r>
              <a:endParaRPr lang="en-US" dirty="0">
                <a:latin typeface="+mn-lt"/>
              </a:endParaRPr>
            </a:p>
          </p:txBody>
        </p:sp>
      </p:grpSp>
      <p:grpSp>
        <p:nvGrpSpPr>
          <p:cNvPr id="22" name="Group 233"/>
          <p:cNvGrpSpPr/>
          <p:nvPr/>
        </p:nvGrpSpPr>
        <p:grpSpPr>
          <a:xfrm>
            <a:off x="1498435" y="4020411"/>
            <a:ext cx="7471168" cy="1719662"/>
            <a:chOff x="1498435" y="1663618"/>
            <a:chExt cx="7471168" cy="1719662"/>
          </a:xfrm>
        </p:grpSpPr>
        <p:sp>
          <p:nvSpPr>
            <p:cNvPr id="235" name="Oval 234"/>
            <p:cNvSpPr/>
            <p:nvPr/>
          </p:nvSpPr>
          <p:spPr>
            <a:xfrm>
              <a:off x="1498435" y="1873045"/>
              <a:ext cx="1335223" cy="1510235"/>
            </a:xfrm>
            <a:prstGeom prst="ellipse">
              <a:avLst/>
            </a:prstGeom>
            <a:solidFill>
              <a:srgbClr val="00B0F0">
                <a:alpha val="3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t>
              </a:r>
              <a:endParaRPr lang="en-US" dirty="0">
                <a:solidFill>
                  <a:schemeClr val="tx1"/>
                </a:solidFill>
              </a:endParaRPr>
            </a:p>
          </p:txBody>
        </p:sp>
        <p:sp>
          <p:nvSpPr>
            <p:cNvPr id="236" name="TextBox 235"/>
            <p:cNvSpPr txBox="1"/>
            <p:nvPr/>
          </p:nvSpPr>
          <p:spPr>
            <a:xfrm>
              <a:off x="5598488" y="1663618"/>
              <a:ext cx="3371115" cy="646331"/>
            </a:xfrm>
            <a:prstGeom prst="rect">
              <a:avLst/>
            </a:prstGeom>
            <a:noFill/>
          </p:spPr>
          <p:txBody>
            <a:bodyPr wrap="square" rtlCol="0">
              <a:spAutoFit/>
            </a:bodyPr>
            <a:lstStyle/>
            <a:p>
              <a:r>
                <a:rPr lang="en-US" dirty="0" smtClean="0">
                  <a:latin typeface="+mn-lt"/>
                </a:rPr>
                <a:t>D. Students are behind, and are growing slower than predicted</a:t>
              </a:r>
              <a:endParaRPr lang="en-US" dirty="0">
                <a:latin typeface="+mn-lt"/>
              </a:endParaRPr>
            </a:p>
          </p:txBody>
        </p:sp>
      </p:grpSp>
      <p:grpSp>
        <p:nvGrpSpPr>
          <p:cNvPr id="23" name="Group 236"/>
          <p:cNvGrpSpPr/>
          <p:nvPr/>
        </p:nvGrpSpPr>
        <p:grpSpPr>
          <a:xfrm>
            <a:off x="2543601" y="2713701"/>
            <a:ext cx="6426002" cy="3040217"/>
            <a:chOff x="2543601" y="-453269"/>
            <a:chExt cx="6426002" cy="3040217"/>
          </a:xfrm>
        </p:grpSpPr>
        <p:sp>
          <p:nvSpPr>
            <p:cNvPr id="238" name="Oval 237"/>
            <p:cNvSpPr/>
            <p:nvPr/>
          </p:nvSpPr>
          <p:spPr>
            <a:xfrm>
              <a:off x="2543601" y="-453269"/>
              <a:ext cx="1486636" cy="1457139"/>
            </a:xfrm>
            <a:prstGeom prst="ellipse">
              <a:avLst/>
            </a:prstGeom>
            <a:solidFill>
              <a:srgbClr val="00B0F0">
                <a:alpha val="3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a:t>
              </a:r>
              <a:endParaRPr lang="en-US" dirty="0">
                <a:solidFill>
                  <a:schemeClr val="tx1"/>
                </a:solidFill>
              </a:endParaRPr>
            </a:p>
          </p:txBody>
        </p:sp>
        <p:sp>
          <p:nvSpPr>
            <p:cNvPr id="239" name="TextBox 238"/>
            <p:cNvSpPr txBox="1"/>
            <p:nvPr/>
          </p:nvSpPr>
          <p:spPr>
            <a:xfrm>
              <a:off x="5598488" y="1663618"/>
              <a:ext cx="3371115" cy="923330"/>
            </a:xfrm>
            <a:prstGeom prst="rect">
              <a:avLst/>
            </a:prstGeom>
            <a:noFill/>
          </p:spPr>
          <p:txBody>
            <a:bodyPr wrap="square" rtlCol="0">
              <a:spAutoFit/>
            </a:bodyPr>
            <a:lstStyle/>
            <a:p>
              <a:r>
                <a:rPr lang="en-US" dirty="0" smtClean="0">
                  <a:latin typeface="+mn-lt"/>
                </a:rPr>
                <a:t>E. Students are about average in how much they know and how fast they are growing</a:t>
              </a:r>
              <a:endParaRPr lang="en-US" dirty="0">
                <a:latin typeface="+mn-lt"/>
              </a:endParaRPr>
            </a:p>
          </p:txBody>
        </p:sp>
      </p:grpSp>
    </p:spTree>
    <p:extLst>
      <p:ext uri="{BB962C8B-B14F-4D97-AF65-F5344CB8AC3E}">
        <p14:creationId xmlns:p14="http://schemas.microsoft.com/office/powerpoint/2010/main" val="3949194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9842" y="2000250"/>
            <a:ext cx="3474027" cy="4495799"/>
          </a:xfrm>
          <a:prstGeom prst="rect">
            <a:avLst/>
          </a:prstGeom>
          <a:ln>
            <a:solidFill>
              <a:schemeClr val="accent6"/>
            </a:solidFill>
          </a:ln>
          <a:effectLst>
            <a:outerShdw blurRad="50800" dist="38100" dir="2700000" algn="tl" rotWithShape="0">
              <a:prstClr val="black">
                <a:alpha val="40000"/>
              </a:prstClr>
            </a:outerShdw>
          </a:effectLst>
        </p:spPr>
      </p:pic>
      <p:sp>
        <p:nvSpPr>
          <p:cNvPr id="8" name="Rectangle 7"/>
          <p:cNvSpPr/>
          <p:nvPr/>
        </p:nvSpPr>
        <p:spPr>
          <a:xfrm>
            <a:off x="5991224" y="2407444"/>
            <a:ext cx="802482"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Page 6 (and 7 for some schools) – Grade-Level Scatter Plots</a:t>
            </a:r>
            <a:endParaRPr lang="en-US" dirty="0"/>
          </a:p>
        </p:txBody>
      </p:sp>
      <p:sp>
        <p:nvSpPr>
          <p:cNvPr id="5" name="Rectangle 4"/>
          <p:cNvSpPr/>
          <p:nvPr/>
        </p:nvSpPr>
        <p:spPr>
          <a:xfrm>
            <a:off x="5326856" y="2000250"/>
            <a:ext cx="802482"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952461" y="1600200"/>
            <a:ext cx="3474027" cy="4495799"/>
          </a:xfrm>
          <a:ln>
            <a:solidFill>
              <a:schemeClr val="accent6"/>
            </a:solidFill>
          </a:ln>
          <a:effectLst>
            <a:outerShdw blurRad="50800" dist="38100" dir="2700000" algn="tl" rotWithShape="0">
              <a:prstClr val="black">
                <a:alpha val="40000"/>
              </a:prstClr>
            </a:outerShdw>
          </a:effectLst>
        </p:spPr>
      </p:pic>
      <p:sp>
        <p:nvSpPr>
          <p:cNvPr id="7" name="Rectangular Callout 6"/>
          <p:cNvSpPr/>
          <p:nvPr/>
        </p:nvSpPr>
        <p:spPr>
          <a:xfrm>
            <a:off x="500743" y="2144486"/>
            <a:ext cx="2296886" cy="1175657"/>
          </a:xfrm>
          <a:prstGeom prst="wedgeRectCallout">
            <a:avLst>
              <a:gd name="adj1" fmla="val 67792"/>
              <a:gd name="adj2" fmla="val 194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Grade-Level Value-Added and Achievement</a:t>
            </a:r>
            <a:endParaRPr lang="en-US" sz="2400" dirty="0"/>
          </a:p>
        </p:txBody>
      </p:sp>
      <p:sp>
        <p:nvSpPr>
          <p:cNvPr id="9" name="Rectangle 8"/>
          <p:cNvSpPr/>
          <p:nvPr/>
        </p:nvSpPr>
        <p:spPr>
          <a:xfrm>
            <a:off x="5324473" y="2007395"/>
            <a:ext cx="802482"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62597"/>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Grade-Level Scatter Plots</a:t>
            </a:r>
            <a:endParaRPr lang="en-US" sz="3600"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12775" y="2304922"/>
            <a:ext cx="8153400" cy="3086356"/>
          </a:xfrm>
        </p:spPr>
      </p:pic>
      <p:sp>
        <p:nvSpPr>
          <p:cNvPr id="5" name="Rectangular Callout 4"/>
          <p:cNvSpPr/>
          <p:nvPr/>
        </p:nvSpPr>
        <p:spPr>
          <a:xfrm>
            <a:off x="3066143" y="5636987"/>
            <a:ext cx="1759857" cy="865414"/>
          </a:xfrm>
          <a:prstGeom prst="wedgeRectCallout">
            <a:avLst>
              <a:gd name="adj1" fmla="val -20249"/>
              <a:gd name="adj2" fmla="val -87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Grade 3 Reading</a:t>
            </a:r>
            <a:endParaRPr lang="en-US" sz="2400" dirty="0"/>
          </a:p>
        </p:txBody>
      </p:sp>
      <p:sp>
        <p:nvSpPr>
          <p:cNvPr id="6" name="Rectangular Callout 5"/>
          <p:cNvSpPr/>
          <p:nvPr/>
        </p:nvSpPr>
        <p:spPr>
          <a:xfrm>
            <a:off x="6342743" y="5636987"/>
            <a:ext cx="1759857" cy="865414"/>
          </a:xfrm>
          <a:prstGeom prst="wedgeRectCallout">
            <a:avLst>
              <a:gd name="adj1" fmla="val -20249"/>
              <a:gd name="adj2" fmla="val -8767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t>Grade 3 Math</a:t>
            </a:r>
            <a:endParaRPr lang="en-US" sz="2400" dirty="0"/>
          </a:p>
        </p:txBody>
      </p:sp>
    </p:spTree>
    <p:extLst>
      <p:ext uri="{BB962C8B-B14F-4D97-AF65-F5344CB8AC3E}">
        <p14:creationId xmlns:p14="http://schemas.microsoft.com/office/powerpoint/2010/main" val="2692896507"/>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Last Section – Additional Information </a:t>
            </a:r>
            <a:r>
              <a:rPr lang="en-US" dirty="0" smtClean="0"/>
              <a:t/>
            </a:r>
            <a:br>
              <a:rPr lang="en-US" dirty="0" smtClean="0"/>
            </a:br>
            <a:r>
              <a:rPr lang="en-US" sz="3600" dirty="0" smtClean="0"/>
              <a:t>(</a:t>
            </a:r>
            <a:r>
              <a:rPr lang="en-US" sz="3600" dirty="0"/>
              <a:t>1 of 2)</a:t>
            </a: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952461" y="1600200"/>
            <a:ext cx="3474026" cy="4495799"/>
          </a:xfrm>
          <a:ln>
            <a:solidFill>
              <a:schemeClr val="accent6"/>
            </a:solidFill>
          </a:ln>
          <a:effectLst>
            <a:outerShdw blurRad="50800" dist="38100" dir="2700000" algn="tl" rotWithShape="0">
              <a:prstClr val="black">
                <a:alpha val="40000"/>
              </a:prstClr>
            </a:outerShdw>
          </a:effectLst>
        </p:spPr>
      </p:pic>
      <p:sp>
        <p:nvSpPr>
          <p:cNvPr id="5" name="Rectangle 4"/>
          <p:cNvSpPr/>
          <p:nvPr/>
        </p:nvSpPr>
        <p:spPr>
          <a:xfrm>
            <a:off x="5326856" y="2000250"/>
            <a:ext cx="802482"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457200" y="2195060"/>
            <a:ext cx="2296886" cy="1175657"/>
          </a:xfrm>
          <a:prstGeom prst="wedgeRectCallout">
            <a:avLst>
              <a:gd name="adj1" fmla="val 68740"/>
              <a:gd name="adj2" fmla="val 231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1-5 </a:t>
            </a:r>
            <a:br>
              <a:rPr lang="en-US" sz="2400" dirty="0" smtClean="0"/>
            </a:br>
            <a:r>
              <a:rPr lang="en-US" sz="2400" dirty="0" smtClean="0"/>
              <a:t>Value-Added Scale</a:t>
            </a:r>
            <a:endParaRPr lang="en-US" sz="2400" dirty="0"/>
          </a:p>
        </p:txBody>
      </p:sp>
      <p:sp>
        <p:nvSpPr>
          <p:cNvPr id="8" name="Rectangular Callout 7"/>
          <p:cNvSpPr/>
          <p:nvPr/>
        </p:nvSpPr>
        <p:spPr>
          <a:xfrm>
            <a:off x="6847114" y="3370717"/>
            <a:ext cx="2296886" cy="1175657"/>
          </a:xfrm>
          <a:prstGeom prst="wedgeRectCallout">
            <a:avLst>
              <a:gd name="adj1" fmla="val -84972"/>
              <a:gd name="adj2" fmla="val 2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Number of Students (Weighted)</a:t>
            </a:r>
            <a:endParaRPr lang="en-US" sz="2400" dirty="0"/>
          </a:p>
        </p:txBody>
      </p:sp>
      <p:sp>
        <p:nvSpPr>
          <p:cNvPr id="9" name="Rectangular Callout 8"/>
          <p:cNvSpPr/>
          <p:nvPr/>
        </p:nvSpPr>
        <p:spPr>
          <a:xfrm>
            <a:off x="457200" y="4110945"/>
            <a:ext cx="2296886" cy="1175657"/>
          </a:xfrm>
          <a:prstGeom prst="wedgeRectCallout">
            <a:avLst>
              <a:gd name="adj1" fmla="val 75376"/>
              <a:gd name="adj2" fmla="val -265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Student Group Interpretation</a:t>
            </a:r>
            <a:endParaRPr lang="en-US" sz="2400" dirty="0"/>
          </a:p>
        </p:txBody>
      </p:sp>
    </p:spTree>
    <p:extLst>
      <p:ext uri="{BB962C8B-B14F-4D97-AF65-F5344CB8AC3E}">
        <p14:creationId xmlns:p14="http://schemas.microsoft.com/office/powerpoint/2010/main" val="4050939803"/>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Last Section – Additional Information </a:t>
            </a:r>
            <a:r>
              <a:rPr lang="en-US" dirty="0" smtClean="0"/>
              <a:t/>
            </a:r>
            <a:br>
              <a:rPr lang="en-US" dirty="0" smtClean="0"/>
            </a:br>
            <a:r>
              <a:rPr lang="en-US" sz="3600" dirty="0" smtClean="0"/>
              <a:t>(2 </a:t>
            </a:r>
            <a:r>
              <a:rPr lang="en-US" sz="3600" dirty="0"/>
              <a:t>of 2)</a:t>
            </a: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952461" y="1600200"/>
            <a:ext cx="3474026" cy="4495798"/>
          </a:xfrm>
          <a:ln>
            <a:solidFill>
              <a:schemeClr val="accent6"/>
            </a:solidFill>
          </a:ln>
          <a:effectLst>
            <a:outerShdw blurRad="50800" dist="38100" dir="2700000" algn="tl" rotWithShape="0">
              <a:prstClr val="black">
                <a:alpha val="40000"/>
              </a:prstClr>
            </a:outerShdw>
          </a:effectLst>
        </p:spPr>
      </p:pic>
      <p:sp>
        <p:nvSpPr>
          <p:cNvPr id="5" name="Rectangle 4"/>
          <p:cNvSpPr/>
          <p:nvPr/>
        </p:nvSpPr>
        <p:spPr>
          <a:xfrm>
            <a:off x="5326856" y="2000250"/>
            <a:ext cx="802482"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457200" y="1814060"/>
            <a:ext cx="2296886" cy="1175657"/>
          </a:xfrm>
          <a:prstGeom prst="wedgeRectCallout">
            <a:avLst>
              <a:gd name="adj1" fmla="val 68740"/>
              <a:gd name="adj2" fmla="val 231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Control Variables in the Model</a:t>
            </a:r>
            <a:endParaRPr lang="en-US" sz="2400" dirty="0"/>
          </a:p>
        </p:txBody>
      </p:sp>
      <p:sp>
        <p:nvSpPr>
          <p:cNvPr id="9" name="Rectangular Callout 8"/>
          <p:cNvSpPr/>
          <p:nvPr/>
        </p:nvSpPr>
        <p:spPr>
          <a:xfrm>
            <a:off x="457200" y="3270478"/>
            <a:ext cx="2296886" cy="1175657"/>
          </a:xfrm>
          <a:prstGeom prst="wedgeRectCallout">
            <a:avLst>
              <a:gd name="adj1" fmla="val 79246"/>
              <a:gd name="adj2" fmla="val -459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Reasons for “Insufficient Data or NA”</a:t>
            </a:r>
            <a:endParaRPr lang="en-US" sz="2400" dirty="0"/>
          </a:p>
        </p:txBody>
      </p:sp>
    </p:spTree>
    <p:extLst>
      <p:ext uri="{BB962C8B-B14F-4D97-AF65-F5344CB8AC3E}">
        <p14:creationId xmlns:p14="http://schemas.microsoft.com/office/powerpoint/2010/main" val="4083199640"/>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smtClean="0"/>
              <a:t>Please help us improve Value-Added training and resources for the future</a:t>
            </a:r>
            <a:endParaRPr lang="en-US" dirty="0"/>
          </a:p>
        </p:txBody>
      </p:sp>
      <p:sp>
        <p:nvSpPr>
          <p:cNvPr id="4" name="Title 3"/>
          <p:cNvSpPr>
            <a:spLocks noGrp="1"/>
          </p:cNvSpPr>
          <p:nvPr>
            <p:ph type="title"/>
          </p:nvPr>
        </p:nvSpPr>
        <p:spPr/>
        <p:txBody>
          <a:bodyPr/>
          <a:lstStyle/>
          <a:p>
            <a:r>
              <a:rPr lang="en-US" dirty="0" smtClean="0"/>
              <a:t>Feedback Survey (for 8:30-10:30 session)</a:t>
            </a:r>
            <a:endParaRPr lang="en-US" dirty="0"/>
          </a:p>
        </p:txBody>
      </p:sp>
      <p:pic>
        <p:nvPicPr>
          <p:cNvPr id="9" name="Picture 8" descr="Survey_Page_1.png"/>
          <p:cNvPicPr>
            <a:picLocks noChangeAspect="1"/>
          </p:cNvPicPr>
          <p:nvPr/>
        </p:nvPicPr>
        <p:blipFill>
          <a:blip r:embed="rId2" cstate="print"/>
          <a:stretch>
            <a:fillRect/>
          </a:stretch>
        </p:blipFill>
        <p:spPr>
          <a:xfrm>
            <a:off x="1948393" y="98191"/>
            <a:ext cx="3281499" cy="4298907"/>
          </a:xfrm>
          <a:prstGeom prst="rect">
            <a:avLst/>
          </a:prstGeom>
          <a:effectLst>
            <a:outerShdw blurRad="50800" dist="38100" dir="2700000" algn="tl" rotWithShape="0">
              <a:prstClr val="black">
                <a:alpha val="40000"/>
              </a:prstClr>
            </a:outerShdw>
          </a:effectLst>
        </p:spPr>
      </p:pic>
      <p:pic>
        <p:nvPicPr>
          <p:cNvPr id="10" name="Picture 9" descr="Survey_Page_2.png"/>
          <p:cNvPicPr>
            <a:picLocks noChangeAspect="1"/>
          </p:cNvPicPr>
          <p:nvPr/>
        </p:nvPicPr>
        <p:blipFill>
          <a:blip r:embed="rId3" cstate="print"/>
          <a:stretch>
            <a:fillRect/>
          </a:stretch>
        </p:blipFill>
        <p:spPr>
          <a:xfrm>
            <a:off x="5552877" y="103859"/>
            <a:ext cx="3290412" cy="4302445"/>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VARC Resources</a:t>
            </a:r>
            <a:endParaRPr lang="en-US" dirty="0"/>
          </a:p>
        </p:txBody>
      </p:sp>
      <p:sp>
        <p:nvSpPr>
          <p:cNvPr id="3" name="Content Placeholder 2"/>
          <p:cNvSpPr>
            <a:spLocks noGrp="1"/>
          </p:cNvSpPr>
          <p:nvPr>
            <p:ph sz="quarter" idx="1"/>
          </p:nvPr>
        </p:nvSpPr>
        <p:spPr/>
        <p:txBody>
          <a:bodyPr>
            <a:normAutofit/>
          </a:bodyPr>
          <a:lstStyle/>
          <a:p>
            <a:r>
              <a:rPr lang="en-US" sz="2400" dirty="0" smtClean="0">
                <a:hlinkClick r:id="rId2"/>
              </a:rPr>
              <a:t>http://varc.wceruw.org/Projects/wisconsin_statewide.php</a:t>
            </a:r>
            <a:endParaRPr lang="en-US" sz="2400" dirty="0" smtClean="0"/>
          </a:p>
          <a:p>
            <a:endParaRPr lang="en-US" sz="2400" dirty="0" smtClean="0"/>
          </a:p>
          <a:p>
            <a:r>
              <a:rPr lang="en-US" sz="2400" dirty="0" smtClean="0"/>
              <a:t>Content of these and other Power Points</a:t>
            </a:r>
          </a:p>
          <a:p>
            <a:r>
              <a:rPr lang="en-US" sz="2400" dirty="0" smtClean="0"/>
              <a:t>Narrated videos</a:t>
            </a:r>
          </a:p>
          <a:p>
            <a:r>
              <a:rPr lang="en-US" sz="2400" dirty="0" smtClean="0"/>
              <a:t>Online course preview</a:t>
            </a:r>
          </a:p>
          <a:p>
            <a:r>
              <a:rPr lang="en-US" sz="2400" dirty="0" smtClean="0"/>
              <a:t>Link to online reporting tool</a:t>
            </a:r>
          </a:p>
          <a:p>
            <a:pPr lvl="1"/>
            <a:r>
              <a:rPr lang="en-US" sz="2100" dirty="0" smtClean="0"/>
              <a:t>Example Reports</a:t>
            </a:r>
          </a:p>
          <a:p>
            <a:r>
              <a:rPr lang="en-US" sz="2400" dirty="0" smtClean="0"/>
              <a:t>Example materials from other VARC projects</a:t>
            </a:r>
          </a:p>
          <a:p>
            <a:endParaRPr lang="en-US" sz="2400"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Landscape"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9459" name="The Oak"/>
          <p:cNvSpPr>
            <a:spLocks noGrp="1"/>
          </p:cNvSpPr>
          <p:nvPr>
            <p:ph type="title"/>
          </p:nvPr>
        </p:nvSpPr>
        <p:spPr/>
        <p:txBody>
          <a:bodyPr/>
          <a:lstStyle/>
          <a:p>
            <a:pPr eaLnBrk="1" hangingPunct="1"/>
            <a:r>
              <a:rPr lang="en-US" smtClean="0"/>
              <a:t>The Oak Tree Analogy</a:t>
            </a:r>
          </a:p>
        </p:txBody>
      </p:sp>
      <p:pic>
        <p:nvPicPr>
          <p:cNvPr id="19460" name="Tree A" descr="Old Tree A.png"/>
          <p:cNvPicPr>
            <a:picLocks noChangeAspect="1"/>
          </p:cNvPicPr>
          <p:nvPr/>
        </p:nvPicPr>
        <p:blipFill>
          <a:blip r:embed="rId4" cstate="print"/>
          <a:srcRect/>
          <a:stretch>
            <a:fillRect/>
          </a:stretch>
        </p:blipFill>
        <p:spPr bwMode="auto">
          <a:xfrm>
            <a:off x="2998788" y="3373438"/>
            <a:ext cx="1250950" cy="2428875"/>
          </a:xfrm>
          <a:prstGeom prst="rect">
            <a:avLst/>
          </a:prstGeom>
          <a:noFill/>
          <a:ln w="9525">
            <a:noFill/>
            <a:miter lim="800000"/>
            <a:headEnd/>
            <a:tailEnd/>
          </a:ln>
        </p:spPr>
      </p:pic>
      <p:pic>
        <p:nvPicPr>
          <p:cNvPr id="19461" name="Tree B" descr="Old Tree B.png"/>
          <p:cNvPicPr>
            <a:picLocks noChangeAspect="1"/>
          </p:cNvPicPr>
          <p:nvPr/>
        </p:nvPicPr>
        <p:blipFill>
          <a:blip r:embed="rId5" cstate="print"/>
          <a:srcRect/>
          <a:stretch>
            <a:fillRect/>
          </a:stretch>
        </p:blipFill>
        <p:spPr bwMode="auto">
          <a:xfrm>
            <a:off x="5992813" y="2949575"/>
            <a:ext cx="1384300" cy="2857500"/>
          </a:xfrm>
          <a:prstGeom prst="rect">
            <a:avLst/>
          </a:prstGeom>
          <a:noFill/>
          <a:ln w="9525">
            <a:noFill/>
            <a:miter lim="800000"/>
            <a:headEnd/>
            <a:tailEnd/>
          </a:ln>
        </p:spPr>
      </p:pic>
    </p:spTree>
    <p:extLst>
      <p:ext uri="{BB962C8B-B14F-4D97-AF65-F5344CB8AC3E}">
        <p14:creationId xmlns:p14="http://schemas.microsoft.com/office/powerpoint/2010/main" val="287911760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Landscape"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9" name="Tree A" descr="Old Tree A.png"/>
          <p:cNvPicPr>
            <a:picLocks noChangeAspect="1"/>
          </p:cNvPicPr>
          <p:nvPr/>
        </p:nvPicPr>
        <p:blipFill>
          <a:blip r:embed="rId4" cstate="print"/>
          <a:srcRect/>
          <a:stretch>
            <a:fillRect/>
          </a:stretch>
        </p:blipFill>
        <p:spPr bwMode="auto">
          <a:xfrm>
            <a:off x="2998788" y="3373438"/>
            <a:ext cx="1250950" cy="2428875"/>
          </a:xfrm>
          <a:prstGeom prst="rect">
            <a:avLst/>
          </a:prstGeom>
          <a:noFill/>
          <a:ln w="9525">
            <a:noFill/>
            <a:miter lim="800000"/>
            <a:headEnd/>
            <a:tailEnd/>
          </a:ln>
        </p:spPr>
      </p:pic>
      <p:pic>
        <p:nvPicPr>
          <p:cNvPr id="11" name="Tree B" descr="Old Tree B.png"/>
          <p:cNvPicPr>
            <a:picLocks noChangeAspect="1"/>
          </p:cNvPicPr>
          <p:nvPr/>
        </p:nvPicPr>
        <p:blipFill>
          <a:blip r:embed="rId5" cstate="print"/>
          <a:srcRect/>
          <a:stretch>
            <a:fillRect/>
          </a:stretch>
        </p:blipFill>
        <p:spPr bwMode="auto">
          <a:xfrm>
            <a:off x="5992813" y="2949575"/>
            <a:ext cx="1384300" cy="2857500"/>
          </a:xfrm>
          <a:prstGeom prst="rect">
            <a:avLst/>
          </a:prstGeom>
          <a:noFill/>
          <a:ln w="9525">
            <a:noFill/>
            <a:miter lim="800000"/>
            <a:headEnd/>
            <a:tailEnd/>
          </a:ln>
        </p:spPr>
      </p:pic>
      <p:grpSp>
        <p:nvGrpSpPr>
          <p:cNvPr id="2" name="Gar A"/>
          <p:cNvGrpSpPr>
            <a:grpSpLocks/>
          </p:cNvGrpSpPr>
          <p:nvPr/>
        </p:nvGrpSpPr>
        <p:grpSpPr bwMode="auto">
          <a:xfrm>
            <a:off x="0" y="2551113"/>
            <a:ext cx="1403350" cy="1779587"/>
            <a:chOff x="0" y="2550340"/>
            <a:chExt cx="1403013" cy="1780221"/>
          </a:xfrm>
        </p:grpSpPr>
        <p:pic>
          <p:nvPicPr>
            <p:cNvPr id="20494" name="Gardener A" descr="Gardener A.png"/>
            <p:cNvPicPr>
              <a:picLocks noChangeAspect="1"/>
            </p:cNvPicPr>
            <p:nvPr/>
          </p:nvPicPr>
          <p:blipFill>
            <a:blip r:embed="rId6" cstate="print"/>
            <a:srcRect/>
            <a:stretch>
              <a:fillRect/>
            </a:stretch>
          </p:blipFill>
          <p:spPr bwMode="auto">
            <a:xfrm>
              <a:off x="338931" y="2937013"/>
              <a:ext cx="527047" cy="1393548"/>
            </a:xfrm>
            <a:prstGeom prst="rect">
              <a:avLst/>
            </a:prstGeom>
            <a:noFill/>
            <a:ln w="9525">
              <a:noFill/>
              <a:miter lim="800000"/>
              <a:headEnd/>
              <a:tailEnd/>
            </a:ln>
          </p:spPr>
        </p:pic>
        <p:sp>
          <p:nvSpPr>
            <p:cNvPr id="20495"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3" name="Gar B"/>
          <p:cNvGrpSpPr>
            <a:grpSpLocks/>
          </p:cNvGrpSpPr>
          <p:nvPr/>
        </p:nvGrpSpPr>
        <p:grpSpPr bwMode="auto">
          <a:xfrm>
            <a:off x="7751763" y="2546350"/>
            <a:ext cx="1392237" cy="1782763"/>
            <a:chOff x="7752209" y="2545806"/>
            <a:chExt cx="1391791" cy="1783168"/>
          </a:xfrm>
        </p:grpSpPr>
        <p:pic>
          <p:nvPicPr>
            <p:cNvPr id="20492" name="Gardener B" descr="Gardeners B.png"/>
            <p:cNvPicPr>
              <a:picLocks noChangeAspect="1"/>
            </p:cNvPicPr>
            <p:nvPr/>
          </p:nvPicPr>
          <p:blipFill>
            <a:blip r:embed="rId7" cstate="print"/>
            <a:srcRect/>
            <a:stretch>
              <a:fillRect/>
            </a:stretch>
          </p:blipFill>
          <p:spPr bwMode="auto">
            <a:xfrm>
              <a:off x="8270581" y="2935426"/>
              <a:ext cx="518114" cy="1393548"/>
            </a:xfrm>
            <a:prstGeom prst="rect">
              <a:avLst/>
            </a:prstGeom>
            <a:noFill/>
            <a:ln w="9525">
              <a:noFill/>
              <a:miter lim="800000"/>
              <a:headEnd/>
              <a:tailEnd/>
            </a:ln>
          </p:spPr>
        </p:pic>
        <p:sp>
          <p:nvSpPr>
            <p:cNvPr id="20493"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sp>
        <p:nvSpPr>
          <p:cNvPr id="24" name="Title 23"/>
          <p:cNvSpPr>
            <a:spLocks noGrp="1"/>
          </p:cNvSpPr>
          <p:nvPr>
            <p:ph type="title"/>
          </p:nvPr>
        </p:nvSpPr>
        <p:spPr/>
        <p:txBody>
          <a:bodyPr>
            <a:normAutofit fontScale="90000"/>
          </a:bodyPr>
          <a:lstStyle/>
          <a:p>
            <a:r>
              <a:rPr lang="en-US" dirty="0" smtClean="0"/>
              <a:t>Explaining Value-Added by Evaluating Gardener Performance</a:t>
            </a:r>
            <a:endParaRPr lang="en-US" dirty="0"/>
          </a:p>
        </p:txBody>
      </p:sp>
      <p:sp>
        <p:nvSpPr>
          <p:cNvPr id="25" name="Content Placeholder 24"/>
          <p:cNvSpPr>
            <a:spLocks noGrp="1"/>
          </p:cNvSpPr>
          <p:nvPr>
            <p:ph sz="quarter" idx="1"/>
          </p:nvPr>
        </p:nvSpPr>
        <p:spPr>
          <a:xfrm>
            <a:off x="612648" y="1600200"/>
            <a:ext cx="8153400" cy="813391"/>
          </a:xfrm>
        </p:spPr>
        <p:txBody>
          <a:bodyPr>
            <a:normAutofit/>
          </a:bodyPr>
          <a:lstStyle/>
          <a:p>
            <a:r>
              <a:rPr lang="en-US" sz="2000" dirty="0" smtClean="0"/>
              <a:t>For the past year, these gardeners have been tending to their oak trees trying to maximize the height of the trees.</a:t>
            </a:r>
            <a:endParaRPr lang="en-US" sz="2000" dirty="0"/>
          </a:p>
        </p:txBody>
      </p:sp>
    </p:spTree>
    <p:extLst>
      <p:ext uri="{BB962C8B-B14F-4D97-AF65-F5344CB8AC3E}">
        <p14:creationId xmlns:p14="http://schemas.microsoft.com/office/powerpoint/2010/main" val="424298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Attainment"/>
          <p:cNvSpPr txBox="1">
            <a:spLocks noChangeArrowheads="1"/>
          </p:cNvSpPr>
          <p:nvPr/>
        </p:nvSpPr>
        <p:spPr bwMode="auto">
          <a:xfrm>
            <a:off x="1562100" y="2016652"/>
            <a:ext cx="5994400" cy="400050"/>
          </a:xfrm>
          <a:prstGeom prst="rect">
            <a:avLst/>
          </a:prstGeom>
          <a:solidFill>
            <a:schemeClr val="bg1">
              <a:lumMod val="85000"/>
            </a:schemeClr>
          </a:solidFill>
          <a:ln w="9525">
            <a:noFill/>
            <a:miter lim="800000"/>
            <a:headEnd/>
            <a:tailEnd/>
          </a:ln>
        </p:spPr>
        <p:txBody>
          <a:bodyPr>
            <a:spAutoFit/>
          </a:bodyPr>
          <a:lstStyle/>
          <a:p>
            <a:pPr algn="ctr" fontAlgn="auto">
              <a:spcBef>
                <a:spcPts val="0"/>
              </a:spcBef>
              <a:spcAft>
                <a:spcPts val="0"/>
              </a:spcAft>
              <a:defRPr/>
            </a:pPr>
            <a:r>
              <a:rPr lang="en-US" dirty="0">
                <a:solidFill>
                  <a:prstClr val="black"/>
                </a:solidFill>
                <a:latin typeface="+mn-lt"/>
                <a:cs typeface="Arial" charset="0"/>
              </a:rPr>
              <a:t>This method is analogous to using an </a:t>
            </a:r>
            <a:r>
              <a:rPr lang="en-US" sz="2000" b="1" dirty="0">
                <a:solidFill>
                  <a:srgbClr val="DD3B3C"/>
                </a:solidFill>
                <a:latin typeface="+mn-lt"/>
                <a:cs typeface="Arial" charset="0"/>
              </a:rPr>
              <a:t>Achievement Model</a:t>
            </a:r>
            <a:r>
              <a:rPr lang="en-US" dirty="0">
                <a:solidFill>
                  <a:prstClr val="black"/>
                </a:solidFill>
                <a:latin typeface="+mn-lt"/>
                <a:cs typeface="Arial" charset="0"/>
              </a:rPr>
              <a:t>.</a:t>
            </a:r>
          </a:p>
        </p:txBody>
      </p:sp>
      <p:pic>
        <p:nvPicPr>
          <p:cNvPr id="21510" name="Tree A" descr="Old Tree A.png"/>
          <p:cNvPicPr>
            <a:picLocks noChangeAspect="1"/>
          </p:cNvPicPr>
          <p:nvPr/>
        </p:nvPicPr>
        <p:blipFill>
          <a:blip r:embed="rId4" cstate="print"/>
          <a:srcRect/>
          <a:stretch>
            <a:fillRect/>
          </a:stretch>
        </p:blipFill>
        <p:spPr bwMode="auto">
          <a:xfrm>
            <a:off x="2998788" y="3373438"/>
            <a:ext cx="1250950" cy="2428875"/>
          </a:xfrm>
          <a:prstGeom prst="rect">
            <a:avLst/>
          </a:prstGeom>
          <a:noFill/>
          <a:ln w="9525">
            <a:noFill/>
            <a:miter lim="800000"/>
            <a:headEnd/>
            <a:tailEnd/>
          </a:ln>
        </p:spPr>
      </p:pic>
      <p:pic>
        <p:nvPicPr>
          <p:cNvPr id="21511" name="Tree B" descr="Old Tree B.png"/>
          <p:cNvPicPr>
            <a:picLocks noChangeAspect="1"/>
          </p:cNvPicPr>
          <p:nvPr/>
        </p:nvPicPr>
        <p:blipFill>
          <a:blip r:embed="rId5" cstate="print"/>
          <a:srcRect/>
          <a:stretch>
            <a:fillRect/>
          </a:stretch>
        </p:blipFill>
        <p:spPr bwMode="auto">
          <a:xfrm>
            <a:off x="5992813" y="2949575"/>
            <a:ext cx="1384300" cy="2857500"/>
          </a:xfrm>
          <a:prstGeom prst="rect">
            <a:avLst/>
          </a:prstGeom>
          <a:noFill/>
          <a:ln w="9525">
            <a:noFill/>
            <a:miter lim="800000"/>
            <a:headEnd/>
            <a:tailEnd/>
          </a:ln>
        </p:spPr>
      </p:pic>
      <p:grpSp>
        <p:nvGrpSpPr>
          <p:cNvPr id="2" name="Gar A"/>
          <p:cNvGrpSpPr>
            <a:grpSpLocks/>
          </p:cNvGrpSpPr>
          <p:nvPr/>
        </p:nvGrpSpPr>
        <p:grpSpPr bwMode="auto">
          <a:xfrm>
            <a:off x="0" y="2551113"/>
            <a:ext cx="1403350" cy="1779587"/>
            <a:chOff x="0" y="2550340"/>
            <a:chExt cx="1403013" cy="1780221"/>
          </a:xfrm>
        </p:grpSpPr>
        <p:pic>
          <p:nvPicPr>
            <p:cNvPr id="21518" name="Gardener A" descr="Gardener A.png"/>
            <p:cNvPicPr>
              <a:picLocks noChangeAspect="1"/>
            </p:cNvPicPr>
            <p:nvPr/>
          </p:nvPicPr>
          <p:blipFill>
            <a:blip r:embed="rId6" cstate="print"/>
            <a:srcRect/>
            <a:stretch>
              <a:fillRect/>
            </a:stretch>
          </p:blipFill>
          <p:spPr bwMode="auto">
            <a:xfrm>
              <a:off x="338931" y="2937013"/>
              <a:ext cx="527047" cy="1393548"/>
            </a:xfrm>
            <a:prstGeom prst="rect">
              <a:avLst/>
            </a:prstGeom>
            <a:noFill/>
            <a:ln w="9525">
              <a:noFill/>
              <a:miter lim="800000"/>
              <a:headEnd/>
              <a:tailEnd/>
            </a:ln>
          </p:spPr>
        </p:pic>
        <p:sp>
          <p:nvSpPr>
            <p:cNvPr id="21519"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3" name="Gar B"/>
          <p:cNvGrpSpPr>
            <a:grpSpLocks/>
          </p:cNvGrpSpPr>
          <p:nvPr/>
        </p:nvGrpSpPr>
        <p:grpSpPr bwMode="auto">
          <a:xfrm>
            <a:off x="7751763" y="2546350"/>
            <a:ext cx="1392237" cy="1782763"/>
            <a:chOff x="7752209" y="2545806"/>
            <a:chExt cx="1391791" cy="1783168"/>
          </a:xfrm>
        </p:grpSpPr>
        <p:pic>
          <p:nvPicPr>
            <p:cNvPr id="21516" name="Gardener B" descr="Gardeners B.png"/>
            <p:cNvPicPr>
              <a:picLocks noChangeAspect="1"/>
            </p:cNvPicPr>
            <p:nvPr/>
          </p:nvPicPr>
          <p:blipFill>
            <a:blip r:embed="rId7" cstate="print"/>
            <a:srcRect/>
            <a:stretch>
              <a:fillRect/>
            </a:stretch>
          </p:blipFill>
          <p:spPr bwMode="auto">
            <a:xfrm>
              <a:off x="8270581" y="2935426"/>
              <a:ext cx="518114" cy="1393548"/>
            </a:xfrm>
            <a:prstGeom prst="rect">
              <a:avLst/>
            </a:prstGeom>
            <a:noFill/>
            <a:ln w="9525">
              <a:noFill/>
              <a:miter lim="800000"/>
              <a:headEnd/>
              <a:tailEnd/>
            </a:ln>
          </p:spPr>
        </p:pic>
        <p:sp>
          <p:nvSpPr>
            <p:cNvPr id="21517"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grpSp>
        <p:nvGrpSpPr>
          <p:cNvPr id="4" name="61 in"/>
          <p:cNvGrpSpPr/>
          <p:nvPr/>
        </p:nvGrpSpPr>
        <p:grpSpPr>
          <a:xfrm>
            <a:off x="3879668" y="2978331"/>
            <a:ext cx="771365" cy="2771502"/>
            <a:chOff x="3879668" y="2978331"/>
            <a:chExt cx="771365" cy="2771502"/>
          </a:xfrm>
          <a:noFill/>
        </p:grpSpPr>
        <p:sp>
          <p:nvSpPr>
            <p:cNvPr id="20" name="Right Bracket 19"/>
            <p:cNvSpPr/>
            <p:nvPr/>
          </p:nvSpPr>
          <p:spPr>
            <a:xfrm>
              <a:off x="4168503" y="3406140"/>
              <a:ext cx="136797" cy="2343693"/>
            </a:xfrm>
            <a:prstGeom prst="rightBracket">
              <a:avLst/>
            </a:prstGeom>
            <a:grpFill/>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22" name="TextBox 21"/>
            <p:cNvSpPr txBox="1"/>
            <p:nvPr/>
          </p:nvSpPr>
          <p:spPr>
            <a:xfrm>
              <a:off x="3879668" y="2978331"/>
              <a:ext cx="771365" cy="400110"/>
            </a:xfrm>
            <a:prstGeom prst="rect">
              <a:avLst/>
            </a:prstGeom>
            <a:grpFill/>
          </p:spPr>
          <p:txBody>
            <a:bodyPr wrap="none">
              <a:spAutoFit/>
            </a:bodyPr>
            <a:lstStyle/>
            <a:p>
              <a:pPr fontAlgn="auto">
                <a:spcBef>
                  <a:spcPts val="0"/>
                </a:spcBef>
                <a:spcAft>
                  <a:spcPts val="0"/>
                </a:spcAft>
                <a:defRPr/>
              </a:pPr>
              <a:r>
                <a:rPr lang="en-US" sz="2000" b="1" dirty="0">
                  <a:solidFill>
                    <a:prstClr val="black"/>
                  </a:solidFill>
                  <a:latin typeface="+mn-lt"/>
                  <a:cs typeface="+mn-cs"/>
                </a:rPr>
                <a:t>61 in.</a:t>
              </a:r>
            </a:p>
          </p:txBody>
        </p:sp>
      </p:grpSp>
      <p:grpSp>
        <p:nvGrpSpPr>
          <p:cNvPr id="5" name="72 in"/>
          <p:cNvGrpSpPr/>
          <p:nvPr/>
        </p:nvGrpSpPr>
        <p:grpSpPr>
          <a:xfrm>
            <a:off x="7010399" y="2542902"/>
            <a:ext cx="771365" cy="3222171"/>
            <a:chOff x="7010399" y="2542902"/>
            <a:chExt cx="771365" cy="3222171"/>
          </a:xfrm>
          <a:noFill/>
        </p:grpSpPr>
        <p:sp>
          <p:nvSpPr>
            <p:cNvPr id="21" name="Right Bracket 20"/>
            <p:cNvSpPr/>
            <p:nvPr/>
          </p:nvSpPr>
          <p:spPr>
            <a:xfrm>
              <a:off x="7307943" y="2948940"/>
              <a:ext cx="136797" cy="2816133"/>
            </a:xfrm>
            <a:prstGeom prst="rightBracket">
              <a:avLst/>
            </a:prstGeom>
            <a:noFill/>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rgbClr val="DD3B3C"/>
                </a:solidFill>
              </a:endParaRPr>
            </a:p>
          </p:txBody>
        </p:sp>
        <p:sp>
          <p:nvSpPr>
            <p:cNvPr id="23" name="TextBox 22"/>
            <p:cNvSpPr txBox="1"/>
            <p:nvPr/>
          </p:nvSpPr>
          <p:spPr>
            <a:xfrm>
              <a:off x="7010399" y="2542902"/>
              <a:ext cx="771365" cy="400110"/>
            </a:xfrm>
            <a:prstGeom prst="rect">
              <a:avLst/>
            </a:prstGeom>
            <a:grpFill/>
          </p:spPr>
          <p:txBody>
            <a:bodyPr wrap="none">
              <a:spAutoFit/>
            </a:bodyPr>
            <a:lstStyle/>
            <a:p>
              <a:pPr fontAlgn="auto">
                <a:spcBef>
                  <a:spcPts val="0"/>
                </a:spcBef>
                <a:spcAft>
                  <a:spcPts val="0"/>
                </a:spcAft>
                <a:defRPr/>
              </a:pPr>
              <a:r>
                <a:rPr lang="en-US" sz="2000" b="1" dirty="0">
                  <a:solidFill>
                    <a:prstClr val="black"/>
                  </a:solidFill>
                  <a:latin typeface="+mn-lt"/>
                  <a:cs typeface="+mn-cs"/>
                </a:rPr>
                <a:t>72 in.</a:t>
              </a:r>
            </a:p>
          </p:txBody>
        </p:sp>
      </p:grpSp>
      <p:sp>
        <p:nvSpPr>
          <p:cNvPr id="24" name="Title 23"/>
          <p:cNvSpPr>
            <a:spLocks noGrp="1"/>
          </p:cNvSpPr>
          <p:nvPr>
            <p:ph type="title"/>
          </p:nvPr>
        </p:nvSpPr>
        <p:spPr/>
        <p:txBody>
          <a:bodyPr>
            <a:noAutofit/>
          </a:bodyPr>
          <a:lstStyle/>
          <a:p>
            <a:r>
              <a:rPr lang="en-US" sz="3200" dirty="0" smtClean="0"/>
              <a:t>Method 1: Measure the Height of the Trees Today (One Year After the Gardeners Began)</a:t>
            </a:r>
            <a:endParaRPr lang="en-US" sz="3200" dirty="0"/>
          </a:p>
        </p:txBody>
      </p:sp>
      <p:sp>
        <p:nvSpPr>
          <p:cNvPr id="26" name="Content Placeholder 25"/>
          <p:cNvSpPr>
            <a:spLocks noGrp="1"/>
          </p:cNvSpPr>
          <p:nvPr>
            <p:ph sz="quarter" idx="1"/>
          </p:nvPr>
        </p:nvSpPr>
        <p:spPr>
          <a:xfrm>
            <a:off x="612648" y="1600200"/>
            <a:ext cx="8153400" cy="446649"/>
          </a:xfrm>
        </p:spPr>
        <p:txBody>
          <a:bodyPr>
            <a:normAutofit/>
          </a:bodyPr>
          <a:lstStyle/>
          <a:p>
            <a:r>
              <a:rPr lang="en-US" sz="2000" dirty="0" smtClean="0"/>
              <a:t>Using this method, Gardener B is the more effective gardener.</a:t>
            </a:r>
            <a:endParaRPr lang="en-US" sz="2000" dirty="0"/>
          </a:p>
        </p:txBody>
      </p:sp>
    </p:spTree>
    <p:extLst>
      <p:ext uri="{BB962C8B-B14F-4D97-AF65-F5344CB8AC3E}">
        <p14:creationId xmlns:p14="http://schemas.microsoft.com/office/powerpoint/2010/main" val="2744651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Pause and Reflect</a:t>
            </a:r>
            <a:endParaRPr lang="en-US" dirty="0"/>
          </a:p>
        </p:txBody>
      </p:sp>
      <p:sp>
        <p:nvSpPr>
          <p:cNvPr id="3" name="Content Placeholder 2"/>
          <p:cNvSpPr>
            <a:spLocks noGrp="1"/>
          </p:cNvSpPr>
          <p:nvPr>
            <p:ph sz="quarter" idx="1"/>
          </p:nvPr>
        </p:nvSpPr>
        <p:spPr/>
        <p:txBody>
          <a:bodyPr/>
          <a:lstStyle/>
          <a:p>
            <a:r>
              <a:rPr lang="en-US" dirty="0" smtClean="0"/>
              <a:t>How is this similar to how schools have been evaluated in the past?</a:t>
            </a:r>
          </a:p>
          <a:p>
            <a:r>
              <a:rPr lang="en-US" dirty="0" smtClean="0"/>
              <a:t>What information is missing from our gardener evaluation?</a:t>
            </a:r>
            <a:endParaRPr lang="en-US" dirty="0"/>
          </a:p>
        </p:txBody>
      </p:sp>
    </p:spTree>
    <p:extLst>
      <p:ext uri="{BB962C8B-B14F-4D97-AF65-F5344CB8AC3E}">
        <p14:creationId xmlns:p14="http://schemas.microsoft.com/office/powerpoint/2010/main" val="125192238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22533" name="Tree A" descr="Old Tree A.png"/>
          <p:cNvPicPr>
            <a:picLocks noChangeAspect="1"/>
          </p:cNvPicPr>
          <p:nvPr/>
        </p:nvPicPr>
        <p:blipFill>
          <a:blip r:embed="rId4" cstate="print"/>
          <a:srcRect/>
          <a:stretch>
            <a:fillRect/>
          </a:stretch>
        </p:blipFill>
        <p:spPr bwMode="auto">
          <a:xfrm>
            <a:off x="2998788" y="3373438"/>
            <a:ext cx="1250950" cy="2428875"/>
          </a:xfrm>
          <a:prstGeom prst="rect">
            <a:avLst/>
          </a:prstGeom>
          <a:noFill/>
          <a:ln w="9525">
            <a:noFill/>
            <a:miter lim="800000"/>
            <a:headEnd/>
            <a:tailEnd/>
          </a:ln>
        </p:spPr>
      </p:pic>
      <p:pic>
        <p:nvPicPr>
          <p:cNvPr id="22534" name="Tree B" descr="Old Tree B.png"/>
          <p:cNvPicPr>
            <a:picLocks noChangeAspect="1"/>
          </p:cNvPicPr>
          <p:nvPr/>
        </p:nvPicPr>
        <p:blipFill>
          <a:blip r:embed="rId5" cstate="print"/>
          <a:srcRect/>
          <a:stretch>
            <a:fillRect/>
          </a:stretch>
        </p:blipFill>
        <p:spPr bwMode="auto">
          <a:xfrm>
            <a:off x="5992813" y="2949575"/>
            <a:ext cx="1384300" cy="2857500"/>
          </a:xfrm>
          <a:prstGeom prst="rect">
            <a:avLst/>
          </a:prstGeom>
          <a:noFill/>
          <a:ln w="9525">
            <a:noFill/>
            <a:miter lim="800000"/>
            <a:headEnd/>
            <a:tailEnd/>
          </a:ln>
        </p:spPr>
      </p:pic>
      <p:grpSp>
        <p:nvGrpSpPr>
          <p:cNvPr id="2" name="61 in"/>
          <p:cNvGrpSpPr>
            <a:grpSpLocks/>
          </p:cNvGrpSpPr>
          <p:nvPr/>
        </p:nvGrpSpPr>
        <p:grpSpPr bwMode="auto">
          <a:xfrm>
            <a:off x="3879850" y="2978150"/>
            <a:ext cx="771525" cy="2771775"/>
            <a:chOff x="3879668" y="2978331"/>
            <a:chExt cx="771365" cy="2771502"/>
          </a:xfrm>
        </p:grpSpPr>
        <p:sp>
          <p:nvSpPr>
            <p:cNvPr id="18" name="Right Bracket 17"/>
            <p:cNvSpPr/>
            <p:nvPr/>
          </p:nvSpPr>
          <p:spPr>
            <a:xfrm>
              <a:off x="4168533" y="3406914"/>
              <a:ext cx="136497" cy="2342919"/>
            </a:xfrm>
            <a:prstGeom prst="rightBracket">
              <a:avLst/>
            </a:prstGeom>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22558" name="TextBox 18"/>
            <p:cNvSpPr txBox="1">
              <a:spLocks noChangeArrowheads="1"/>
            </p:cNvSpPr>
            <p:nvPr/>
          </p:nvSpPr>
          <p:spPr bwMode="auto">
            <a:xfrm>
              <a:off x="3879668" y="297833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61 in.</a:t>
              </a:r>
            </a:p>
          </p:txBody>
        </p:sp>
      </p:grpSp>
      <p:grpSp>
        <p:nvGrpSpPr>
          <p:cNvPr id="3" name="72 in"/>
          <p:cNvGrpSpPr>
            <a:grpSpLocks/>
          </p:cNvGrpSpPr>
          <p:nvPr/>
        </p:nvGrpSpPr>
        <p:grpSpPr bwMode="auto">
          <a:xfrm>
            <a:off x="7010400" y="2543175"/>
            <a:ext cx="771525" cy="3222625"/>
            <a:chOff x="7010399" y="2542902"/>
            <a:chExt cx="771365" cy="3222171"/>
          </a:xfrm>
        </p:grpSpPr>
        <p:sp>
          <p:nvSpPr>
            <p:cNvPr id="21" name="Right Bracket 20"/>
            <p:cNvSpPr/>
            <p:nvPr/>
          </p:nvSpPr>
          <p:spPr>
            <a:xfrm>
              <a:off x="7307200" y="2949245"/>
              <a:ext cx="138083" cy="2815828"/>
            </a:xfrm>
            <a:prstGeom prst="rightBracket">
              <a:avLst/>
            </a:prstGeom>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22556" name="TextBox 21"/>
            <p:cNvSpPr txBox="1">
              <a:spLocks noChangeArrowheads="1"/>
            </p:cNvSpPr>
            <p:nvPr/>
          </p:nvSpPr>
          <p:spPr bwMode="auto">
            <a:xfrm>
              <a:off x="7010399" y="2542902"/>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72 in.</a:t>
              </a:r>
            </a:p>
          </p:txBody>
        </p:sp>
      </p:grpSp>
      <p:grpSp>
        <p:nvGrpSpPr>
          <p:cNvPr id="4" name="Gar A"/>
          <p:cNvGrpSpPr>
            <a:grpSpLocks/>
          </p:cNvGrpSpPr>
          <p:nvPr/>
        </p:nvGrpSpPr>
        <p:grpSpPr bwMode="auto">
          <a:xfrm>
            <a:off x="0" y="2551113"/>
            <a:ext cx="1403350" cy="1779587"/>
            <a:chOff x="0" y="2550340"/>
            <a:chExt cx="1403013" cy="1780221"/>
          </a:xfrm>
        </p:grpSpPr>
        <p:pic>
          <p:nvPicPr>
            <p:cNvPr id="22553" name="Gardener A" descr="Gardener A.png"/>
            <p:cNvPicPr>
              <a:picLocks noChangeAspect="1"/>
            </p:cNvPicPr>
            <p:nvPr/>
          </p:nvPicPr>
          <p:blipFill>
            <a:blip r:embed="rId6" cstate="print"/>
            <a:srcRect/>
            <a:stretch>
              <a:fillRect/>
            </a:stretch>
          </p:blipFill>
          <p:spPr bwMode="auto">
            <a:xfrm>
              <a:off x="338931" y="2937013"/>
              <a:ext cx="527047" cy="1393548"/>
            </a:xfrm>
            <a:prstGeom prst="rect">
              <a:avLst/>
            </a:prstGeom>
            <a:noFill/>
            <a:ln w="9525">
              <a:noFill/>
              <a:miter lim="800000"/>
              <a:headEnd/>
              <a:tailEnd/>
            </a:ln>
          </p:spPr>
        </p:pic>
        <p:sp>
          <p:nvSpPr>
            <p:cNvPr id="22554"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5" name="Gar B"/>
          <p:cNvGrpSpPr>
            <a:grpSpLocks/>
          </p:cNvGrpSpPr>
          <p:nvPr/>
        </p:nvGrpSpPr>
        <p:grpSpPr bwMode="auto">
          <a:xfrm>
            <a:off x="7751763" y="2546350"/>
            <a:ext cx="1392237" cy="1782763"/>
            <a:chOff x="7752209" y="2545806"/>
            <a:chExt cx="1391791" cy="1783168"/>
          </a:xfrm>
        </p:grpSpPr>
        <p:pic>
          <p:nvPicPr>
            <p:cNvPr id="22551" name="Gardener B" descr="Gardeners B.png"/>
            <p:cNvPicPr>
              <a:picLocks noChangeAspect="1"/>
            </p:cNvPicPr>
            <p:nvPr/>
          </p:nvPicPr>
          <p:blipFill>
            <a:blip r:embed="rId7" cstate="print"/>
            <a:srcRect/>
            <a:stretch>
              <a:fillRect/>
            </a:stretch>
          </p:blipFill>
          <p:spPr bwMode="auto">
            <a:xfrm>
              <a:off x="8270581" y="2935426"/>
              <a:ext cx="518114" cy="1393548"/>
            </a:xfrm>
            <a:prstGeom prst="rect">
              <a:avLst/>
            </a:prstGeom>
            <a:noFill/>
            <a:ln w="9525">
              <a:noFill/>
              <a:miter lim="800000"/>
              <a:headEnd/>
              <a:tailEnd/>
            </a:ln>
          </p:spPr>
        </p:pic>
        <p:sp>
          <p:nvSpPr>
            <p:cNvPr id="22552"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pic>
        <p:nvPicPr>
          <p:cNvPr id="29" name="Oak A Small" descr="Young Tree A.png"/>
          <p:cNvPicPr>
            <a:picLocks noChangeAspect="1"/>
          </p:cNvPicPr>
          <p:nvPr/>
        </p:nvPicPr>
        <p:blipFill>
          <a:blip r:embed="rId8" cstate="print"/>
          <a:srcRect/>
          <a:stretch>
            <a:fillRect/>
          </a:stretch>
        </p:blipFill>
        <p:spPr bwMode="auto">
          <a:xfrm>
            <a:off x="1722438" y="3906838"/>
            <a:ext cx="965200" cy="1876425"/>
          </a:xfrm>
          <a:prstGeom prst="rect">
            <a:avLst/>
          </a:prstGeom>
          <a:noFill/>
          <a:ln w="9525">
            <a:noFill/>
            <a:miter lim="800000"/>
            <a:headEnd/>
            <a:tailEnd/>
          </a:ln>
        </p:spPr>
      </p:pic>
      <p:pic>
        <p:nvPicPr>
          <p:cNvPr id="30" name="Oak B Small" descr="Young Tree B.png"/>
          <p:cNvPicPr>
            <a:picLocks noChangeAspect="1"/>
          </p:cNvPicPr>
          <p:nvPr/>
        </p:nvPicPr>
        <p:blipFill>
          <a:blip r:embed="rId9" cstate="print"/>
          <a:srcRect/>
          <a:stretch>
            <a:fillRect/>
          </a:stretch>
        </p:blipFill>
        <p:spPr bwMode="auto">
          <a:xfrm>
            <a:off x="4770438" y="3727450"/>
            <a:ext cx="1000125" cy="2044700"/>
          </a:xfrm>
          <a:prstGeom prst="rect">
            <a:avLst/>
          </a:prstGeom>
          <a:noFill/>
          <a:ln w="9525">
            <a:noFill/>
            <a:miter lim="800000"/>
            <a:headEnd/>
            <a:tailEnd/>
          </a:ln>
        </p:spPr>
      </p:pic>
      <p:sp>
        <p:nvSpPr>
          <p:cNvPr id="22541" name="Oak A Today"/>
          <p:cNvSpPr txBox="1">
            <a:spLocks noChangeArrowheads="1"/>
          </p:cNvSpPr>
          <p:nvPr/>
        </p:nvSpPr>
        <p:spPr bwMode="auto">
          <a:xfrm>
            <a:off x="3149600" y="5753100"/>
            <a:ext cx="954088" cy="923925"/>
          </a:xfrm>
          <a:prstGeom prst="rect">
            <a:avLst/>
          </a:prstGeom>
          <a:noFill/>
          <a:ln w="9525">
            <a:noFill/>
            <a:miter lim="800000"/>
            <a:headEnd/>
            <a:tailEnd/>
          </a:ln>
        </p:spPr>
        <p:txBody>
          <a:bodyPr wrap="none">
            <a:spAutoFit/>
          </a:bodyPr>
          <a:lstStyle/>
          <a:p>
            <a:pPr algn="ctr"/>
            <a:r>
              <a:rPr lang="en-US">
                <a:solidFill>
                  <a:srgbClr val="000000"/>
                </a:solidFill>
              </a:rPr>
              <a:t>Oak A</a:t>
            </a:r>
          </a:p>
          <a:p>
            <a:pPr algn="ctr"/>
            <a:r>
              <a:rPr lang="en-US">
                <a:solidFill>
                  <a:srgbClr val="000000"/>
                </a:solidFill>
              </a:rPr>
              <a:t>Age 4</a:t>
            </a:r>
          </a:p>
          <a:p>
            <a:pPr algn="ctr"/>
            <a:r>
              <a:rPr lang="en-US">
                <a:solidFill>
                  <a:srgbClr val="000000"/>
                </a:solidFill>
              </a:rPr>
              <a:t>(Today)</a:t>
            </a:r>
          </a:p>
        </p:txBody>
      </p:sp>
      <p:sp>
        <p:nvSpPr>
          <p:cNvPr id="22542" name="Oak B Today"/>
          <p:cNvSpPr txBox="1">
            <a:spLocks noChangeArrowheads="1"/>
          </p:cNvSpPr>
          <p:nvPr/>
        </p:nvSpPr>
        <p:spPr bwMode="auto">
          <a:xfrm>
            <a:off x="6248400" y="5753100"/>
            <a:ext cx="954088" cy="923925"/>
          </a:xfrm>
          <a:prstGeom prst="rect">
            <a:avLst/>
          </a:prstGeom>
          <a:noFill/>
          <a:ln w="9525">
            <a:noFill/>
            <a:miter lim="800000"/>
            <a:headEnd/>
            <a:tailEnd/>
          </a:ln>
        </p:spPr>
        <p:txBody>
          <a:bodyPr wrap="none">
            <a:spAutoFit/>
          </a:bodyPr>
          <a:lstStyle/>
          <a:p>
            <a:pPr algn="ctr"/>
            <a:r>
              <a:rPr lang="en-US">
                <a:solidFill>
                  <a:srgbClr val="000000"/>
                </a:solidFill>
              </a:rPr>
              <a:t>Oak B</a:t>
            </a:r>
          </a:p>
          <a:p>
            <a:pPr algn="ctr"/>
            <a:r>
              <a:rPr lang="en-US">
                <a:solidFill>
                  <a:srgbClr val="000000"/>
                </a:solidFill>
              </a:rPr>
              <a:t>Age 4</a:t>
            </a:r>
          </a:p>
          <a:p>
            <a:pPr algn="ctr"/>
            <a:r>
              <a:rPr lang="en-US">
                <a:solidFill>
                  <a:srgbClr val="000000"/>
                </a:solidFill>
              </a:rPr>
              <a:t>(Today)</a:t>
            </a:r>
          </a:p>
        </p:txBody>
      </p:sp>
      <p:sp>
        <p:nvSpPr>
          <p:cNvPr id="33" name="Oak A 1 Year"/>
          <p:cNvSpPr txBox="1">
            <a:spLocks noChangeArrowheads="1"/>
          </p:cNvSpPr>
          <p:nvPr/>
        </p:nvSpPr>
        <p:spPr bwMode="auto">
          <a:xfrm>
            <a:off x="1490663" y="5753100"/>
            <a:ext cx="1428750" cy="923925"/>
          </a:xfrm>
          <a:prstGeom prst="rect">
            <a:avLst/>
          </a:prstGeom>
          <a:noFill/>
          <a:ln w="9525">
            <a:noFill/>
            <a:miter lim="800000"/>
            <a:headEnd/>
            <a:tailEnd/>
          </a:ln>
        </p:spPr>
        <p:txBody>
          <a:bodyPr wrap="none">
            <a:spAutoFit/>
          </a:bodyPr>
          <a:lstStyle/>
          <a:p>
            <a:pPr algn="ctr"/>
            <a:r>
              <a:rPr lang="en-US">
                <a:solidFill>
                  <a:srgbClr val="000000"/>
                </a:solidFill>
              </a:rPr>
              <a:t>Oak A</a:t>
            </a:r>
          </a:p>
          <a:p>
            <a:pPr algn="ctr"/>
            <a:r>
              <a:rPr lang="en-US">
                <a:solidFill>
                  <a:srgbClr val="000000"/>
                </a:solidFill>
              </a:rPr>
              <a:t>Age 3</a:t>
            </a:r>
          </a:p>
          <a:p>
            <a:pPr algn="ctr"/>
            <a:r>
              <a:rPr lang="en-US">
                <a:solidFill>
                  <a:srgbClr val="000000"/>
                </a:solidFill>
              </a:rPr>
              <a:t>(1 year ago)</a:t>
            </a:r>
          </a:p>
        </p:txBody>
      </p:sp>
      <p:sp>
        <p:nvSpPr>
          <p:cNvPr id="34" name="Oak B 1 Year"/>
          <p:cNvSpPr txBox="1">
            <a:spLocks noChangeArrowheads="1"/>
          </p:cNvSpPr>
          <p:nvPr/>
        </p:nvSpPr>
        <p:spPr bwMode="auto">
          <a:xfrm>
            <a:off x="4589463" y="5753100"/>
            <a:ext cx="1428750" cy="923925"/>
          </a:xfrm>
          <a:prstGeom prst="rect">
            <a:avLst/>
          </a:prstGeom>
          <a:noFill/>
          <a:ln w="9525">
            <a:noFill/>
            <a:miter lim="800000"/>
            <a:headEnd/>
            <a:tailEnd/>
          </a:ln>
        </p:spPr>
        <p:txBody>
          <a:bodyPr wrap="none">
            <a:spAutoFit/>
          </a:bodyPr>
          <a:lstStyle/>
          <a:p>
            <a:pPr algn="ctr"/>
            <a:r>
              <a:rPr lang="en-US">
                <a:solidFill>
                  <a:srgbClr val="000000"/>
                </a:solidFill>
              </a:rPr>
              <a:t>Oak B</a:t>
            </a:r>
          </a:p>
          <a:p>
            <a:pPr algn="ctr"/>
            <a:r>
              <a:rPr lang="en-US">
                <a:solidFill>
                  <a:srgbClr val="000000"/>
                </a:solidFill>
              </a:rPr>
              <a:t>Age 3</a:t>
            </a:r>
          </a:p>
          <a:p>
            <a:pPr algn="ctr"/>
            <a:r>
              <a:rPr lang="en-US">
                <a:solidFill>
                  <a:srgbClr val="000000"/>
                </a:solidFill>
              </a:rPr>
              <a:t>(1 year ago)</a:t>
            </a:r>
          </a:p>
        </p:txBody>
      </p:sp>
      <p:grpSp>
        <p:nvGrpSpPr>
          <p:cNvPr id="6" name="47 in."/>
          <p:cNvGrpSpPr>
            <a:grpSpLocks/>
          </p:cNvGrpSpPr>
          <p:nvPr/>
        </p:nvGrpSpPr>
        <p:grpSpPr bwMode="auto">
          <a:xfrm>
            <a:off x="2317750" y="3422650"/>
            <a:ext cx="771525" cy="2327275"/>
            <a:chOff x="3879668" y="3422831"/>
            <a:chExt cx="771365" cy="2327002"/>
          </a:xfrm>
        </p:grpSpPr>
        <p:sp>
          <p:nvSpPr>
            <p:cNvPr id="36" name="Right Bracket 35"/>
            <p:cNvSpPr/>
            <p:nvPr/>
          </p:nvSpPr>
          <p:spPr>
            <a:xfrm>
              <a:off x="4168533" y="3854580"/>
              <a:ext cx="155543" cy="1895253"/>
            </a:xfrm>
            <a:prstGeom prst="rightBracket">
              <a:avLst/>
            </a:prstGeom>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prstClr val="black"/>
                </a:solidFill>
              </a:endParaRPr>
            </a:p>
          </p:txBody>
        </p:sp>
        <p:sp>
          <p:nvSpPr>
            <p:cNvPr id="22550" name="TextBox 36"/>
            <p:cNvSpPr txBox="1">
              <a:spLocks noChangeArrowheads="1"/>
            </p:cNvSpPr>
            <p:nvPr/>
          </p:nvSpPr>
          <p:spPr bwMode="auto">
            <a:xfrm>
              <a:off x="3879668" y="342283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47 in.</a:t>
              </a:r>
            </a:p>
          </p:txBody>
        </p:sp>
      </p:grpSp>
      <p:grpSp>
        <p:nvGrpSpPr>
          <p:cNvPr id="7" name="52 in."/>
          <p:cNvGrpSpPr>
            <a:grpSpLocks/>
          </p:cNvGrpSpPr>
          <p:nvPr/>
        </p:nvGrpSpPr>
        <p:grpSpPr bwMode="auto">
          <a:xfrm>
            <a:off x="5410200" y="3259138"/>
            <a:ext cx="771525" cy="2493962"/>
            <a:chOff x="7010399" y="3271641"/>
            <a:chExt cx="771365" cy="2493432"/>
          </a:xfrm>
        </p:grpSpPr>
        <p:sp>
          <p:nvSpPr>
            <p:cNvPr id="39" name="Right Bracket 38"/>
            <p:cNvSpPr/>
            <p:nvPr/>
          </p:nvSpPr>
          <p:spPr>
            <a:xfrm>
              <a:off x="7307200" y="3708110"/>
              <a:ext cx="138083" cy="2056963"/>
            </a:xfrm>
            <a:prstGeom prst="rightBracket">
              <a:avLst/>
            </a:prstGeom>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22548" name="TextBox 39"/>
            <p:cNvSpPr txBox="1">
              <a:spLocks noChangeArrowheads="1"/>
            </p:cNvSpPr>
            <p:nvPr/>
          </p:nvSpPr>
          <p:spPr bwMode="auto">
            <a:xfrm>
              <a:off x="7010399" y="327164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52 in.</a:t>
              </a:r>
            </a:p>
          </p:txBody>
        </p:sp>
      </p:grpSp>
      <p:sp>
        <p:nvSpPr>
          <p:cNvPr id="32" name="Title 31"/>
          <p:cNvSpPr>
            <a:spLocks noGrp="1"/>
          </p:cNvSpPr>
          <p:nvPr>
            <p:ph type="title"/>
          </p:nvPr>
        </p:nvSpPr>
        <p:spPr/>
        <p:txBody>
          <a:bodyPr>
            <a:normAutofit fontScale="90000"/>
          </a:bodyPr>
          <a:lstStyle/>
          <a:p>
            <a:r>
              <a:rPr lang="en-US" dirty="0" smtClean="0"/>
              <a:t>This Achievement Result is not the Whole Story</a:t>
            </a:r>
            <a:endParaRPr lang="en-US" dirty="0"/>
          </a:p>
        </p:txBody>
      </p:sp>
      <p:sp>
        <p:nvSpPr>
          <p:cNvPr id="35" name="Content Placeholder 34"/>
          <p:cNvSpPr>
            <a:spLocks noGrp="1"/>
          </p:cNvSpPr>
          <p:nvPr>
            <p:ph sz="quarter" idx="1"/>
          </p:nvPr>
        </p:nvSpPr>
        <p:spPr>
          <a:xfrm>
            <a:off x="612648" y="1600200"/>
            <a:ext cx="8153400" cy="833511"/>
          </a:xfrm>
        </p:spPr>
        <p:txBody>
          <a:bodyPr>
            <a:normAutofit/>
          </a:bodyPr>
          <a:lstStyle/>
          <a:p>
            <a:r>
              <a:rPr lang="en-US" sz="2000" dirty="0" smtClean="0"/>
              <a:t>We need to find the starting height for each tree in order to more fairly evaluate each gardener’s performance during the past year. </a:t>
            </a:r>
            <a:endParaRPr lang="en-US" sz="2000" dirty="0"/>
          </a:p>
        </p:txBody>
      </p:sp>
    </p:spTree>
    <p:extLst>
      <p:ext uri="{BB962C8B-B14F-4D97-AF65-F5344CB8AC3E}">
        <p14:creationId xmlns:p14="http://schemas.microsoft.com/office/powerpoint/2010/main" val="120438926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 name="Analogous"/>
          <p:cNvSpPr txBox="1">
            <a:spLocks noChangeArrowheads="1"/>
          </p:cNvSpPr>
          <p:nvPr/>
        </p:nvSpPr>
        <p:spPr bwMode="auto">
          <a:xfrm>
            <a:off x="1438275" y="2041872"/>
            <a:ext cx="6267450" cy="400050"/>
          </a:xfrm>
          <a:prstGeom prst="rect">
            <a:avLst/>
          </a:prstGeom>
          <a:solidFill>
            <a:schemeClr val="bg1">
              <a:lumMod val="85000"/>
            </a:schemeClr>
          </a:solidFill>
          <a:ln w="9525">
            <a:noFill/>
            <a:miter lim="800000"/>
            <a:headEnd/>
            <a:tailEnd/>
          </a:ln>
        </p:spPr>
        <p:txBody>
          <a:bodyPr>
            <a:spAutoFit/>
          </a:bodyPr>
          <a:lstStyle/>
          <a:p>
            <a:pPr algn="ctr" fontAlgn="auto">
              <a:spcBef>
                <a:spcPts val="0"/>
              </a:spcBef>
              <a:spcAft>
                <a:spcPts val="0"/>
              </a:spcAft>
              <a:defRPr/>
            </a:pPr>
            <a:r>
              <a:rPr lang="en-US" dirty="0">
                <a:solidFill>
                  <a:prstClr val="black"/>
                </a:solidFill>
                <a:latin typeface="+mn-lt"/>
                <a:cs typeface="Arial" charset="0"/>
              </a:rPr>
              <a:t>This is analogous to a </a:t>
            </a:r>
            <a:r>
              <a:rPr lang="en-US" sz="2000" b="1" dirty="0">
                <a:solidFill>
                  <a:srgbClr val="704D74"/>
                </a:solidFill>
                <a:latin typeface="+mn-lt"/>
                <a:cs typeface="Arial" charset="0"/>
              </a:rPr>
              <a:t>Simple Growth Model</a:t>
            </a:r>
            <a:r>
              <a:rPr lang="en-US" dirty="0">
                <a:solidFill>
                  <a:prstClr val="black"/>
                </a:solidFill>
                <a:latin typeface="+mn-lt"/>
                <a:cs typeface="Arial" charset="0"/>
              </a:rPr>
              <a:t>, also called </a:t>
            </a:r>
            <a:r>
              <a:rPr lang="en-US" sz="2000" b="1" dirty="0">
                <a:solidFill>
                  <a:srgbClr val="704D74"/>
                </a:solidFill>
                <a:latin typeface="+mn-lt"/>
                <a:cs typeface="Arial" charset="0"/>
              </a:rPr>
              <a:t>Gain</a:t>
            </a:r>
            <a:r>
              <a:rPr lang="en-US" dirty="0">
                <a:solidFill>
                  <a:prstClr val="black"/>
                </a:solidFill>
                <a:latin typeface="+mn-lt"/>
                <a:cs typeface="Arial" charset="0"/>
              </a:rPr>
              <a:t>.</a:t>
            </a:r>
          </a:p>
        </p:txBody>
      </p:sp>
      <p:pic>
        <p:nvPicPr>
          <p:cNvPr id="23558" name="Tree A" descr="Old Tree A.png"/>
          <p:cNvPicPr>
            <a:picLocks noChangeAspect="1"/>
          </p:cNvPicPr>
          <p:nvPr/>
        </p:nvPicPr>
        <p:blipFill>
          <a:blip r:embed="rId4" cstate="print"/>
          <a:srcRect/>
          <a:stretch>
            <a:fillRect/>
          </a:stretch>
        </p:blipFill>
        <p:spPr bwMode="auto">
          <a:xfrm>
            <a:off x="2998788" y="3373438"/>
            <a:ext cx="1250950" cy="2428875"/>
          </a:xfrm>
          <a:prstGeom prst="rect">
            <a:avLst/>
          </a:prstGeom>
          <a:noFill/>
          <a:ln w="9525">
            <a:noFill/>
            <a:miter lim="800000"/>
            <a:headEnd/>
            <a:tailEnd/>
          </a:ln>
        </p:spPr>
      </p:pic>
      <p:pic>
        <p:nvPicPr>
          <p:cNvPr id="23559" name="Tree B" descr="Old Tree B.png"/>
          <p:cNvPicPr>
            <a:picLocks noChangeAspect="1"/>
          </p:cNvPicPr>
          <p:nvPr/>
        </p:nvPicPr>
        <p:blipFill>
          <a:blip r:embed="rId5" cstate="print"/>
          <a:srcRect/>
          <a:stretch>
            <a:fillRect/>
          </a:stretch>
        </p:blipFill>
        <p:spPr bwMode="auto">
          <a:xfrm>
            <a:off x="5992813" y="2949575"/>
            <a:ext cx="1384300" cy="2857500"/>
          </a:xfrm>
          <a:prstGeom prst="rect">
            <a:avLst/>
          </a:prstGeom>
          <a:noFill/>
          <a:ln w="9525">
            <a:noFill/>
            <a:miter lim="800000"/>
            <a:headEnd/>
            <a:tailEnd/>
          </a:ln>
        </p:spPr>
      </p:pic>
      <p:grpSp>
        <p:nvGrpSpPr>
          <p:cNvPr id="2" name="61 in"/>
          <p:cNvGrpSpPr>
            <a:grpSpLocks/>
          </p:cNvGrpSpPr>
          <p:nvPr/>
        </p:nvGrpSpPr>
        <p:grpSpPr bwMode="auto">
          <a:xfrm>
            <a:off x="3879850" y="2978150"/>
            <a:ext cx="771525" cy="2771775"/>
            <a:chOff x="3879668" y="2978331"/>
            <a:chExt cx="771365" cy="2771502"/>
          </a:xfrm>
        </p:grpSpPr>
        <p:sp>
          <p:nvSpPr>
            <p:cNvPr id="19" name="Right Bracket 18"/>
            <p:cNvSpPr/>
            <p:nvPr/>
          </p:nvSpPr>
          <p:spPr>
            <a:xfrm>
              <a:off x="4168533" y="3406914"/>
              <a:ext cx="136497" cy="2342919"/>
            </a:xfrm>
            <a:prstGeom prst="rightBracket">
              <a:avLst/>
            </a:prstGeom>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23590" name="TextBox 19"/>
            <p:cNvSpPr txBox="1">
              <a:spLocks noChangeArrowheads="1"/>
            </p:cNvSpPr>
            <p:nvPr/>
          </p:nvSpPr>
          <p:spPr bwMode="auto">
            <a:xfrm>
              <a:off x="3879668" y="297833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61 in.</a:t>
              </a:r>
            </a:p>
          </p:txBody>
        </p:sp>
      </p:grpSp>
      <p:grpSp>
        <p:nvGrpSpPr>
          <p:cNvPr id="3" name="72 in"/>
          <p:cNvGrpSpPr>
            <a:grpSpLocks/>
          </p:cNvGrpSpPr>
          <p:nvPr/>
        </p:nvGrpSpPr>
        <p:grpSpPr bwMode="auto">
          <a:xfrm>
            <a:off x="7010400" y="2543175"/>
            <a:ext cx="771525" cy="3222625"/>
            <a:chOff x="7010399" y="2542902"/>
            <a:chExt cx="771365" cy="3222171"/>
          </a:xfrm>
        </p:grpSpPr>
        <p:sp>
          <p:nvSpPr>
            <p:cNvPr id="22" name="Right Bracket 21"/>
            <p:cNvSpPr/>
            <p:nvPr/>
          </p:nvSpPr>
          <p:spPr>
            <a:xfrm>
              <a:off x="7307200" y="2949245"/>
              <a:ext cx="138083" cy="2815828"/>
            </a:xfrm>
            <a:prstGeom prst="rightBracket">
              <a:avLst/>
            </a:prstGeom>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23588" name="TextBox 22"/>
            <p:cNvSpPr txBox="1">
              <a:spLocks noChangeArrowheads="1"/>
            </p:cNvSpPr>
            <p:nvPr/>
          </p:nvSpPr>
          <p:spPr bwMode="auto">
            <a:xfrm>
              <a:off x="7010399" y="2542902"/>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72 in.</a:t>
              </a:r>
            </a:p>
          </p:txBody>
        </p:sp>
      </p:grpSp>
      <p:grpSp>
        <p:nvGrpSpPr>
          <p:cNvPr id="4" name="Gar A"/>
          <p:cNvGrpSpPr>
            <a:grpSpLocks/>
          </p:cNvGrpSpPr>
          <p:nvPr/>
        </p:nvGrpSpPr>
        <p:grpSpPr bwMode="auto">
          <a:xfrm>
            <a:off x="0" y="2551113"/>
            <a:ext cx="1403350" cy="1779587"/>
            <a:chOff x="0" y="2550340"/>
            <a:chExt cx="1403013" cy="1780221"/>
          </a:xfrm>
        </p:grpSpPr>
        <p:pic>
          <p:nvPicPr>
            <p:cNvPr id="23585" name="Gardener A" descr="Gardener A.png"/>
            <p:cNvPicPr>
              <a:picLocks noChangeAspect="1"/>
            </p:cNvPicPr>
            <p:nvPr/>
          </p:nvPicPr>
          <p:blipFill>
            <a:blip r:embed="rId6" cstate="print"/>
            <a:srcRect/>
            <a:stretch>
              <a:fillRect/>
            </a:stretch>
          </p:blipFill>
          <p:spPr bwMode="auto">
            <a:xfrm>
              <a:off x="338931" y="2937013"/>
              <a:ext cx="527047" cy="1393548"/>
            </a:xfrm>
            <a:prstGeom prst="rect">
              <a:avLst/>
            </a:prstGeom>
            <a:noFill/>
            <a:ln w="9525">
              <a:noFill/>
              <a:miter lim="800000"/>
              <a:headEnd/>
              <a:tailEnd/>
            </a:ln>
          </p:spPr>
        </p:pic>
        <p:sp>
          <p:nvSpPr>
            <p:cNvPr id="23586"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5" name="Gar B"/>
          <p:cNvGrpSpPr>
            <a:grpSpLocks/>
          </p:cNvGrpSpPr>
          <p:nvPr/>
        </p:nvGrpSpPr>
        <p:grpSpPr bwMode="auto">
          <a:xfrm>
            <a:off x="7751763" y="2546350"/>
            <a:ext cx="1392237" cy="1782763"/>
            <a:chOff x="7752209" y="2545806"/>
            <a:chExt cx="1391791" cy="1783168"/>
          </a:xfrm>
        </p:grpSpPr>
        <p:pic>
          <p:nvPicPr>
            <p:cNvPr id="23583" name="Gardener B" descr="Gardeners B.png"/>
            <p:cNvPicPr>
              <a:picLocks noChangeAspect="1"/>
            </p:cNvPicPr>
            <p:nvPr/>
          </p:nvPicPr>
          <p:blipFill>
            <a:blip r:embed="rId7" cstate="print"/>
            <a:srcRect/>
            <a:stretch>
              <a:fillRect/>
            </a:stretch>
          </p:blipFill>
          <p:spPr bwMode="auto">
            <a:xfrm>
              <a:off x="8270581" y="2935426"/>
              <a:ext cx="518114" cy="1393548"/>
            </a:xfrm>
            <a:prstGeom prst="rect">
              <a:avLst/>
            </a:prstGeom>
            <a:noFill/>
            <a:ln w="9525">
              <a:noFill/>
              <a:miter lim="800000"/>
              <a:headEnd/>
              <a:tailEnd/>
            </a:ln>
          </p:spPr>
        </p:pic>
        <p:sp>
          <p:nvSpPr>
            <p:cNvPr id="23584"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pic>
        <p:nvPicPr>
          <p:cNvPr id="23564" name="Oak A Small" descr="Young Tree A.png"/>
          <p:cNvPicPr>
            <a:picLocks noChangeAspect="1"/>
          </p:cNvPicPr>
          <p:nvPr/>
        </p:nvPicPr>
        <p:blipFill>
          <a:blip r:embed="rId8" cstate="print"/>
          <a:srcRect/>
          <a:stretch>
            <a:fillRect/>
          </a:stretch>
        </p:blipFill>
        <p:spPr bwMode="auto">
          <a:xfrm>
            <a:off x="1722438" y="3906838"/>
            <a:ext cx="965200" cy="1876425"/>
          </a:xfrm>
          <a:prstGeom prst="rect">
            <a:avLst/>
          </a:prstGeom>
          <a:noFill/>
          <a:ln w="9525">
            <a:noFill/>
            <a:miter lim="800000"/>
            <a:headEnd/>
            <a:tailEnd/>
          </a:ln>
        </p:spPr>
      </p:pic>
      <p:pic>
        <p:nvPicPr>
          <p:cNvPr id="23565" name="Oak B Small" descr="Young Tree B.png"/>
          <p:cNvPicPr>
            <a:picLocks noChangeAspect="1"/>
          </p:cNvPicPr>
          <p:nvPr/>
        </p:nvPicPr>
        <p:blipFill>
          <a:blip r:embed="rId9" cstate="print"/>
          <a:srcRect/>
          <a:stretch>
            <a:fillRect/>
          </a:stretch>
        </p:blipFill>
        <p:spPr bwMode="auto">
          <a:xfrm>
            <a:off x="4770438" y="3727450"/>
            <a:ext cx="1000125" cy="2044700"/>
          </a:xfrm>
          <a:prstGeom prst="rect">
            <a:avLst/>
          </a:prstGeom>
          <a:noFill/>
          <a:ln w="9525">
            <a:noFill/>
            <a:miter lim="800000"/>
            <a:headEnd/>
            <a:tailEnd/>
          </a:ln>
        </p:spPr>
      </p:pic>
      <p:sp>
        <p:nvSpPr>
          <p:cNvPr id="23566" name="Oak A Today"/>
          <p:cNvSpPr txBox="1">
            <a:spLocks noChangeArrowheads="1"/>
          </p:cNvSpPr>
          <p:nvPr/>
        </p:nvSpPr>
        <p:spPr bwMode="auto">
          <a:xfrm>
            <a:off x="3149600" y="5753100"/>
            <a:ext cx="954088" cy="923925"/>
          </a:xfrm>
          <a:prstGeom prst="rect">
            <a:avLst/>
          </a:prstGeom>
          <a:noFill/>
          <a:ln w="9525">
            <a:noFill/>
            <a:miter lim="800000"/>
            <a:headEnd/>
            <a:tailEnd/>
          </a:ln>
        </p:spPr>
        <p:txBody>
          <a:bodyPr wrap="none">
            <a:spAutoFit/>
          </a:bodyPr>
          <a:lstStyle/>
          <a:p>
            <a:pPr algn="ctr"/>
            <a:r>
              <a:rPr lang="en-US">
                <a:solidFill>
                  <a:srgbClr val="000000"/>
                </a:solidFill>
              </a:rPr>
              <a:t>Oak A</a:t>
            </a:r>
          </a:p>
          <a:p>
            <a:pPr algn="ctr"/>
            <a:r>
              <a:rPr lang="en-US">
                <a:solidFill>
                  <a:srgbClr val="000000"/>
                </a:solidFill>
              </a:rPr>
              <a:t>Age 4</a:t>
            </a:r>
          </a:p>
          <a:p>
            <a:pPr algn="ctr"/>
            <a:r>
              <a:rPr lang="en-US">
                <a:solidFill>
                  <a:srgbClr val="000000"/>
                </a:solidFill>
              </a:rPr>
              <a:t>(Today)</a:t>
            </a:r>
          </a:p>
        </p:txBody>
      </p:sp>
      <p:sp>
        <p:nvSpPr>
          <p:cNvPr id="23567" name="Oak B Today"/>
          <p:cNvSpPr txBox="1">
            <a:spLocks noChangeArrowheads="1"/>
          </p:cNvSpPr>
          <p:nvPr/>
        </p:nvSpPr>
        <p:spPr bwMode="auto">
          <a:xfrm>
            <a:off x="6248400" y="5753100"/>
            <a:ext cx="954088" cy="923925"/>
          </a:xfrm>
          <a:prstGeom prst="rect">
            <a:avLst/>
          </a:prstGeom>
          <a:noFill/>
          <a:ln w="9525">
            <a:noFill/>
            <a:miter lim="800000"/>
            <a:headEnd/>
            <a:tailEnd/>
          </a:ln>
        </p:spPr>
        <p:txBody>
          <a:bodyPr wrap="none">
            <a:spAutoFit/>
          </a:bodyPr>
          <a:lstStyle/>
          <a:p>
            <a:pPr algn="ctr"/>
            <a:r>
              <a:rPr lang="en-US">
                <a:solidFill>
                  <a:srgbClr val="000000"/>
                </a:solidFill>
              </a:rPr>
              <a:t>Oak B</a:t>
            </a:r>
          </a:p>
          <a:p>
            <a:pPr algn="ctr"/>
            <a:r>
              <a:rPr lang="en-US">
                <a:solidFill>
                  <a:srgbClr val="000000"/>
                </a:solidFill>
              </a:rPr>
              <a:t>Age 4</a:t>
            </a:r>
          </a:p>
          <a:p>
            <a:pPr algn="ctr"/>
            <a:r>
              <a:rPr lang="en-US">
                <a:solidFill>
                  <a:srgbClr val="000000"/>
                </a:solidFill>
              </a:rPr>
              <a:t>(Today)</a:t>
            </a:r>
          </a:p>
        </p:txBody>
      </p:sp>
      <p:sp>
        <p:nvSpPr>
          <p:cNvPr id="23568" name="Oak A 1 Year"/>
          <p:cNvSpPr txBox="1">
            <a:spLocks noChangeArrowheads="1"/>
          </p:cNvSpPr>
          <p:nvPr/>
        </p:nvSpPr>
        <p:spPr bwMode="auto">
          <a:xfrm>
            <a:off x="1490663" y="5753100"/>
            <a:ext cx="1428750" cy="923925"/>
          </a:xfrm>
          <a:prstGeom prst="rect">
            <a:avLst/>
          </a:prstGeom>
          <a:noFill/>
          <a:ln w="9525">
            <a:noFill/>
            <a:miter lim="800000"/>
            <a:headEnd/>
            <a:tailEnd/>
          </a:ln>
        </p:spPr>
        <p:txBody>
          <a:bodyPr wrap="none">
            <a:spAutoFit/>
          </a:bodyPr>
          <a:lstStyle/>
          <a:p>
            <a:pPr algn="ctr"/>
            <a:r>
              <a:rPr lang="en-US">
                <a:solidFill>
                  <a:srgbClr val="000000"/>
                </a:solidFill>
              </a:rPr>
              <a:t>Oak A</a:t>
            </a:r>
          </a:p>
          <a:p>
            <a:pPr algn="ctr"/>
            <a:r>
              <a:rPr lang="en-US">
                <a:solidFill>
                  <a:srgbClr val="000000"/>
                </a:solidFill>
              </a:rPr>
              <a:t>Age 3</a:t>
            </a:r>
          </a:p>
          <a:p>
            <a:pPr algn="ctr"/>
            <a:r>
              <a:rPr lang="en-US">
                <a:solidFill>
                  <a:srgbClr val="000000"/>
                </a:solidFill>
              </a:rPr>
              <a:t>(1 year ago)</a:t>
            </a:r>
          </a:p>
        </p:txBody>
      </p:sp>
      <p:sp>
        <p:nvSpPr>
          <p:cNvPr id="23569" name="Oak B 1 Year"/>
          <p:cNvSpPr txBox="1">
            <a:spLocks noChangeArrowheads="1"/>
          </p:cNvSpPr>
          <p:nvPr/>
        </p:nvSpPr>
        <p:spPr bwMode="auto">
          <a:xfrm>
            <a:off x="4589463" y="5753100"/>
            <a:ext cx="1428750" cy="923925"/>
          </a:xfrm>
          <a:prstGeom prst="rect">
            <a:avLst/>
          </a:prstGeom>
          <a:noFill/>
          <a:ln w="9525">
            <a:noFill/>
            <a:miter lim="800000"/>
            <a:headEnd/>
            <a:tailEnd/>
          </a:ln>
        </p:spPr>
        <p:txBody>
          <a:bodyPr wrap="none">
            <a:spAutoFit/>
          </a:bodyPr>
          <a:lstStyle/>
          <a:p>
            <a:pPr algn="ctr"/>
            <a:r>
              <a:rPr lang="en-US">
                <a:solidFill>
                  <a:srgbClr val="000000"/>
                </a:solidFill>
              </a:rPr>
              <a:t>Oak B</a:t>
            </a:r>
          </a:p>
          <a:p>
            <a:pPr algn="ctr"/>
            <a:r>
              <a:rPr lang="en-US">
                <a:solidFill>
                  <a:srgbClr val="000000"/>
                </a:solidFill>
              </a:rPr>
              <a:t>Age 3</a:t>
            </a:r>
          </a:p>
          <a:p>
            <a:pPr algn="ctr"/>
            <a:r>
              <a:rPr lang="en-US">
                <a:solidFill>
                  <a:srgbClr val="000000"/>
                </a:solidFill>
              </a:rPr>
              <a:t>(1 year ago)</a:t>
            </a:r>
          </a:p>
        </p:txBody>
      </p:sp>
      <p:grpSp>
        <p:nvGrpSpPr>
          <p:cNvPr id="6" name="47 in."/>
          <p:cNvGrpSpPr>
            <a:grpSpLocks/>
          </p:cNvGrpSpPr>
          <p:nvPr/>
        </p:nvGrpSpPr>
        <p:grpSpPr bwMode="auto">
          <a:xfrm>
            <a:off x="2317750" y="3422650"/>
            <a:ext cx="771525" cy="2327275"/>
            <a:chOff x="3879668" y="3422831"/>
            <a:chExt cx="771365" cy="2327002"/>
          </a:xfrm>
        </p:grpSpPr>
        <p:sp>
          <p:nvSpPr>
            <p:cNvPr id="37" name="Right Bracket 36"/>
            <p:cNvSpPr/>
            <p:nvPr/>
          </p:nvSpPr>
          <p:spPr>
            <a:xfrm>
              <a:off x="4168533" y="3854580"/>
              <a:ext cx="155543" cy="1895253"/>
            </a:xfrm>
            <a:prstGeom prst="rightBracket">
              <a:avLst/>
            </a:prstGeom>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23582" name="TextBox 37"/>
            <p:cNvSpPr txBox="1">
              <a:spLocks noChangeArrowheads="1"/>
            </p:cNvSpPr>
            <p:nvPr/>
          </p:nvSpPr>
          <p:spPr bwMode="auto">
            <a:xfrm>
              <a:off x="3879668" y="342283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47 in.</a:t>
              </a:r>
            </a:p>
          </p:txBody>
        </p:sp>
      </p:grpSp>
      <p:grpSp>
        <p:nvGrpSpPr>
          <p:cNvPr id="7" name="52 in."/>
          <p:cNvGrpSpPr>
            <a:grpSpLocks/>
          </p:cNvGrpSpPr>
          <p:nvPr/>
        </p:nvGrpSpPr>
        <p:grpSpPr bwMode="auto">
          <a:xfrm>
            <a:off x="5410200" y="3259138"/>
            <a:ext cx="771525" cy="2493962"/>
            <a:chOff x="7010399" y="3271641"/>
            <a:chExt cx="771365" cy="2493432"/>
          </a:xfrm>
        </p:grpSpPr>
        <p:sp>
          <p:nvSpPr>
            <p:cNvPr id="40" name="Right Bracket 39"/>
            <p:cNvSpPr/>
            <p:nvPr/>
          </p:nvSpPr>
          <p:spPr>
            <a:xfrm>
              <a:off x="7307200" y="3708110"/>
              <a:ext cx="138083" cy="2056963"/>
            </a:xfrm>
            <a:prstGeom prst="rightBracket">
              <a:avLst/>
            </a:prstGeom>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23580" name="TextBox 40"/>
            <p:cNvSpPr txBox="1">
              <a:spLocks noChangeArrowheads="1"/>
            </p:cNvSpPr>
            <p:nvPr/>
          </p:nvSpPr>
          <p:spPr bwMode="auto">
            <a:xfrm>
              <a:off x="7010399" y="327164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52 in.</a:t>
              </a:r>
            </a:p>
          </p:txBody>
        </p:sp>
      </p:grpSp>
      <p:grpSp>
        <p:nvGrpSpPr>
          <p:cNvPr id="8" name="+14"/>
          <p:cNvGrpSpPr>
            <a:grpSpLocks/>
          </p:cNvGrpSpPr>
          <p:nvPr/>
        </p:nvGrpSpPr>
        <p:grpSpPr bwMode="auto">
          <a:xfrm>
            <a:off x="2806700" y="2943225"/>
            <a:ext cx="1073150" cy="679450"/>
            <a:chOff x="2806765" y="2943776"/>
            <a:chExt cx="1072903" cy="679110"/>
          </a:xfrm>
        </p:grpSpPr>
        <p:cxnSp>
          <p:nvCxnSpPr>
            <p:cNvPr id="43" name="Straight Arrow Connector 42"/>
            <p:cNvCxnSpPr>
              <a:stCxn id="23582" idx="3"/>
              <a:endCxn id="23590" idx="1"/>
            </p:cNvCxnSpPr>
            <p:nvPr/>
          </p:nvCxnSpPr>
          <p:spPr>
            <a:xfrm flipV="1">
              <a:off x="3089275" y="3178608"/>
              <a:ext cx="790393" cy="444278"/>
            </a:xfrm>
            <a:prstGeom prst="straightConnector1">
              <a:avLst/>
            </a:prstGeom>
            <a:ln w="50800">
              <a:solidFill>
                <a:srgbClr val="704D74"/>
              </a:solidFill>
              <a:tailEnd type="arrow"/>
            </a:ln>
          </p:spPr>
          <p:style>
            <a:lnRef idx="1">
              <a:schemeClr val="accent1"/>
            </a:lnRef>
            <a:fillRef idx="0">
              <a:schemeClr val="accent1"/>
            </a:fillRef>
            <a:effectRef idx="0">
              <a:schemeClr val="accent1"/>
            </a:effectRef>
            <a:fontRef idx="minor">
              <a:schemeClr val="tx1"/>
            </a:fontRef>
          </p:style>
        </p:cxnSp>
        <p:sp>
          <p:nvSpPr>
            <p:cNvPr id="23578" name="TextBox 45"/>
            <p:cNvSpPr txBox="1">
              <a:spLocks noChangeArrowheads="1"/>
            </p:cNvSpPr>
            <p:nvPr/>
          </p:nvSpPr>
          <p:spPr bwMode="auto">
            <a:xfrm rot="-1853749">
              <a:off x="2806765" y="2943776"/>
              <a:ext cx="1040670" cy="461665"/>
            </a:xfrm>
            <a:prstGeom prst="rect">
              <a:avLst/>
            </a:prstGeom>
            <a:noFill/>
            <a:ln w="9525">
              <a:noFill/>
              <a:miter lim="800000"/>
              <a:headEnd/>
              <a:tailEnd/>
            </a:ln>
          </p:spPr>
          <p:txBody>
            <a:bodyPr wrap="none">
              <a:spAutoFit/>
            </a:bodyPr>
            <a:lstStyle/>
            <a:p>
              <a:r>
                <a:rPr lang="en-US" sz="2400" b="1">
                  <a:solidFill>
                    <a:srgbClr val="704D74"/>
                  </a:solidFill>
                  <a:latin typeface="Calibri" pitchFamily="34" charset="0"/>
                </a:rPr>
                <a:t>+14 in.</a:t>
              </a:r>
            </a:p>
          </p:txBody>
        </p:sp>
      </p:grpSp>
      <p:grpSp>
        <p:nvGrpSpPr>
          <p:cNvPr id="9" name="+20"/>
          <p:cNvGrpSpPr>
            <a:grpSpLocks/>
          </p:cNvGrpSpPr>
          <p:nvPr/>
        </p:nvGrpSpPr>
        <p:grpSpPr bwMode="auto">
          <a:xfrm>
            <a:off x="5891213" y="2660650"/>
            <a:ext cx="1119187" cy="798513"/>
            <a:chOff x="5891051" y="2660746"/>
            <a:chExt cx="1119348" cy="798250"/>
          </a:xfrm>
        </p:grpSpPr>
        <p:cxnSp>
          <p:nvCxnSpPr>
            <p:cNvPr id="45" name="Straight Arrow Connector 44"/>
            <p:cNvCxnSpPr>
              <a:stCxn id="23580" idx="3"/>
              <a:endCxn id="23588" idx="1"/>
            </p:cNvCxnSpPr>
            <p:nvPr/>
          </p:nvCxnSpPr>
          <p:spPr>
            <a:xfrm flipV="1">
              <a:off x="6181605" y="2743269"/>
              <a:ext cx="828794" cy="715727"/>
            </a:xfrm>
            <a:prstGeom prst="straightConnector1">
              <a:avLst/>
            </a:prstGeom>
            <a:ln w="50800">
              <a:solidFill>
                <a:srgbClr val="704D74"/>
              </a:solidFill>
              <a:tailEnd type="arrow"/>
            </a:ln>
          </p:spPr>
          <p:style>
            <a:lnRef idx="1">
              <a:schemeClr val="accent1"/>
            </a:lnRef>
            <a:fillRef idx="0">
              <a:schemeClr val="accent1"/>
            </a:fillRef>
            <a:effectRef idx="0">
              <a:schemeClr val="accent1"/>
            </a:effectRef>
            <a:fontRef idx="minor">
              <a:schemeClr val="tx1"/>
            </a:fontRef>
          </p:style>
        </p:cxnSp>
        <p:sp>
          <p:nvSpPr>
            <p:cNvPr id="23576" name="TextBox 46"/>
            <p:cNvSpPr txBox="1">
              <a:spLocks noChangeArrowheads="1"/>
            </p:cNvSpPr>
            <p:nvPr/>
          </p:nvSpPr>
          <p:spPr bwMode="auto">
            <a:xfrm rot="-2454840">
              <a:off x="5891051" y="2660746"/>
              <a:ext cx="1040670" cy="461665"/>
            </a:xfrm>
            <a:prstGeom prst="rect">
              <a:avLst/>
            </a:prstGeom>
            <a:noFill/>
            <a:ln w="9525">
              <a:noFill/>
              <a:miter lim="800000"/>
              <a:headEnd/>
              <a:tailEnd/>
            </a:ln>
          </p:spPr>
          <p:txBody>
            <a:bodyPr wrap="none">
              <a:spAutoFit/>
            </a:bodyPr>
            <a:lstStyle/>
            <a:p>
              <a:r>
                <a:rPr lang="en-US" sz="2400" b="1">
                  <a:solidFill>
                    <a:srgbClr val="704D74"/>
                  </a:solidFill>
                  <a:latin typeface="Calibri" pitchFamily="34" charset="0"/>
                </a:rPr>
                <a:t>+20 in.</a:t>
              </a:r>
            </a:p>
          </p:txBody>
        </p:sp>
      </p:grpSp>
      <p:sp>
        <p:nvSpPr>
          <p:cNvPr id="41" name="Title 40"/>
          <p:cNvSpPr>
            <a:spLocks noGrp="1"/>
          </p:cNvSpPr>
          <p:nvPr>
            <p:ph type="title"/>
          </p:nvPr>
        </p:nvSpPr>
        <p:spPr/>
        <p:txBody>
          <a:bodyPr>
            <a:normAutofit fontScale="90000"/>
          </a:bodyPr>
          <a:lstStyle/>
          <a:p>
            <a:r>
              <a:rPr lang="en-US" dirty="0" smtClean="0"/>
              <a:t>Method 2: Compare Starting Height to Ending Height</a:t>
            </a:r>
            <a:endParaRPr lang="en-US" dirty="0"/>
          </a:p>
        </p:txBody>
      </p:sp>
      <p:sp>
        <p:nvSpPr>
          <p:cNvPr id="44" name="Content Placeholder 43"/>
          <p:cNvSpPr>
            <a:spLocks noGrp="1"/>
          </p:cNvSpPr>
          <p:nvPr>
            <p:ph sz="quarter" idx="1"/>
          </p:nvPr>
        </p:nvSpPr>
        <p:spPr>
          <a:xfrm>
            <a:off x="612648" y="1593166"/>
            <a:ext cx="8257032" cy="728003"/>
          </a:xfrm>
        </p:spPr>
        <p:txBody>
          <a:bodyPr>
            <a:normAutofit/>
          </a:bodyPr>
          <a:lstStyle/>
          <a:p>
            <a:r>
              <a:rPr lang="en-US" sz="1900" dirty="0" smtClean="0"/>
              <a:t>Oak B had more growth this year, so Gardener B is the more effective gardener.</a:t>
            </a:r>
            <a:endParaRPr lang="en-US" sz="1900" dirty="0"/>
          </a:p>
        </p:txBody>
      </p:sp>
    </p:spTree>
    <p:extLst>
      <p:ext uri="{BB962C8B-B14F-4D97-AF65-F5344CB8AC3E}">
        <p14:creationId xmlns:p14="http://schemas.microsoft.com/office/powerpoint/2010/main" val="1088605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xEl>
                                              <p:pRg st="0" end="0"/>
                                            </p:txEl>
                                          </p:spTgt>
                                        </p:tgtEl>
                                        <p:attrNameLst>
                                          <p:attrName>style.visibility</p:attrName>
                                        </p:attrNameLst>
                                      </p:cBhvr>
                                      <p:to>
                                        <p:strVal val="visible"/>
                                      </p:to>
                                    </p:set>
                                    <p:animEffect transition="in" filter="fade">
                                      <p:cBhvr>
                                        <p:cTn id="16"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24583" name="Tree A" descr="Old Tree A.png"/>
          <p:cNvPicPr>
            <a:picLocks noChangeAspect="1"/>
          </p:cNvPicPr>
          <p:nvPr/>
        </p:nvPicPr>
        <p:blipFill>
          <a:blip r:embed="rId4" cstate="print"/>
          <a:srcRect/>
          <a:stretch>
            <a:fillRect/>
          </a:stretch>
        </p:blipFill>
        <p:spPr bwMode="auto">
          <a:xfrm>
            <a:off x="2998788" y="3373438"/>
            <a:ext cx="1250950" cy="2428875"/>
          </a:xfrm>
          <a:prstGeom prst="rect">
            <a:avLst/>
          </a:prstGeom>
          <a:noFill/>
          <a:ln w="9525">
            <a:noFill/>
            <a:miter lim="800000"/>
            <a:headEnd/>
            <a:tailEnd/>
          </a:ln>
        </p:spPr>
      </p:pic>
      <p:pic>
        <p:nvPicPr>
          <p:cNvPr id="24584" name="Tree B" descr="Old Tree B.png"/>
          <p:cNvPicPr>
            <a:picLocks noChangeAspect="1"/>
          </p:cNvPicPr>
          <p:nvPr/>
        </p:nvPicPr>
        <p:blipFill>
          <a:blip r:embed="rId5" cstate="print"/>
          <a:srcRect/>
          <a:stretch>
            <a:fillRect/>
          </a:stretch>
        </p:blipFill>
        <p:spPr bwMode="auto">
          <a:xfrm>
            <a:off x="5992813" y="2949575"/>
            <a:ext cx="1384300" cy="2857500"/>
          </a:xfrm>
          <a:prstGeom prst="rect">
            <a:avLst/>
          </a:prstGeom>
          <a:noFill/>
          <a:ln w="9525">
            <a:noFill/>
            <a:miter lim="800000"/>
            <a:headEnd/>
            <a:tailEnd/>
          </a:ln>
        </p:spPr>
      </p:pic>
      <p:grpSp>
        <p:nvGrpSpPr>
          <p:cNvPr id="2" name="Gar A"/>
          <p:cNvGrpSpPr>
            <a:grpSpLocks/>
          </p:cNvGrpSpPr>
          <p:nvPr/>
        </p:nvGrpSpPr>
        <p:grpSpPr bwMode="auto">
          <a:xfrm>
            <a:off x="0" y="2551113"/>
            <a:ext cx="1403350" cy="1779587"/>
            <a:chOff x="0" y="2550340"/>
            <a:chExt cx="1403013" cy="1780221"/>
          </a:xfrm>
        </p:grpSpPr>
        <p:pic>
          <p:nvPicPr>
            <p:cNvPr id="24591" name="Gardener A" descr="Gardener A.png"/>
            <p:cNvPicPr>
              <a:picLocks noChangeAspect="1"/>
            </p:cNvPicPr>
            <p:nvPr/>
          </p:nvPicPr>
          <p:blipFill>
            <a:blip r:embed="rId6" cstate="print"/>
            <a:srcRect/>
            <a:stretch>
              <a:fillRect/>
            </a:stretch>
          </p:blipFill>
          <p:spPr bwMode="auto">
            <a:xfrm>
              <a:off x="338931" y="2937013"/>
              <a:ext cx="527047" cy="1393548"/>
            </a:xfrm>
            <a:prstGeom prst="rect">
              <a:avLst/>
            </a:prstGeom>
            <a:noFill/>
            <a:ln w="9525">
              <a:noFill/>
              <a:miter lim="800000"/>
              <a:headEnd/>
              <a:tailEnd/>
            </a:ln>
          </p:spPr>
        </p:pic>
        <p:sp>
          <p:nvSpPr>
            <p:cNvPr id="24592"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3" name="Gar B"/>
          <p:cNvGrpSpPr>
            <a:grpSpLocks/>
          </p:cNvGrpSpPr>
          <p:nvPr/>
        </p:nvGrpSpPr>
        <p:grpSpPr bwMode="auto">
          <a:xfrm>
            <a:off x="7751763" y="2546350"/>
            <a:ext cx="1392237" cy="1782763"/>
            <a:chOff x="7752209" y="2545806"/>
            <a:chExt cx="1391791" cy="1783168"/>
          </a:xfrm>
        </p:grpSpPr>
        <p:pic>
          <p:nvPicPr>
            <p:cNvPr id="24589" name="Gardener B" descr="Gardeners B.png"/>
            <p:cNvPicPr>
              <a:picLocks noChangeAspect="1"/>
            </p:cNvPicPr>
            <p:nvPr/>
          </p:nvPicPr>
          <p:blipFill>
            <a:blip r:embed="rId7" cstate="print"/>
            <a:srcRect/>
            <a:stretch>
              <a:fillRect/>
            </a:stretch>
          </p:blipFill>
          <p:spPr bwMode="auto">
            <a:xfrm>
              <a:off x="8270581" y="2935426"/>
              <a:ext cx="518114" cy="1393548"/>
            </a:xfrm>
            <a:prstGeom prst="rect">
              <a:avLst/>
            </a:prstGeom>
            <a:noFill/>
            <a:ln w="9525">
              <a:noFill/>
              <a:miter lim="800000"/>
              <a:headEnd/>
              <a:tailEnd/>
            </a:ln>
          </p:spPr>
        </p:pic>
        <p:sp>
          <p:nvSpPr>
            <p:cNvPr id="24590"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pic>
        <p:nvPicPr>
          <p:cNvPr id="24587" name="Oak A Small" descr="Young Tree A.png"/>
          <p:cNvPicPr>
            <a:picLocks noChangeAspect="1"/>
          </p:cNvPicPr>
          <p:nvPr/>
        </p:nvPicPr>
        <p:blipFill>
          <a:blip r:embed="rId8" cstate="print"/>
          <a:srcRect/>
          <a:stretch>
            <a:fillRect/>
          </a:stretch>
        </p:blipFill>
        <p:spPr bwMode="auto">
          <a:xfrm>
            <a:off x="1722438" y="3906838"/>
            <a:ext cx="965200" cy="1876425"/>
          </a:xfrm>
          <a:prstGeom prst="rect">
            <a:avLst/>
          </a:prstGeom>
          <a:noFill/>
          <a:ln w="9525">
            <a:noFill/>
            <a:miter lim="800000"/>
            <a:headEnd/>
            <a:tailEnd/>
          </a:ln>
        </p:spPr>
      </p:pic>
      <p:pic>
        <p:nvPicPr>
          <p:cNvPr id="24588" name="Oak B Small" descr="Young Tree B.png"/>
          <p:cNvPicPr>
            <a:picLocks noChangeAspect="1"/>
          </p:cNvPicPr>
          <p:nvPr/>
        </p:nvPicPr>
        <p:blipFill>
          <a:blip r:embed="rId9" cstate="print"/>
          <a:srcRect/>
          <a:stretch>
            <a:fillRect/>
          </a:stretch>
        </p:blipFill>
        <p:spPr bwMode="auto">
          <a:xfrm>
            <a:off x="4770438" y="3727450"/>
            <a:ext cx="1000125" cy="2044700"/>
          </a:xfrm>
          <a:prstGeom prst="rect">
            <a:avLst/>
          </a:prstGeom>
          <a:noFill/>
          <a:ln w="9525">
            <a:noFill/>
            <a:miter lim="800000"/>
            <a:headEnd/>
            <a:tailEnd/>
          </a:ln>
        </p:spPr>
      </p:pic>
      <p:sp>
        <p:nvSpPr>
          <p:cNvPr id="18" name="Title 17"/>
          <p:cNvSpPr>
            <a:spLocks noGrp="1"/>
          </p:cNvSpPr>
          <p:nvPr>
            <p:ph type="title"/>
          </p:nvPr>
        </p:nvSpPr>
        <p:spPr/>
        <p:txBody>
          <a:bodyPr>
            <a:normAutofit fontScale="90000"/>
          </a:bodyPr>
          <a:lstStyle/>
          <a:p>
            <a:r>
              <a:rPr lang="en-US" dirty="0" smtClean="0"/>
              <a:t>What About Factors Outside the Gardener’s Influence?</a:t>
            </a:r>
            <a:endParaRPr lang="en-US" dirty="0"/>
          </a:p>
        </p:txBody>
      </p:sp>
      <p:sp>
        <p:nvSpPr>
          <p:cNvPr id="19" name="Content Placeholder 18"/>
          <p:cNvSpPr>
            <a:spLocks noGrp="1"/>
          </p:cNvSpPr>
          <p:nvPr>
            <p:ph sz="quarter" idx="1"/>
          </p:nvPr>
        </p:nvSpPr>
        <p:spPr>
          <a:xfrm>
            <a:off x="612648" y="1417316"/>
            <a:ext cx="8153400" cy="1086729"/>
          </a:xfrm>
        </p:spPr>
        <p:txBody>
          <a:bodyPr>
            <a:normAutofit/>
          </a:bodyPr>
          <a:lstStyle/>
          <a:p>
            <a:r>
              <a:rPr lang="en-US" sz="1800" dirty="0" smtClean="0"/>
              <a:t>This is an “apples to oranges” comparison.</a:t>
            </a:r>
          </a:p>
          <a:p>
            <a:r>
              <a:rPr lang="en-US" sz="1800" dirty="0" smtClean="0"/>
              <a:t>For our oak tree example, three environmental factors we will examine are:</a:t>
            </a:r>
            <a:br>
              <a:rPr lang="en-US" sz="1800" dirty="0" smtClean="0"/>
            </a:br>
            <a:r>
              <a:rPr lang="en-US" sz="1800" b="1" dirty="0" smtClean="0">
                <a:solidFill>
                  <a:srgbClr val="558ED5"/>
                </a:solidFill>
                <a:cs typeface="Arial" pitchFamily="34" charset="0"/>
              </a:rPr>
              <a:t>Rainfall</a:t>
            </a:r>
            <a:r>
              <a:rPr lang="en-US" sz="1800" dirty="0" smtClean="0"/>
              <a:t>, </a:t>
            </a:r>
            <a:r>
              <a:rPr lang="en-US" sz="1800" b="1" dirty="0" smtClean="0">
                <a:solidFill>
                  <a:srgbClr val="948A54"/>
                </a:solidFill>
              </a:rPr>
              <a:t>Soil Richness</a:t>
            </a:r>
            <a:r>
              <a:rPr lang="en-US" sz="1800" dirty="0" smtClean="0"/>
              <a:t>, and </a:t>
            </a:r>
            <a:r>
              <a:rPr lang="en-US" sz="1800" b="1" dirty="0" smtClean="0">
                <a:solidFill>
                  <a:srgbClr val="E46C0A"/>
                </a:solidFill>
              </a:rPr>
              <a:t>Temperature</a:t>
            </a:r>
            <a:r>
              <a:rPr lang="en-US" sz="1800" dirty="0" smtClean="0"/>
              <a:t>.</a:t>
            </a:r>
          </a:p>
        </p:txBody>
      </p:sp>
    </p:spTree>
    <p:extLst>
      <p:ext uri="{BB962C8B-B14F-4D97-AF65-F5344CB8AC3E}">
        <p14:creationId xmlns:p14="http://schemas.microsoft.com/office/powerpoint/2010/main" val="255712265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8:30-10:30 Value-Added Growth Model Overview and Refresher</a:t>
            </a:r>
          </a:p>
          <a:p>
            <a:r>
              <a:rPr lang="en-US" dirty="0" smtClean="0"/>
              <a:t>10:45-11:00 Welcome, Introductions</a:t>
            </a:r>
          </a:p>
          <a:p>
            <a:r>
              <a:rPr lang="en-US" dirty="0" smtClean="0"/>
              <a:t>11:00-11:30 Wisconsin Teacher Effectiveness</a:t>
            </a:r>
          </a:p>
          <a:p>
            <a:r>
              <a:rPr lang="en-US" dirty="0" smtClean="0"/>
              <a:t>11:30-12:00 Keynote Luncheon: Why Value-Added?</a:t>
            </a:r>
          </a:p>
          <a:p>
            <a:r>
              <a:rPr lang="en-US" dirty="0" smtClean="0"/>
              <a:t>12:00-12:45 Your Value-Added Reports</a:t>
            </a:r>
          </a:p>
          <a:p>
            <a:r>
              <a:rPr lang="en-US" dirty="0" smtClean="0"/>
              <a:t>12:45-3:15 Breakout Sessions (Pick 3)</a:t>
            </a:r>
          </a:p>
          <a:p>
            <a:r>
              <a:rPr lang="en-US" dirty="0" smtClean="0"/>
              <a:t>3:15-3:30 Networking, Wrap up, and Evaluation</a:t>
            </a:r>
            <a:endParaRPr lang="en-US"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Land" descr="landscape.pn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22" name="Rain" descr="Rain.png"/>
          <p:cNvPicPr>
            <a:picLocks noChangeAspect="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pic>
        <p:nvPicPr>
          <p:cNvPr id="25" name="Soil" descr="Soil.png"/>
          <p:cNvPicPr>
            <a:picLocks noChangeAspect="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pic>
        <p:nvPicPr>
          <p:cNvPr id="26" name="Ins" descr="Pests.png"/>
          <p:cNvPicPr>
            <a:picLocks noChangeAspect="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graphicFrame>
        <p:nvGraphicFramePr>
          <p:cNvPr id="16" name="Table 15"/>
          <p:cNvGraphicFramePr>
            <a:graphicFrameLocks noGrp="1"/>
          </p:cNvGraphicFramePr>
          <p:nvPr>
            <p:custDataLst>
              <p:tags r:id="rId1"/>
            </p:custDataLst>
          </p:nvPr>
        </p:nvGraphicFramePr>
        <p:xfrm>
          <a:off x="152400" y="228600"/>
          <a:ext cx="7086600" cy="1483360"/>
        </p:xfrm>
        <a:graphic>
          <a:graphicData uri="http://schemas.openxmlformats.org/drawingml/2006/table">
            <a:tbl>
              <a:tblPr firstRow="1" bandRow="1">
                <a:tableStyleId>{616DA210-FB5B-4158-B5E0-FEB733F419BA}</a:tableStyleId>
              </a:tblPr>
              <a:tblGrid>
                <a:gridCol w="1981200"/>
                <a:gridCol w="2514600"/>
                <a:gridCol w="2590800"/>
              </a:tblGrid>
              <a:tr h="370840">
                <a:tc>
                  <a:txBody>
                    <a:bodyPr/>
                    <a:lstStyle/>
                    <a:p>
                      <a:pPr algn="ctr"/>
                      <a:r>
                        <a:rPr lang="en-US" sz="1600" dirty="0" smtClean="0">
                          <a:latin typeface="Arial" pitchFamily="34" charset="0"/>
                          <a:cs typeface="Arial" pitchFamily="34" charset="0"/>
                        </a:rPr>
                        <a:t>External</a:t>
                      </a:r>
                      <a:r>
                        <a:rPr lang="en-US" sz="1600" baseline="0" dirty="0" smtClean="0">
                          <a:latin typeface="Arial" pitchFamily="34" charset="0"/>
                          <a:cs typeface="Arial" pitchFamily="34" charset="0"/>
                        </a:rPr>
                        <a:t> condition</a:t>
                      </a:r>
                      <a:endParaRPr lang="en-US" sz="1600" dirty="0">
                        <a:latin typeface="Arial" pitchFamily="34" charset="0"/>
                        <a:cs typeface="Arial" pitchFamily="34" charset="0"/>
                      </a:endParaRPr>
                    </a:p>
                  </a:txBody>
                  <a:tcPr anchor="ctr"/>
                </a:tc>
                <a:tc>
                  <a:txBody>
                    <a:bodyPr/>
                    <a:lstStyle/>
                    <a:p>
                      <a:pPr algn="ctr"/>
                      <a:r>
                        <a:rPr lang="en-US" dirty="0" smtClean="0">
                          <a:latin typeface="Arial" pitchFamily="34" charset="0"/>
                          <a:cs typeface="Arial" pitchFamily="34" charset="0"/>
                        </a:rPr>
                        <a:t>Oak Tree</a:t>
                      </a:r>
                      <a:r>
                        <a:rPr lang="en-US" baseline="0" dirty="0" smtClean="0">
                          <a:latin typeface="Arial" pitchFamily="34" charset="0"/>
                          <a:cs typeface="Arial" pitchFamily="34" charset="0"/>
                        </a:rPr>
                        <a:t> A</a:t>
                      </a:r>
                      <a:endParaRPr lang="en-US" dirty="0">
                        <a:latin typeface="Arial" pitchFamily="34" charset="0"/>
                        <a:cs typeface="Arial" pitchFamily="34" charset="0"/>
                      </a:endParaRPr>
                    </a:p>
                  </a:txBody>
                  <a:tcPr anchor="ctr"/>
                </a:tc>
                <a:tc>
                  <a:txBody>
                    <a:bodyPr/>
                    <a:lstStyle/>
                    <a:p>
                      <a:pPr algn="ctr"/>
                      <a:r>
                        <a:rPr lang="en-US" dirty="0" smtClean="0">
                          <a:latin typeface="Arial" pitchFamily="34" charset="0"/>
                          <a:cs typeface="Arial" pitchFamily="34" charset="0"/>
                        </a:rPr>
                        <a:t>Oak Tree B</a:t>
                      </a:r>
                      <a:endParaRPr lang="en-US" dirty="0">
                        <a:latin typeface="Arial" pitchFamily="34" charset="0"/>
                        <a:cs typeface="Arial" pitchFamily="34" charset="0"/>
                      </a:endParaRPr>
                    </a:p>
                  </a:txBody>
                  <a:tcPr anchor="ctr"/>
                </a:tc>
              </a:tr>
              <a:tr h="370840">
                <a:tc>
                  <a:txBody>
                    <a:bodyPr/>
                    <a:lstStyle/>
                    <a:p>
                      <a:pPr algn="ctr"/>
                      <a:r>
                        <a:rPr lang="en-US" b="1" dirty="0" smtClean="0">
                          <a:solidFill>
                            <a:srgbClr val="558ED5"/>
                          </a:solidFill>
                          <a:latin typeface="Arial" pitchFamily="34" charset="0"/>
                          <a:cs typeface="Arial" pitchFamily="34" charset="0"/>
                        </a:rPr>
                        <a:t>Rainfall</a:t>
                      </a:r>
                      <a:r>
                        <a:rPr lang="en-US" b="1" baseline="0" dirty="0" smtClean="0">
                          <a:solidFill>
                            <a:srgbClr val="558ED5"/>
                          </a:solidFill>
                          <a:latin typeface="Arial" pitchFamily="34" charset="0"/>
                          <a:cs typeface="Arial" pitchFamily="34" charset="0"/>
                        </a:rPr>
                        <a:t> amount</a:t>
                      </a:r>
                      <a:endParaRPr lang="en-US" b="1" dirty="0">
                        <a:solidFill>
                          <a:srgbClr val="558ED5"/>
                        </a:solidFill>
                        <a:latin typeface="Arial" pitchFamily="34" charset="0"/>
                        <a:cs typeface="Arial" pitchFamily="34" charset="0"/>
                      </a:endParaRPr>
                    </a:p>
                  </a:txBody>
                  <a:tcPr anchor="ctr"/>
                </a:tc>
                <a:tc>
                  <a:txBody>
                    <a:bodyPr/>
                    <a:lstStyle/>
                    <a:p>
                      <a:pPr algn="ctr"/>
                      <a:endParaRPr lang="en-US" dirty="0">
                        <a:latin typeface="Arial" pitchFamily="34" charset="0"/>
                        <a:cs typeface="Arial" pitchFamily="34" charset="0"/>
                      </a:endParaRPr>
                    </a:p>
                  </a:txBody>
                  <a:tcPr anchor="ctr"/>
                </a:tc>
                <a:tc>
                  <a:txBody>
                    <a:bodyPr/>
                    <a:lstStyle/>
                    <a:p>
                      <a:pPr algn="ctr"/>
                      <a:endParaRPr lang="en-US" dirty="0">
                        <a:latin typeface="Arial" pitchFamily="34" charset="0"/>
                        <a:cs typeface="Arial" pitchFamily="34" charset="0"/>
                      </a:endParaRPr>
                    </a:p>
                  </a:txBody>
                  <a:tcPr anchor="ctr"/>
                </a:tc>
              </a:tr>
              <a:tr h="370840">
                <a:tc>
                  <a:txBody>
                    <a:bodyPr/>
                    <a:lstStyle/>
                    <a:p>
                      <a:pPr algn="ctr"/>
                      <a:r>
                        <a:rPr lang="en-US" b="1" dirty="0" smtClean="0">
                          <a:solidFill>
                            <a:srgbClr val="948A54"/>
                          </a:solidFill>
                          <a:latin typeface="Arial" pitchFamily="34" charset="0"/>
                          <a:cs typeface="Arial" pitchFamily="34" charset="0"/>
                        </a:rPr>
                        <a:t>Soil richness</a:t>
                      </a:r>
                      <a:endParaRPr lang="en-US" b="1" dirty="0">
                        <a:solidFill>
                          <a:srgbClr val="948A54"/>
                        </a:solidFill>
                        <a:latin typeface="Arial" pitchFamily="34" charset="0"/>
                        <a:cs typeface="Arial" pitchFamily="34" charset="0"/>
                      </a:endParaRPr>
                    </a:p>
                  </a:txBody>
                  <a:tcPr anchor="ctr"/>
                </a:tc>
                <a:tc>
                  <a:txBody>
                    <a:bodyPr/>
                    <a:lstStyle/>
                    <a:p>
                      <a:pPr algn="ctr"/>
                      <a:endParaRPr lang="en-US">
                        <a:latin typeface="Arial" pitchFamily="34" charset="0"/>
                        <a:cs typeface="Arial" pitchFamily="34" charset="0"/>
                      </a:endParaRPr>
                    </a:p>
                  </a:txBody>
                  <a:tcPr anchor="ctr"/>
                </a:tc>
                <a:tc>
                  <a:txBody>
                    <a:bodyPr/>
                    <a:lstStyle/>
                    <a:p>
                      <a:pPr algn="ctr"/>
                      <a:endParaRPr lang="en-US">
                        <a:latin typeface="Arial" pitchFamily="34" charset="0"/>
                        <a:cs typeface="Arial" pitchFamily="34" charset="0"/>
                      </a:endParaRPr>
                    </a:p>
                  </a:txBody>
                  <a:tcPr anchor="ctr"/>
                </a:tc>
              </a:tr>
              <a:tr h="370840">
                <a:tc>
                  <a:txBody>
                    <a:bodyPr/>
                    <a:lstStyle/>
                    <a:p>
                      <a:pPr algn="ctr"/>
                      <a:r>
                        <a:rPr lang="en-US" b="1" dirty="0" smtClean="0">
                          <a:solidFill>
                            <a:srgbClr val="E46C0A"/>
                          </a:solidFill>
                          <a:latin typeface="Arial" pitchFamily="34" charset="0"/>
                          <a:cs typeface="Arial" pitchFamily="34" charset="0"/>
                        </a:rPr>
                        <a:t>Temperature</a:t>
                      </a:r>
                      <a:endParaRPr lang="en-US" b="1" dirty="0">
                        <a:solidFill>
                          <a:srgbClr val="E46C0A"/>
                        </a:solidFill>
                        <a:latin typeface="Arial" pitchFamily="34" charset="0"/>
                        <a:cs typeface="Arial" pitchFamily="34" charset="0"/>
                      </a:endParaRPr>
                    </a:p>
                  </a:txBody>
                  <a:tcPr anchor="ctr"/>
                </a:tc>
                <a:tc>
                  <a:txBody>
                    <a:bodyPr/>
                    <a:lstStyle/>
                    <a:p>
                      <a:pPr algn="ctr"/>
                      <a:endParaRPr lang="en-US" dirty="0">
                        <a:latin typeface="Arial" pitchFamily="34" charset="0"/>
                        <a:cs typeface="Arial" pitchFamily="34" charset="0"/>
                      </a:endParaRPr>
                    </a:p>
                  </a:txBody>
                  <a:tcPr anchor="ctr"/>
                </a:tc>
                <a:tc>
                  <a:txBody>
                    <a:bodyPr/>
                    <a:lstStyle/>
                    <a:p>
                      <a:pPr algn="ctr"/>
                      <a:endParaRPr lang="en-US" dirty="0">
                        <a:latin typeface="Arial" pitchFamily="34" charset="0"/>
                        <a:cs typeface="Arial" pitchFamily="34" charset="0"/>
                      </a:endParaRPr>
                    </a:p>
                  </a:txBody>
                  <a:tcPr anchor="ctr"/>
                </a:tc>
              </a:tr>
            </a:tbl>
          </a:graphicData>
        </a:graphic>
      </p:graphicFrame>
      <p:sp>
        <p:nvSpPr>
          <p:cNvPr id="14" name="Rain text"/>
          <p:cNvSpPr txBox="1">
            <a:spLocks noChangeArrowheads="1"/>
          </p:cNvSpPr>
          <p:nvPr/>
        </p:nvSpPr>
        <p:spPr bwMode="auto">
          <a:xfrm>
            <a:off x="2133600" y="571500"/>
            <a:ext cx="5105400" cy="400050"/>
          </a:xfrm>
          <a:prstGeom prst="rect">
            <a:avLst/>
          </a:prstGeom>
          <a:noFill/>
          <a:ln w="9525">
            <a:noFill/>
            <a:miter lim="800000"/>
            <a:headEnd/>
            <a:tailEnd/>
          </a:ln>
        </p:spPr>
        <p:txBody>
          <a:bodyPr>
            <a:spAutoFit/>
          </a:bodyPr>
          <a:lstStyle/>
          <a:p>
            <a:pPr algn="ctr"/>
            <a:r>
              <a:rPr lang="en-US" sz="2000" b="1">
                <a:solidFill>
                  <a:srgbClr val="558ED5"/>
                </a:solidFill>
                <a:latin typeface="Calibri" pitchFamily="34" charset="0"/>
              </a:rPr>
              <a:t>High                                      Low</a:t>
            </a:r>
          </a:p>
        </p:txBody>
      </p:sp>
      <p:sp>
        <p:nvSpPr>
          <p:cNvPr id="23" name="Soil text"/>
          <p:cNvSpPr txBox="1">
            <a:spLocks noChangeArrowheads="1"/>
          </p:cNvSpPr>
          <p:nvPr/>
        </p:nvSpPr>
        <p:spPr bwMode="auto">
          <a:xfrm>
            <a:off x="2133600" y="952500"/>
            <a:ext cx="5105400" cy="400050"/>
          </a:xfrm>
          <a:prstGeom prst="rect">
            <a:avLst/>
          </a:prstGeom>
          <a:noFill/>
          <a:ln w="9525">
            <a:noFill/>
            <a:miter lim="800000"/>
            <a:headEnd/>
            <a:tailEnd/>
          </a:ln>
        </p:spPr>
        <p:txBody>
          <a:bodyPr>
            <a:spAutoFit/>
          </a:bodyPr>
          <a:lstStyle/>
          <a:p>
            <a:pPr algn="ctr"/>
            <a:r>
              <a:rPr lang="en-US" sz="2000" b="1">
                <a:solidFill>
                  <a:srgbClr val="948A54"/>
                </a:solidFill>
                <a:latin typeface="Calibri" pitchFamily="34" charset="0"/>
              </a:rPr>
              <a:t>Low                                      High</a:t>
            </a:r>
          </a:p>
        </p:txBody>
      </p:sp>
      <p:sp>
        <p:nvSpPr>
          <p:cNvPr id="24" name="Ins text"/>
          <p:cNvSpPr txBox="1">
            <a:spLocks noChangeArrowheads="1"/>
          </p:cNvSpPr>
          <p:nvPr/>
        </p:nvSpPr>
        <p:spPr bwMode="auto">
          <a:xfrm>
            <a:off x="2133600" y="1333500"/>
            <a:ext cx="5105400" cy="400050"/>
          </a:xfrm>
          <a:prstGeom prst="rect">
            <a:avLst/>
          </a:prstGeom>
          <a:noFill/>
          <a:ln w="9525">
            <a:noFill/>
            <a:miter lim="800000"/>
            <a:headEnd/>
            <a:tailEnd/>
          </a:ln>
        </p:spPr>
        <p:txBody>
          <a:bodyPr>
            <a:spAutoFit/>
          </a:bodyPr>
          <a:lstStyle/>
          <a:p>
            <a:pPr algn="ctr"/>
            <a:r>
              <a:rPr lang="en-US" sz="2000" b="1">
                <a:solidFill>
                  <a:srgbClr val="E46C0A"/>
                </a:solidFill>
                <a:latin typeface="Calibri" pitchFamily="34" charset="0"/>
              </a:rPr>
              <a:t>High                                      Low</a:t>
            </a:r>
          </a:p>
        </p:txBody>
      </p:sp>
      <p:pic>
        <p:nvPicPr>
          <p:cNvPr id="25631" name="Tree A" descr="Old Tree A.png"/>
          <p:cNvPicPr>
            <a:picLocks noChangeAspect="1"/>
          </p:cNvPicPr>
          <p:nvPr/>
        </p:nvPicPr>
        <p:blipFill>
          <a:blip r:embed="rId8" cstate="print"/>
          <a:srcRect/>
          <a:stretch>
            <a:fillRect/>
          </a:stretch>
        </p:blipFill>
        <p:spPr bwMode="auto">
          <a:xfrm>
            <a:off x="2998788" y="3373438"/>
            <a:ext cx="1250950" cy="2428875"/>
          </a:xfrm>
          <a:prstGeom prst="rect">
            <a:avLst/>
          </a:prstGeom>
          <a:noFill/>
          <a:ln w="9525">
            <a:noFill/>
            <a:miter lim="800000"/>
            <a:headEnd/>
            <a:tailEnd/>
          </a:ln>
        </p:spPr>
      </p:pic>
      <p:pic>
        <p:nvPicPr>
          <p:cNvPr id="25632" name="Tree B" descr="Old Tree B.png"/>
          <p:cNvPicPr>
            <a:picLocks noChangeAspect="1"/>
          </p:cNvPicPr>
          <p:nvPr/>
        </p:nvPicPr>
        <p:blipFill>
          <a:blip r:embed="rId9" cstate="print"/>
          <a:srcRect/>
          <a:stretch>
            <a:fillRect/>
          </a:stretch>
        </p:blipFill>
        <p:spPr bwMode="auto">
          <a:xfrm>
            <a:off x="5992813" y="2949575"/>
            <a:ext cx="1384300" cy="2857500"/>
          </a:xfrm>
          <a:prstGeom prst="rect">
            <a:avLst/>
          </a:prstGeom>
          <a:noFill/>
          <a:ln w="9525">
            <a:noFill/>
            <a:miter lim="800000"/>
            <a:headEnd/>
            <a:tailEnd/>
          </a:ln>
        </p:spPr>
      </p:pic>
      <p:grpSp>
        <p:nvGrpSpPr>
          <p:cNvPr id="2" name="Gar A"/>
          <p:cNvGrpSpPr>
            <a:grpSpLocks/>
          </p:cNvGrpSpPr>
          <p:nvPr/>
        </p:nvGrpSpPr>
        <p:grpSpPr bwMode="auto">
          <a:xfrm>
            <a:off x="0" y="2551113"/>
            <a:ext cx="1403350" cy="1779587"/>
            <a:chOff x="0" y="2550340"/>
            <a:chExt cx="1403013" cy="1780221"/>
          </a:xfrm>
        </p:grpSpPr>
        <p:pic>
          <p:nvPicPr>
            <p:cNvPr id="25639" name="Gardener A" descr="Gardener A.png"/>
            <p:cNvPicPr>
              <a:picLocks noChangeAspect="1"/>
            </p:cNvPicPr>
            <p:nvPr/>
          </p:nvPicPr>
          <p:blipFill>
            <a:blip r:embed="rId10" cstate="print"/>
            <a:srcRect/>
            <a:stretch>
              <a:fillRect/>
            </a:stretch>
          </p:blipFill>
          <p:spPr bwMode="auto">
            <a:xfrm>
              <a:off x="338931" y="2937013"/>
              <a:ext cx="527047" cy="1393548"/>
            </a:xfrm>
            <a:prstGeom prst="rect">
              <a:avLst/>
            </a:prstGeom>
            <a:noFill/>
            <a:ln w="9525">
              <a:noFill/>
              <a:miter lim="800000"/>
              <a:headEnd/>
              <a:tailEnd/>
            </a:ln>
          </p:spPr>
        </p:pic>
        <p:sp>
          <p:nvSpPr>
            <p:cNvPr id="25640"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3" name="Gar B"/>
          <p:cNvGrpSpPr>
            <a:grpSpLocks/>
          </p:cNvGrpSpPr>
          <p:nvPr/>
        </p:nvGrpSpPr>
        <p:grpSpPr bwMode="auto">
          <a:xfrm>
            <a:off x="7751763" y="2546350"/>
            <a:ext cx="1392237" cy="1782763"/>
            <a:chOff x="7752209" y="2545806"/>
            <a:chExt cx="1391791" cy="1783168"/>
          </a:xfrm>
        </p:grpSpPr>
        <p:pic>
          <p:nvPicPr>
            <p:cNvPr id="25637" name="Gardener B" descr="Gardeners B.png"/>
            <p:cNvPicPr>
              <a:picLocks noChangeAspect="1"/>
            </p:cNvPicPr>
            <p:nvPr/>
          </p:nvPicPr>
          <p:blipFill>
            <a:blip r:embed="rId11" cstate="print"/>
            <a:srcRect/>
            <a:stretch>
              <a:fillRect/>
            </a:stretch>
          </p:blipFill>
          <p:spPr bwMode="auto">
            <a:xfrm>
              <a:off x="8270581" y="2935426"/>
              <a:ext cx="518114" cy="1393548"/>
            </a:xfrm>
            <a:prstGeom prst="rect">
              <a:avLst/>
            </a:prstGeom>
            <a:noFill/>
            <a:ln w="9525">
              <a:noFill/>
              <a:miter lim="800000"/>
              <a:headEnd/>
              <a:tailEnd/>
            </a:ln>
          </p:spPr>
        </p:pic>
        <p:sp>
          <p:nvSpPr>
            <p:cNvPr id="25638"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pic>
        <p:nvPicPr>
          <p:cNvPr id="25635" name="Oak A Small" descr="Young Tree A.png"/>
          <p:cNvPicPr>
            <a:picLocks noChangeAspect="1"/>
          </p:cNvPicPr>
          <p:nvPr/>
        </p:nvPicPr>
        <p:blipFill>
          <a:blip r:embed="rId12" cstate="print"/>
          <a:srcRect/>
          <a:stretch>
            <a:fillRect/>
          </a:stretch>
        </p:blipFill>
        <p:spPr bwMode="auto">
          <a:xfrm>
            <a:off x="1722438" y="3906838"/>
            <a:ext cx="965200" cy="1876425"/>
          </a:xfrm>
          <a:prstGeom prst="rect">
            <a:avLst/>
          </a:prstGeom>
          <a:noFill/>
          <a:ln w="9525">
            <a:noFill/>
            <a:miter lim="800000"/>
            <a:headEnd/>
            <a:tailEnd/>
          </a:ln>
        </p:spPr>
      </p:pic>
      <p:pic>
        <p:nvPicPr>
          <p:cNvPr id="25636" name="Oak B Small" descr="Young Tree B.png"/>
          <p:cNvPicPr>
            <a:picLocks noChangeAspect="1"/>
          </p:cNvPicPr>
          <p:nvPr/>
        </p:nvPicPr>
        <p:blipFill>
          <a:blip r:embed="rId13" cstate="print"/>
          <a:srcRect/>
          <a:stretch>
            <a:fillRect/>
          </a:stretch>
        </p:blipFill>
        <p:spPr bwMode="auto">
          <a:xfrm>
            <a:off x="4770438" y="3727450"/>
            <a:ext cx="1000125" cy="2044700"/>
          </a:xfrm>
          <a:prstGeom prst="rect">
            <a:avLst/>
          </a:prstGeom>
          <a:noFill/>
          <a:ln w="9525">
            <a:noFill/>
            <a:miter lim="800000"/>
            <a:headEnd/>
            <a:tailEnd/>
          </a:ln>
        </p:spPr>
      </p:pic>
    </p:spTree>
    <p:extLst>
      <p:ext uri="{BB962C8B-B14F-4D97-AF65-F5344CB8AC3E}">
        <p14:creationId xmlns:p14="http://schemas.microsoft.com/office/powerpoint/2010/main" val="21668748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26627" name="Rain" descr="Rain.pn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26628" name="Soil" descr="Soil.png"/>
          <p:cNvPicPr>
            <a:picLocks noChangeAspect="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pic>
        <p:nvPicPr>
          <p:cNvPr id="26629" name="Ins" descr="Pests.png"/>
          <p:cNvPicPr>
            <a:picLocks noChangeAspect="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pic>
        <p:nvPicPr>
          <p:cNvPr id="26631" name="Tree A" descr="Old Tree A.png"/>
          <p:cNvPicPr>
            <a:picLocks noChangeAspect="1"/>
          </p:cNvPicPr>
          <p:nvPr/>
        </p:nvPicPr>
        <p:blipFill>
          <a:blip r:embed="rId7" cstate="print"/>
          <a:srcRect/>
          <a:stretch>
            <a:fillRect/>
          </a:stretch>
        </p:blipFill>
        <p:spPr bwMode="auto">
          <a:xfrm>
            <a:off x="2998788" y="3373438"/>
            <a:ext cx="1250950" cy="2428875"/>
          </a:xfrm>
          <a:prstGeom prst="rect">
            <a:avLst/>
          </a:prstGeom>
          <a:noFill/>
          <a:ln w="9525">
            <a:noFill/>
            <a:miter lim="800000"/>
            <a:headEnd/>
            <a:tailEnd/>
          </a:ln>
        </p:spPr>
      </p:pic>
      <p:pic>
        <p:nvPicPr>
          <p:cNvPr id="26632" name="Tree B" descr="Old Tree B.png"/>
          <p:cNvPicPr>
            <a:picLocks noChangeAspect="1"/>
          </p:cNvPicPr>
          <p:nvPr/>
        </p:nvPicPr>
        <p:blipFill>
          <a:blip r:embed="rId8" cstate="print"/>
          <a:srcRect/>
          <a:stretch>
            <a:fillRect/>
          </a:stretch>
        </p:blipFill>
        <p:spPr bwMode="auto">
          <a:xfrm>
            <a:off x="5992813" y="2949575"/>
            <a:ext cx="1384300" cy="2857500"/>
          </a:xfrm>
          <a:prstGeom prst="rect">
            <a:avLst/>
          </a:prstGeom>
          <a:noFill/>
          <a:ln w="9525">
            <a:noFill/>
            <a:miter lim="800000"/>
            <a:headEnd/>
            <a:tailEnd/>
          </a:ln>
        </p:spPr>
      </p:pic>
      <p:grpSp>
        <p:nvGrpSpPr>
          <p:cNvPr id="2" name="Gar A"/>
          <p:cNvGrpSpPr>
            <a:grpSpLocks/>
          </p:cNvGrpSpPr>
          <p:nvPr/>
        </p:nvGrpSpPr>
        <p:grpSpPr bwMode="auto">
          <a:xfrm>
            <a:off x="0" y="2551113"/>
            <a:ext cx="1403350" cy="1779587"/>
            <a:chOff x="0" y="2550340"/>
            <a:chExt cx="1403013" cy="1780221"/>
          </a:xfrm>
        </p:grpSpPr>
        <p:pic>
          <p:nvPicPr>
            <p:cNvPr id="26642" name="Gardener A" descr="Gardener A.png"/>
            <p:cNvPicPr>
              <a:picLocks noChangeAspect="1"/>
            </p:cNvPicPr>
            <p:nvPr/>
          </p:nvPicPr>
          <p:blipFill>
            <a:blip r:embed="rId9" cstate="print"/>
            <a:srcRect/>
            <a:stretch>
              <a:fillRect/>
            </a:stretch>
          </p:blipFill>
          <p:spPr bwMode="auto">
            <a:xfrm>
              <a:off x="338931" y="2937013"/>
              <a:ext cx="527047" cy="1393548"/>
            </a:xfrm>
            <a:prstGeom prst="rect">
              <a:avLst/>
            </a:prstGeom>
            <a:noFill/>
            <a:ln w="9525">
              <a:noFill/>
              <a:miter lim="800000"/>
              <a:headEnd/>
              <a:tailEnd/>
            </a:ln>
          </p:spPr>
        </p:pic>
        <p:sp>
          <p:nvSpPr>
            <p:cNvPr id="26643"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3" name="Gar B"/>
          <p:cNvGrpSpPr>
            <a:grpSpLocks/>
          </p:cNvGrpSpPr>
          <p:nvPr/>
        </p:nvGrpSpPr>
        <p:grpSpPr bwMode="auto">
          <a:xfrm>
            <a:off x="7751763" y="2546350"/>
            <a:ext cx="1392237" cy="1782763"/>
            <a:chOff x="7752209" y="2545806"/>
            <a:chExt cx="1391791" cy="1783168"/>
          </a:xfrm>
        </p:grpSpPr>
        <p:pic>
          <p:nvPicPr>
            <p:cNvPr id="26640" name="Gardener B" descr="Gardeners B.png"/>
            <p:cNvPicPr>
              <a:picLocks noChangeAspect="1"/>
            </p:cNvPicPr>
            <p:nvPr/>
          </p:nvPicPr>
          <p:blipFill>
            <a:blip r:embed="rId10" cstate="print"/>
            <a:srcRect/>
            <a:stretch>
              <a:fillRect/>
            </a:stretch>
          </p:blipFill>
          <p:spPr bwMode="auto">
            <a:xfrm>
              <a:off x="8270581" y="2935426"/>
              <a:ext cx="518114" cy="1393548"/>
            </a:xfrm>
            <a:prstGeom prst="rect">
              <a:avLst/>
            </a:prstGeom>
            <a:noFill/>
            <a:ln w="9525">
              <a:noFill/>
              <a:miter lim="800000"/>
              <a:headEnd/>
              <a:tailEnd/>
            </a:ln>
          </p:spPr>
        </p:pic>
        <p:sp>
          <p:nvSpPr>
            <p:cNvPr id="26641"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pic>
        <p:nvPicPr>
          <p:cNvPr id="26635" name="Oak A Small" descr="Young Tree A.png"/>
          <p:cNvPicPr>
            <a:picLocks noChangeAspect="1"/>
          </p:cNvPicPr>
          <p:nvPr/>
        </p:nvPicPr>
        <p:blipFill>
          <a:blip r:embed="rId11" cstate="print"/>
          <a:srcRect/>
          <a:stretch>
            <a:fillRect/>
          </a:stretch>
        </p:blipFill>
        <p:spPr bwMode="auto">
          <a:xfrm>
            <a:off x="1722438" y="3906838"/>
            <a:ext cx="965200" cy="1876425"/>
          </a:xfrm>
          <a:prstGeom prst="rect">
            <a:avLst/>
          </a:prstGeom>
          <a:noFill/>
          <a:ln w="9525">
            <a:noFill/>
            <a:miter lim="800000"/>
            <a:headEnd/>
            <a:tailEnd/>
          </a:ln>
        </p:spPr>
      </p:pic>
      <p:pic>
        <p:nvPicPr>
          <p:cNvPr id="26636" name="Oak B Small" descr="Young Tree B.png"/>
          <p:cNvPicPr>
            <a:picLocks noChangeAspect="1"/>
          </p:cNvPicPr>
          <p:nvPr/>
        </p:nvPicPr>
        <p:blipFill>
          <a:blip r:embed="rId12" cstate="print"/>
          <a:srcRect/>
          <a:stretch>
            <a:fillRect/>
          </a:stretch>
        </p:blipFill>
        <p:spPr bwMode="auto">
          <a:xfrm>
            <a:off x="4770438" y="3727450"/>
            <a:ext cx="1000125" cy="2044700"/>
          </a:xfrm>
          <a:prstGeom prst="rect">
            <a:avLst/>
          </a:prstGeom>
          <a:noFill/>
          <a:ln w="9525">
            <a:noFill/>
            <a:miter lim="800000"/>
            <a:headEnd/>
            <a:tailEnd/>
          </a:ln>
        </p:spPr>
      </p:pic>
      <p:sp>
        <p:nvSpPr>
          <p:cNvPr id="21" name="Title 20"/>
          <p:cNvSpPr>
            <a:spLocks noGrp="1"/>
          </p:cNvSpPr>
          <p:nvPr>
            <p:ph type="title"/>
          </p:nvPr>
        </p:nvSpPr>
        <p:spPr/>
        <p:txBody>
          <a:bodyPr>
            <a:normAutofit fontScale="90000"/>
          </a:bodyPr>
          <a:lstStyle/>
          <a:p>
            <a:r>
              <a:rPr lang="en-US" dirty="0" smtClean="0"/>
              <a:t>How Much Did These External Factors Affect Growth?</a:t>
            </a:r>
            <a:endParaRPr lang="en-US" dirty="0"/>
          </a:p>
        </p:txBody>
      </p:sp>
      <p:sp>
        <p:nvSpPr>
          <p:cNvPr id="22" name="Content Placeholder 21"/>
          <p:cNvSpPr>
            <a:spLocks noGrp="1"/>
          </p:cNvSpPr>
          <p:nvPr>
            <p:ph sz="quarter" idx="1"/>
          </p:nvPr>
        </p:nvSpPr>
        <p:spPr>
          <a:xfrm>
            <a:off x="612648" y="1417316"/>
            <a:ext cx="8153400" cy="1058594"/>
          </a:xfrm>
        </p:spPr>
        <p:txBody>
          <a:bodyPr>
            <a:normAutofit/>
          </a:bodyPr>
          <a:lstStyle/>
          <a:p>
            <a:r>
              <a:rPr lang="en-US" sz="1800" dirty="0" smtClean="0"/>
              <a:t>We need to analyze real data from the region to predict growth for these trees.</a:t>
            </a:r>
          </a:p>
          <a:p>
            <a:r>
              <a:rPr lang="en-US" sz="1800" dirty="0" smtClean="0"/>
              <a:t>We compare the actual height of the trees to their predicted heights to determine if the gardener’s effect was above or below average.</a:t>
            </a:r>
            <a:endParaRPr lang="en-US" sz="1800" dirty="0"/>
          </a:p>
        </p:txBody>
      </p:sp>
    </p:spTree>
    <p:extLst>
      <p:ext uri="{BB962C8B-B14F-4D97-AF65-F5344CB8AC3E}">
        <p14:creationId xmlns:p14="http://schemas.microsoft.com/office/powerpoint/2010/main" val="342646983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27651" name="Back" descr="back.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 name="outline"/>
          <p:cNvSpPr/>
          <p:nvPr/>
        </p:nvSpPr>
        <p:spPr>
          <a:xfrm>
            <a:off x="381000" y="1066800"/>
            <a:ext cx="8305800" cy="556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Rain" descr="rain.pn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6" name="Soil" descr="Soil.png"/>
          <p:cNvPicPr>
            <a:picLocks noChangeAspect="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pic>
        <p:nvPicPr>
          <p:cNvPr id="8" name="Insect" descr="Insects.png"/>
          <p:cNvPicPr>
            <a:picLocks noChangeAspect="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pic>
        <p:nvPicPr>
          <p:cNvPr id="9" name="in Point" descr="Insect Points.png"/>
          <p:cNvPicPr>
            <a:picLocks noChangeAspect="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pic>
        <p:nvPicPr>
          <p:cNvPr id="10" name="rain Point" descr="Rain Points.png"/>
          <p:cNvPicPr>
            <a:picLocks noChangeAspect="1"/>
          </p:cNvPicPr>
          <p:nvPr/>
        </p:nvPicPr>
        <p:blipFill>
          <a:blip r:embed="rId8" cstate="print"/>
          <a:srcRect/>
          <a:stretch>
            <a:fillRect/>
          </a:stretch>
        </p:blipFill>
        <p:spPr bwMode="auto">
          <a:xfrm>
            <a:off x="0" y="0"/>
            <a:ext cx="9144000" cy="6858000"/>
          </a:xfrm>
          <a:prstGeom prst="rect">
            <a:avLst/>
          </a:prstGeom>
          <a:noFill/>
          <a:ln w="9525">
            <a:noFill/>
            <a:miter lim="800000"/>
            <a:headEnd/>
            <a:tailEnd/>
          </a:ln>
        </p:spPr>
      </p:pic>
      <p:pic>
        <p:nvPicPr>
          <p:cNvPr id="12" name="soil Point" descr="Soil Points.png"/>
          <p:cNvPicPr>
            <a:picLocks noChangeAspect="1"/>
          </p:cNvPicPr>
          <p:nvPr/>
        </p:nvPicPr>
        <p:blipFill>
          <a:blip r:embed="rId9" cstate="print"/>
          <a:srcRect/>
          <a:stretch>
            <a:fillRect/>
          </a:stretch>
        </p:blipFill>
        <p:spPr bwMode="auto">
          <a:xfrm>
            <a:off x="0" y="0"/>
            <a:ext cx="9144000" cy="6858000"/>
          </a:xfrm>
          <a:prstGeom prst="rect">
            <a:avLst/>
          </a:prstGeom>
          <a:noFill/>
          <a:ln w="9525">
            <a:noFill/>
            <a:miter lim="800000"/>
            <a:headEnd/>
            <a:tailEnd/>
          </a:ln>
        </p:spPr>
      </p:pic>
      <p:sp>
        <p:nvSpPr>
          <p:cNvPr id="4" name="If we plot"/>
          <p:cNvSpPr txBox="1">
            <a:spLocks noChangeArrowheads="1"/>
          </p:cNvSpPr>
          <p:nvPr/>
        </p:nvSpPr>
        <p:spPr bwMode="auto">
          <a:xfrm>
            <a:off x="0" y="0"/>
            <a:ext cx="9144000" cy="708025"/>
          </a:xfrm>
          <a:prstGeom prst="rect">
            <a:avLst/>
          </a:prstGeom>
          <a:noFill/>
          <a:ln w="9525">
            <a:noFill/>
            <a:miter lim="800000"/>
            <a:headEnd/>
            <a:tailEnd/>
          </a:ln>
        </p:spPr>
        <p:txBody>
          <a:bodyPr>
            <a:spAutoFit/>
          </a:bodyPr>
          <a:lstStyle/>
          <a:p>
            <a:pPr algn="ctr"/>
            <a:r>
              <a:rPr lang="en-US" sz="2000">
                <a:solidFill>
                  <a:srgbClr val="000000"/>
                </a:solidFill>
                <a:latin typeface="Calibri" pitchFamily="34" charset="0"/>
              </a:rPr>
              <a:t>In order to find the impact of </a:t>
            </a:r>
            <a:r>
              <a:rPr lang="en-US" sz="2000">
                <a:solidFill>
                  <a:srgbClr val="558ED5"/>
                </a:solidFill>
                <a:latin typeface="Calibri" pitchFamily="34" charset="0"/>
              </a:rPr>
              <a:t>rainfall</a:t>
            </a:r>
            <a:r>
              <a:rPr lang="en-US" sz="2000">
                <a:solidFill>
                  <a:srgbClr val="000000"/>
                </a:solidFill>
                <a:latin typeface="Calibri" pitchFamily="34" charset="0"/>
              </a:rPr>
              <a:t>, </a:t>
            </a:r>
            <a:r>
              <a:rPr lang="en-US" sz="2000">
                <a:solidFill>
                  <a:srgbClr val="948A54"/>
                </a:solidFill>
                <a:latin typeface="Calibri" pitchFamily="34" charset="0"/>
              </a:rPr>
              <a:t>soil richness</a:t>
            </a:r>
            <a:r>
              <a:rPr lang="en-US" sz="2000">
                <a:solidFill>
                  <a:srgbClr val="000000"/>
                </a:solidFill>
                <a:latin typeface="Calibri" pitchFamily="34" charset="0"/>
              </a:rPr>
              <a:t>, and </a:t>
            </a:r>
            <a:r>
              <a:rPr lang="en-US" sz="2000">
                <a:solidFill>
                  <a:srgbClr val="E46C0A"/>
                </a:solidFill>
                <a:latin typeface="Calibri" pitchFamily="34" charset="0"/>
              </a:rPr>
              <a:t>temperature</a:t>
            </a:r>
            <a:r>
              <a:rPr lang="en-US" sz="2000">
                <a:solidFill>
                  <a:srgbClr val="000000"/>
                </a:solidFill>
                <a:latin typeface="Calibri" pitchFamily="34" charset="0"/>
              </a:rPr>
              <a:t>, we will plot the growth of each individual oak in the region compared to its environmental conditions.</a:t>
            </a:r>
          </a:p>
        </p:txBody>
      </p:sp>
    </p:spTree>
    <p:extLst>
      <p:ext uri="{BB962C8B-B14F-4D97-AF65-F5344CB8AC3E}">
        <p14:creationId xmlns:p14="http://schemas.microsoft.com/office/powerpoint/2010/main" val="3654521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custDataLst>
              <p:tags r:id="rId1"/>
            </p:custDataLst>
          </p:nvPr>
        </p:nvGraphicFramePr>
        <p:xfrm>
          <a:off x="901700" y="1607658"/>
          <a:ext cx="7366000" cy="1371600"/>
        </p:xfrm>
        <a:graphic>
          <a:graphicData uri="http://schemas.openxmlformats.org/drawingml/2006/table">
            <a:tbl>
              <a:tblPr firstRow="1" bandRow="1">
                <a:tableStyleId>{5940675A-B579-460E-94D1-54222C63F5DA}</a:tableStyleId>
              </a:tblPr>
              <a:tblGrid>
                <a:gridCol w="1841500"/>
                <a:gridCol w="1841500"/>
                <a:gridCol w="1841500"/>
                <a:gridCol w="1841500"/>
              </a:tblGrid>
              <a:tr h="370840">
                <a:tc>
                  <a:txBody>
                    <a:bodyPr/>
                    <a:lstStyle/>
                    <a:p>
                      <a:pPr algn="ctr"/>
                      <a:r>
                        <a:rPr lang="en-US" sz="2400" b="1" dirty="0" smtClean="0">
                          <a:solidFill>
                            <a:srgbClr val="558ED5"/>
                          </a:solidFill>
                          <a:latin typeface="+mn-lt"/>
                          <a:cs typeface="Arial" pitchFamily="34" charset="0"/>
                        </a:rPr>
                        <a:t>R</a:t>
                      </a:r>
                      <a:r>
                        <a:rPr lang="en-US" sz="2400" b="1" dirty="0" smtClean="0">
                          <a:solidFill>
                            <a:srgbClr val="558ED5"/>
                          </a:solidFill>
                          <a:latin typeface="+mn-lt"/>
                        </a:rPr>
                        <a:t>ainfall</a:t>
                      </a:r>
                      <a:endParaRPr lang="en-US" sz="2400" b="1" dirty="0">
                        <a:solidFill>
                          <a:srgbClr val="558ED5"/>
                        </a:solidFill>
                        <a:latin typeface="+mn-lt"/>
                      </a:endParaRPr>
                    </a:p>
                  </a:txBody>
                  <a:tcPr anchor="ctr"/>
                </a:tc>
                <a:tc>
                  <a:txBody>
                    <a:bodyPr/>
                    <a:lstStyle/>
                    <a:p>
                      <a:pPr algn="ctr"/>
                      <a:r>
                        <a:rPr lang="en-US" sz="2400" b="1" dirty="0" smtClean="0">
                          <a:solidFill>
                            <a:srgbClr val="558ED5"/>
                          </a:solidFill>
                          <a:latin typeface="+mn-lt"/>
                        </a:rPr>
                        <a:t>Low</a:t>
                      </a:r>
                      <a:endParaRPr lang="en-US" sz="2400" b="1" dirty="0">
                        <a:solidFill>
                          <a:srgbClr val="558ED5"/>
                        </a:solidFill>
                        <a:latin typeface="+mn-lt"/>
                      </a:endParaRPr>
                    </a:p>
                  </a:txBody>
                  <a:tcPr anchor="ctr"/>
                </a:tc>
                <a:tc>
                  <a:txBody>
                    <a:bodyPr/>
                    <a:lstStyle/>
                    <a:p>
                      <a:pPr algn="ctr"/>
                      <a:r>
                        <a:rPr lang="en-US" sz="2400" b="1" dirty="0" smtClean="0">
                          <a:solidFill>
                            <a:srgbClr val="558ED5"/>
                          </a:solidFill>
                          <a:latin typeface="+mn-lt"/>
                        </a:rPr>
                        <a:t>Medium</a:t>
                      </a:r>
                      <a:endParaRPr lang="en-US" sz="2400" b="1" dirty="0">
                        <a:solidFill>
                          <a:srgbClr val="558ED5"/>
                        </a:solidFill>
                        <a:latin typeface="+mn-lt"/>
                      </a:endParaRPr>
                    </a:p>
                  </a:txBody>
                  <a:tcPr anchor="ctr"/>
                </a:tc>
                <a:tc>
                  <a:txBody>
                    <a:bodyPr/>
                    <a:lstStyle/>
                    <a:p>
                      <a:pPr algn="ctr"/>
                      <a:r>
                        <a:rPr lang="en-US" sz="2400" b="1" dirty="0" smtClean="0">
                          <a:solidFill>
                            <a:srgbClr val="558ED5"/>
                          </a:solidFill>
                          <a:latin typeface="+mn-lt"/>
                        </a:rPr>
                        <a:t>High</a:t>
                      </a:r>
                      <a:endParaRPr lang="en-US" sz="2400" b="1" dirty="0">
                        <a:solidFill>
                          <a:srgbClr val="558ED5"/>
                        </a:solidFill>
                        <a:latin typeface="+mn-lt"/>
                      </a:endParaRPr>
                    </a:p>
                  </a:txBody>
                  <a:tcPr anchor="ctr"/>
                </a:tc>
              </a:tr>
              <a:tr h="370840">
                <a:tc>
                  <a:txBody>
                    <a:bodyPr/>
                    <a:lstStyle/>
                    <a:p>
                      <a:pPr algn="ctr"/>
                      <a:r>
                        <a:rPr lang="en-US" b="1" dirty="0" smtClean="0">
                          <a:solidFill>
                            <a:srgbClr val="558ED5"/>
                          </a:solidFill>
                          <a:latin typeface="+mn-lt"/>
                        </a:rPr>
                        <a:t>Growth in inches relative to the</a:t>
                      </a:r>
                      <a:r>
                        <a:rPr lang="en-US" b="1" baseline="0" dirty="0" smtClean="0">
                          <a:solidFill>
                            <a:srgbClr val="558ED5"/>
                          </a:solidFill>
                          <a:latin typeface="+mn-lt"/>
                        </a:rPr>
                        <a:t> average</a:t>
                      </a:r>
                      <a:endParaRPr lang="en-US" b="1" dirty="0">
                        <a:solidFill>
                          <a:srgbClr val="558ED5"/>
                        </a:solidFill>
                        <a:latin typeface="+mn-lt"/>
                      </a:endParaRPr>
                    </a:p>
                  </a:txBody>
                  <a:tcPr anchor="ctr"/>
                </a:tc>
                <a:tc>
                  <a:txBody>
                    <a:bodyPr/>
                    <a:lstStyle/>
                    <a:p>
                      <a:pPr algn="ctr"/>
                      <a:r>
                        <a:rPr lang="en-US" sz="3200" b="1" dirty="0" smtClean="0">
                          <a:solidFill>
                            <a:srgbClr val="558ED5"/>
                          </a:solidFill>
                          <a:latin typeface="+mn-lt"/>
                        </a:rPr>
                        <a:t>-5</a:t>
                      </a:r>
                      <a:endParaRPr lang="en-US" sz="3200" b="1" dirty="0">
                        <a:solidFill>
                          <a:srgbClr val="558ED5"/>
                        </a:solidFill>
                        <a:latin typeface="+mn-lt"/>
                      </a:endParaRPr>
                    </a:p>
                  </a:txBody>
                  <a:tcPr anchor="ctr"/>
                </a:tc>
                <a:tc>
                  <a:txBody>
                    <a:bodyPr/>
                    <a:lstStyle/>
                    <a:p>
                      <a:pPr algn="ctr"/>
                      <a:r>
                        <a:rPr lang="en-US" sz="3200" b="1" dirty="0" smtClean="0">
                          <a:solidFill>
                            <a:srgbClr val="558ED5"/>
                          </a:solidFill>
                          <a:latin typeface="+mn-lt"/>
                        </a:rPr>
                        <a:t>-2</a:t>
                      </a:r>
                      <a:endParaRPr lang="en-US" sz="3200" b="1" dirty="0">
                        <a:solidFill>
                          <a:srgbClr val="558ED5"/>
                        </a:solidFill>
                        <a:latin typeface="+mn-lt"/>
                      </a:endParaRPr>
                    </a:p>
                  </a:txBody>
                  <a:tcPr anchor="ctr"/>
                </a:tc>
                <a:tc>
                  <a:txBody>
                    <a:bodyPr/>
                    <a:lstStyle/>
                    <a:p>
                      <a:pPr algn="ctr"/>
                      <a:r>
                        <a:rPr lang="en-US" sz="3200" b="1" dirty="0" smtClean="0">
                          <a:solidFill>
                            <a:srgbClr val="558ED5"/>
                          </a:solidFill>
                          <a:latin typeface="+mn-lt"/>
                        </a:rPr>
                        <a:t>+3</a:t>
                      </a:r>
                    </a:p>
                  </a:txBody>
                  <a:tcPr anchor="ctr"/>
                </a:tc>
              </a:tr>
            </a:tbl>
          </a:graphicData>
        </a:graphic>
      </p:graphicFrame>
      <p:graphicFrame>
        <p:nvGraphicFramePr>
          <p:cNvPr id="6" name="Table 5"/>
          <p:cNvGraphicFramePr>
            <a:graphicFrameLocks noGrp="1"/>
          </p:cNvGraphicFramePr>
          <p:nvPr>
            <p:custDataLst>
              <p:tags r:id="rId2"/>
            </p:custDataLst>
          </p:nvPr>
        </p:nvGraphicFramePr>
        <p:xfrm>
          <a:off x="901700" y="3318983"/>
          <a:ext cx="7366000" cy="1371600"/>
        </p:xfrm>
        <a:graphic>
          <a:graphicData uri="http://schemas.openxmlformats.org/drawingml/2006/table">
            <a:tbl>
              <a:tblPr firstRow="1" bandRow="1">
                <a:tableStyleId>{5940675A-B579-460E-94D1-54222C63F5DA}</a:tableStyleId>
              </a:tblPr>
              <a:tblGrid>
                <a:gridCol w="1841500"/>
                <a:gridCol w="1841500"/>
                <a:gridCol w="1841500"/>
                <a:gridCol w="1841500"/>
              </a:tblGrid>
              <a:tr h="370840">
                <a:tc>
                  <a:txBody>
                    <a:bodyPr/>
                    <a:lstStyle/>
                    <a:p>
                      <a:pPr algn="ctr"/>
                      <a:r>
                        <a:rPr lang="en-US" sz="2400" b="1" dirty="0" smtClean="0">
                          <a:solidFill>
                            <a:srgbClr val="948A54"/>
                          </a:solidFill>
                        </a:rPr>
                        <a:t>Soil Richness</a:t>
                      </a:r>
                      <a:endParaRPr lang="en-US" sz="2400" b="1" dirty="0">
                        <a:solidFill>
                          <a:srgbClr val="948A54"/>
                        </a:solidFill>
                      </a:endParaRPr>
                    </a:p>
                  </a:txBody>
                  <a:tcPr anchor="ctr"/>
                </a:tc>
                <a:tc>
                  <a:txBody>
                    <a:bodyPr/>
                    <a:lstStyle/>
                    <a:p>
                      <a:pPr algn="ctr"/>
                      <a:r>
                        <a:rPr lang="en-US" sz="2400" b="1" dirty="0" smtClean="0">
                          <a:solidFill>
                            <a:srgbClr val="948A54"/>
                          </a:solidFill>
                        </a:rPr>
                        <a:t>Low</a:t>
                      </a:r>
                      <a:endParaRPr lang="en-US" sz="2400" b="1" dirty="0">
                        <a:solidFill>
                          <a:srgbClr val="948A54"/>
                        </a:solidFill>
                      </a:endParaRPr>
                    </a:p>
                  </a:txBody>
                  <a:tcPr anchor="ctr"/>
                </a:tc>
                <a:tc>
                  <a:txBody>
                    <a:bodyPr/>
                    <a:lstStyle/>
                    <a:p>
                      <a:pPr algn="ctr"/>
                      <a:r>
                        <a:rPr lang="en-US" sz="2400" b="1" dirty="0" smtClean="0">
                          <a:solidFill>
                            <a:srgbClr val="948A54"/>
                          </a:solidFill>
                        </a:rPr>
                        <a:t>Medium</a:t>
                      </a:r>
                      <a:endParaRPr lang="en-US" sz="2400" b="1" dirty="0">
                        <a:solidFill>
                          <a:srgbClr val="948A54"/>
                        </a:solidFill>
                      </a:endParaRPr>
                    </a:p>
                  </a:txBody>
                  <a:tcPr anchor="ctr"/>
                </a:tc>
                <a:tc>
                  <a:txBody>
                    <a:bodyPr/>
                    <a:lstStyle/>
                    <a:p>
                      <a:pPr algn="ctr"/>
                      <a:r>
                        <a:rPr lang="en-US" sz="2400" b="1" dirty="0" smtClean="0">
                          <a:solidFill>
                            <a:srgbClr val="948A54"/>
                          </a:solidFill>
                        </a:rPr>
                        <a:t>High</a:t>
                      </a:r>
                      <a:endParaRPr lang="en-US" sz="2400" b="1" dirty="0">
                        <a:solidFill>
                          <a:srgbClr val="948A54"/>
                        </a:solidFill>
                      </a:endParaRPr>
                    </a:p>
                  </a:txBody>
                  <a:tcPr anchor="ctr"/>
                </a:tc>
              </a:tr>
              <a:tr h="370840">
                <a:tc>
                  <a:txBody>
                    <a:bodyPr/>
                    <a:lstStyle/>
                    <a:p>
                      <a:pPr algn="ctr"/>
                      <a:r>
                        <a:rPr lang="en-US" b="1" dirty="0" smtClean="0">
                          <a:solidFill>
                            <a:srgbClr val="948A54"/>
                          </a:solidFill>
                        </a:rPr>
                        <a:t>Growth in inches relative to the</a:t>
                      </a:r>
                      <a:r>
                        <a:rPr lang="en-US" b="1" baseline="0" dirty="0" smtClean="0">
                          <a:solidFill>
                            <a:srgbClr val="948A54"/>
                          </a:solidFill>
                        </a:rPr>
                        <a:t> average</a:t>
                      </a:r>
                      <a:endParaRPr lang="en-US" b="1" dirty="0">
                        <a:solidFill>
                          <a:srgbClr val="948A54"/>
                        </a:solidFill>
                      </a:endParaRPr>
                    </a:p>
                  </a:txBody>
                  <a:tcPr anchor="ctr"/>
                </a:tc>
                <a:tc>
                  <a:txBody>
                    <a:bodyPr/>
                    <a:lstStyle/>
                    <a:p>
                      <a:pPr algn="ctr"/>
                      <a:r>
                        <a:rPr lang="en-US" sz="3200" b="1" dirty="0" smtClean="0">
                          <a:solidFill>
                            <a:srgbClr val="948A54"/>
                          </a:solidFill>
                        </a:rPr>
                        <a:t>-3</a:t>
                      </a:r>
                      <a:endParaRPr lang="en-US" sz="3200" b="1" dirty="0">
                        <a:solidFill>
                          <a:srgbClr val="948A54"/>
                        </a:solidFill>
                      </a:endParaRPr>
                    </a:p>
                  </a:txBody>
                  <a:tcPr anchor="ctr"/>
                </a:tc>
                <a:tc>
                  <a:txBody>
                    <a:bodyPr/>
                    <a:lstStyle/>
                    <a:p>
                      <a:pPr algn="ctr"/>
                      <a:r>
                        <a:rPr lang="en-US" sz="3200" b="1" dirty="0" smtClean="0">
                          <a:solidFill>
                            <a:srgbClr val="948A54"/>
                          </a:solidFill>
                        </a:rPr>
                        <a:t>-1</a:t>
                      </a:r>
                      <a:endParaRPr lang="en-US" sz="3200" b="1" dirty="0">
                        <a:solidFill>
                          <a:srgbClr val="948A54"/>
                        </a:solidFill>
                      </a:endParaRPr>
                    </a:p>
                  </a:txBody>
                  <a:tcPr anchor="ctr"/>
                </a:tc>
                <a:tc>
                  <a:txBody>
                    <a:bodyPr/>
                    <a:lstStyle/>
                    <a:p>
                      <a:pPr algn="ctr"/>
                      <a:r>
                        <a:rPr lang="en-US" sz="3200" b="1" dirty="0" smtClean="0">
                          <a:solidFill>
                            <a:srgbClr val="948A54"/>
                          </a:solidFill>
                        </a:rPr>
                        <a:t>+2</a:t>
                      </a:r>
                    </a:p>
                  </a:txBody>
                  <a:tcPr anchor="ctr"/>
                </a:tc>
              </a:tr>
            </a:tbl>
          </a:graphicData>
        </a:graphic>
      </p:graphicFrame>
      <p:graphicFrame>
        <p:nvGraphicFramePr>
          <p:cNvPr id="7" name="Table 6"/>
          <p:cNvGraphicFramePr>
            <a:graphicFrameLocks noGrp="1"/>
          </p:cNvGraphicFramePr>
          <p:nvPr>
            <p:custDataLst>
              <p:tags r:id="rId3"/>
            </p:custDataLst>
          </p:nvPr>
        </p:nvGraphicFramePr>
        <p:xfrm>
          <a:off x="901700" y="5031895"/>
          <a:ext cx="7366000" cy="1371600"/>
        </p:xfrm>
        <a:graphic>
          <a:graphicData uri="http://schemas.openxmlformats.org/drawingml/2006/table">
            <a:tbl>
              <a:tblPr firstRow="1" bandRow="1">
                <a:tableStyleId>{5940675A-B579-460E-94D1-54222C63F5DA}</a:tableStyleId>
              </a:tblPr>
              <a:tblGrid>
                <a:gridCol w="1841500"/>
                <a:gridCol w="1841500"/>
                <a:gridCol w="1841500"/>
                <a:gridCol w="1841500"/>
              </a:tblGrid>
              <a:tr h="370840">
                <a:tc>
                  <a:txBody>
                    <a:bodyPr/>
                    <a:lstStyle/>
                    <a:p>
                      <a:pPr algn="ctr"/>
                      <a:r>
                        <a:rPr lang="en-US" sz="2400" b="1" dirty="0" smtClean="0">
                          <a:solidFill>
                            <a:srgbClr val="E46C0A"/>
                          </a:solidFill>
                        </a:rPr>
                        <a:t>Temperature</a:t>
                      </a:r>
                      <a:endParaRPr lang="en-US" sz="2400" b="1" dirty="0">
                        <a:solidFill>
                          <a:srgbClr val="E46C0A"/>
                        </a:solidFill>
                      </a:endParaRPr>
                    </a:p>
                  </a:txBody>
                  <a:tcPr marL="0" marR="0" anchor="ctr"/>
                </a:tc>
                <a:tc>
                  <a:txBody>
                    <a:bodyPr/>
                    <a:lstStyle/>
                    <a:p>
                      <a:pPr algn="ctr"/>
                      <a:r>
                        <a:rPr lang="en-US" sz="2400" b="1" dirty="0" smtClean="0">
                          <a:solidFill>
                            <a:srgbClr val="E46C0A"/>
                          </a:solidFill>
                        </a:rPr>
                        <a:t>Low</a:t>
                      </a:r>
                      <a:endParaRPr lang="en-US" sz="2400" b="1" dirty="0">
                        <a:solidFill>
                          <a:srgbClr val="E46C0A"/>
                        </a:solidFill>
                      </a:endParaRPr>
                    </a:p>
                  </a:txBody>
                  <a:tcPr anchor="ctr"/>
                </a:tc>
                <a:tc>
                  <a:txBody>
                    <a:bodyPr/>
                    <a:lstStyle/>
                    <a:p>
                      <a:pPr algn="ctr"/>
                      <a:r>
                        <a:rPr lang="en-US" sz="2400" b="1" dirty="0" smtClean="0">
                          <a:solidFill>
                            <a:srgbClr val="E46C0A"/>
                          </a:solidFill>
                        </a:rPr>
                        <a:t>Medium</a:t>
                      </a:r>
                      <a:endParaRPr lang="en-US" sz="2400" b="1" dirty="0">
                        <a:solidFill>
                          <a:srgbClr val="E46C0A"/>
                        </a:solidFill>
                      </a:endParaRPr>
                    </a:p>
                  </a:txBody>
                  <a:tcPr anchor="ctr"/>
                </a:tc>
                <a:tc>
                  <a:txBody>
                    <a:bodyPr/>
                    <a:lstStyle/>
                    <a:p>
                      <a:pPr algn="ctr"/>
                      <a:r>
                        <a:rPr lang="en-US" sz="2400" b="1" dirty="0" smtClean="0">
                          <a:solidFill>
                            <a:srgbClr val="E46C0A"/>
                          </a:solidFill>
                        </a:rPr>
                        <a:t>High</a:t>
                      </a:r>
                      <a:endParaRPr lang="en-US" sz="2400" b="1" dirty="0">
                        <a:solidFill>
                          <a:srgbClr val="E46C0A"/>
                        </a:solidFill>
                      </a:endParaRPr>
                    </a:p>
                  </a:txBody>
                  <a:tcPr anchor="ctr"/>
                </a:tc>
              </a:tr>
              <a:tr h="370840">
                <a:tc>
                  <a:txBody>
                    <a:bodyPr/>
                    <a:lstStyle/>
                    <a:p>
                      <a:pPr algn="ctr"/>
                      <a:r>
                        <a:rPr lang="en-US" b="1" dirty="0" smtClean="0">
                          <a:solidFill>
                            <a:srgbClr val="E46C0A"/>
                          </a:solidFill>
                        </a:rPr>
                        <a:t>Growth in inches relative to the</a:t>
                      </a:r>
                      <a:r>
                        <a:rPr lang="en-US" b="1" baseline="0" dirty="0" smtClean="0">
                          <a:solidFill>
                            <a:srgbClr val="E46C0A"/>
                          </a:solidFill>
                        </a:rPr>
                        <a:t> average</a:t>
                      </a:r>
                      <a:endParaRPr lang="en-US" b="1" dirty="0">
                        <a:solidFill>
                          <a:srgbClr val="E46C0A"/>
                        </a:solidFill>
                      </a:endParaRPr>
                    </a:p>
                  </a:txBody>
                  <a:tcPr anchor="ctr"/>
                </a:tc>
                <a:tc>
                  <a:txBody>
                    <a:bodyPr/>
                    <a:lstStyle/>
                    <a:p>
                      <a:pPr algn="ctr"/>
                      <a:r>
                        <a:rPr lang="en-US" sz="3200" b="1" dirty="0" smtClean="0">
                          <a:solidFill>
                            <a:srgbClr val="E46C0A"/>
                          </a:solidFill>
                        </a:rPr>
                        <a:t>+5</a:t>
                      </a:r>
                      <a:endParaRPr lang="en-US" sz="3200" b="1" dirty="0">
                        <a:solidFill>
                          <a:srgbClr val="E46C0A"/>
                        </a:solidFill>
                      </a:endParaRPr>
                    </a:p>
                  </a:txBody>
                  <a:tcPr anchor="ctr"/>
                </a:tc>
                <a:tc>
                  <a:txBody>
                    <a:bodyPr/>
                    <a:lstStyle/>
                    <a:p>
                      <a:pPr algn="ctr"/>
                      <a:r>
                        <a:rPr lang="en-US" sz="3200" b="1" dirty="0" smtClean="0">
                          <a:solidFill>
                            <a:srgbClr val="E46C0A"/>
                          </a:solidFill>
                        </a:rPr>
                        <a:t>-3</a:t>
                      </a:r>
                      <a:endParaRPr lang="en-US" sz="3200" b="1" dirty="0">
                        <a:solidFill>
                          <a:srgbClr val="E46C0A"/>
                        </a:solidFill>
                      </a:endParaRPr>
                    </a:p>
                  </a:txBody>
                  <a:tcPr anchor="ctr"/>
                </a:tc>
                <a:tc>
                  <a:txBody>
                    <a:bodyPr/>
                    <a:lstStyle/>
                    <a:p>
                      <a:pPr algn="ctr"/>
                      <a:r>
                        <a:rPr lang="en-US" sz="3200" b="1" dirty="0" smtClean="0">
                          <a:solidFill>
                            <a:srgbClr val="E46C0A"/>
                          </a:solidFill>
                        </a:rPr>
                        <a:t>-8</a:t>
                      </a:r>
                    </a:p>
                  </a:txBody>
                  <a:tcPr anchor="ctr"/>
                </a:tc>
              </a:tr>
            </a:tbl>
          </a:graphicData>
        </a:graphic>
      </p:graphicFrame>
      <p:sp>
        <p:nvSpPr>
          <p:cNvPr id="10" name="Title 9"/>
          <p:cNvSpPr>
            <a:spLocks noGrp="1"/>
          </p:cNvSpPr>
          <p:nvPr>
            <p:ph type="title"/>
          </p:nvPr>
        </p:nvSpPr>
        <p:spPr/>
        <p:txBody>
          <a:bodyPr>
            <a:normAutofit fontScale="90000"/>
          </a:bodyPr>
          <a:lstStyle/>
          <a:p>
            <a:r>
              <a:rPr lang="en-US" dirty="0" smtClean="0"/>
              <a:t>Calculating Our Prediction Adjustments Based on Real Data</a:t>
            </a:r>
            <a:endParaRPr lang="en-US" dirty="0"/>
          </a:p>
        </p:txBody>
      </p:sp>
    </p:spTree>
    <p:extLst>
      <p:ext uri="{BB962C8B-B14F-4D97-AF65-F5344CB8AC3E}">
        <p14:creationId xmlns:p14="http://schemas.microsoft.com/office/powerpoint/2010/main" val="309188547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29703" name="Oak A Small" descr="Young Tree A.png"/>
          <p:cNvPicPr>
            <a:picLocks noChangeAspect="1"/>
          </p:cNvPicPr>
          <p:nvPr/>
        </p:nvPicPr>
        <p:blipFill>
          <a:blip r:embed="rId4" cstate="print"/>
          <a:srcRect/>
          <a:stretch>
            <a:fillRect/>
          </a:stretch>
        </p:blipFill>
        <p:spPr bwMode="auto">
          <a:xfrm>
            <a:off x="1722438" y="3906838"/>
            <a:ext cx="965200" cy="1876425"/>
          </a:xfrm>
          <a:prstGeom prst="rect">
            <a:avLst/>
          </a:prstGeom>
          <a:noFill/>
          <a:ln w="9525">
            <a:noFill/>
            <a:miter lim="800000"/>
            <a:headEnd/>
            <a:tailEnd/>
          </a:ln>
        </p:spPr>
      </p:pic>
      <p:pic>
        <p:nvPicPr>
          <p:cNvPr id="29704" name="Oak B Small" descr="Young Tree B.png"/>
          <p:cNvPicPr>
            <a:picLocks noChangeAspect="1"/>
          </p:cNvPicPr>
          <p:nvPr/>
        </p:nvPicPr>
        <p:blipFill>
          <a:blip r:embed="rId5" cstate="print"/>
          <a:srcRect/>
          <a:stretch>
            <a:fillRect/>
          </a:stretch>
        </p:blipFill>
        <p:spPr bwMode="auto">
          <a:xfrm>
            <a:off x="4770438" y="3727450"/>
            <a:ext cx="1000125" cy="2044700"/>
          </a:xfrm>
          <a:prstGeom prst="rect">
            <a:avLst/>
          </a:prstGeom>
          <a:noFill/>
          <a:ln w="9525">
            <a:noFill/>
            <a:miter lim="800000"/>
            <a:headEnd/>
            <a:tailEnd/>
          </a:ln>
        </p:spPr>
      </p:pic>
      <p:sp>
        <p:nvSpPr>
          <p:cNvPr id="29705" name="Oak A 1 Year"/>
          <p:cNvSpPr txBox="1">
            <a:spLocks noChangeArrowheads="1"/>
          </p:cNvSpPr>
          <p:nvPr/>
        </p:nvSpPr>
        <p:spPr bwMode="auto">
          <a:xfrm>
            <a:off x="1490663" y="5753100"/>
            <a:ext cx="1428750" cy="923925"/>
          </a:xfrm>
          <a:prstGeom prst="rect">
            <a:avLst/>
          </a:prstGeom>
          <a:noFill/>
          <a:ln w="9525">
            <a:noFill/>
            <a:miter lim="800000"/>
            <a:headEnd/>
            <a:tailEnd/>
          </a:ln>
        </p:spPr>
        <p:txBody>
          <a:bodyPr wrap="none">
            <a:spAutoFit/>
          </a:bodyPr>
          <a:lstStyle/>
          <a:p>
            <a:pPr algn="ctr"/>
            <a:r>
              <a:rPr lang="en-US">
                <a:solidFill>
                  <a:srgbClr val="000000"/>
                </a:solidFill>
              </a:rPr>
              <a:t>Oak A</a:t>
            </a:r>
          </a:p>
          <a:p>
            <a:pPr algn="ctr"/>
            <a:r>
              <a:rPr lang="en-US">
                <a:solidFill>
                  <a:srgbClr val="000000"/>
                </a:solidFill>
              </a:rPr>
              <a:t>Age 3</a:t>
            </a:r>
          </a:p>
          <a:p>
            <a:pPr algn="ctr"/>
            <a:r>
              <a:rPr lang="en-US">
                <a:solidFill>
                  <a:srgbClr val="000000"/>
                </a:solidFill>
              </a:rPr>
              <a:t>(1 year ago)</a:t>
            </a:r>
          </a:p>
        </p:txBody>
      </p:sp>
      <p:sp>
        <p:nvSpPr>
          <p:cNvPr id="29706" name="Oak B 1 Year"/>
          <p:cNvSpPr txBox="1">
            <a:spLocks noChangeArrowheads="1"/>
          </p:cNvSpPr>
          <p:nvPr/>
        </p:nvSpPr>
        <p:spPr bwMode="auto">
          <a:xfrm>
            <a:off x="4589463" y="5753100"/>
            <a:ext cx="1428750" cy="923925"/>
          </a:xfrm>
          <a:prstGeom prst="rect">
            <a:avLst/>
          </a:prstGeom>
          <a:noFill/>
          <a:ln w="9525">
            <a:noFill/>
            <a:miter lim="800000"/>
            <a:headEnd/>
            <a:tailEnd/>
          </a:ln>
        </p:spPr>
        <p:txBody>
          <a:bodyPr wrap="none">
            <a:spAutoFit/>
          </a:bodyPr>
          <a:lstStyle/>
          <a:p>
            <a:pPr algn="ctr"/>
            <a:r>
              <a:rPr lang="en-US">
                <a:solidFill>
                  <a:srgbClr val="000000"/>
                </a:solidFill>
              </a:rPr>
              <a:t>Oak B</a:t>
            </a:r>
          </a:p>
          <a:p>
            <a:pPr algn="ctr"/>
            <a:r>
              <a:rPr lang="en-US">
                <a:solidFill>
                  <a:srgbClr val="000000"/>
                </a:solidFill>
              </a:rPr>
              <a:t>Age 3</a:t>
            </a:r>
          </a:p>
          <a:p>
            <a:pPr algn="ctr"/>
            <a:r>
              <a:rPr lang="en-US">
                <a:solidFill>
                  <a:srgbClr val="000000"/>
                </a:solidFill>
              </a:rPr>
              <a:t>(1 year ago)</a:t>
            </a:r>
          </a:p>
        </p:txBody>
      </p:sp>
      <p:pic>
        <p:nvPicPr>
          <p:cNvPr id="45" name="Tree A" descr="Old Tree A.png"/>
          <p:cNvPicPr>
            <a:picLocks noChangeAspect="1"/>
          </p:cNvPicPr>
          <p:nvPr/>
        </p:nvPicPr>
        <p:blipFill>
          <a:blip r:embed="rId6" cstate="print">
            <a:duotone>
              <a:prstClr val="black"/>
              <a:schemeClr val="accent1">
                <a:tint val="45000"/>
                <a:satMod val="400000"/>
              </a:schemeClr>
            </a:duotone>
          </a:blip>
          <a:stretch>
            <a:fillRect/>
          </a:stretch>
        </p:blipFill>
        <p:spPr>
          <a:xfrm>
            <a:off x="2940898" y="3155270"/>
            <a:ext cx="1369583" cy="2660904"/>
          </a:xfrm>
          <a:prstGeom prst="rect">
            <a:avLst/>
          </a:prstGeom>
        </p:spPr>
      </p:pic>
      <p:pic>
        <p:nvPicPr>
          <p:cNvPr id="46" name="Tree B" descr="Old Tree B.png"/>
          <p:cNvPicPr>
            <a:picLocks noChangeAspect="1"/>
          </p:cNvPicPr>
          <p:nvPr/>
        </p:nvPicPr>
        <p:blipFill>
          <a:blip r:embed="rId7" cstate="print">
            <a:duotone>
              <a:prstClr val="black"/>
              <a:schemeClr val="accent1">
                <a:tint val="45000"/>
                <a:satMod val="400000"/>
              </a:schemeClr>
            </a:duotone>
          </a:blip>
          <a:stretch>
            <a:fillRect/>
          </a:stretch>
        </p:blipFill>
        <p:spPr>
          <a:xfrm>
            <a:off x="5992654" y="2949043"/>
            <a:ext cx="1384615" cy="2858561"/>
          </a:xfrm>
          <a:prstGeom prst="rect">
            <a:avLst/>
          </a:prstGeom>
        </p:spPr>
      </p:pic>
      <p:grpSp>
        <p:nvGrpSpPr>
          <p:cNvPr id="2" name="61 in"/>
          <p:cNvGrpSpPr>
            <a:grpSpLocks/>
          </p:cNvGrpSpPr>
          <p:nvPr/>
        </p:nvGrpSpPr>
        <p:grpSpPr bwMode="auto">
          <a:xfrm>
            <a:off x="3879850" y="2717800"/>
            <a:ext cx="771525" cy="3032125"/>
            <a:chOff x="3879668" y="2717981"/>
            <a:chExt cx="771365" cy="3031852"/>
          </a:xfrm>
        </p:grpSpPr>
        <p:sp>
          <p:nvSpPr>
            <p:cNvPr id="48" name="Right Bracket 47"/>
            <p:cNvSpPr/>
            <p:nvPr/>
          </p:nvSpPr>
          <p:spPr>
            <a:xfrm>
              <a:off x="4168533" y="3162441"/>
              <a:ext cx="136497" cy="2587392"/>
            </a:xfrm>
            <a:prstGeom prst="rightBracket">
              <a:avLst/>
            </a:prstGeom>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29730" name="TextBox 48"/>
            <p:cNvSpPr txBox="1">
              <a:spLocks noChangeArrowheads="1"/>
            </p:cNvSpPr>
            <p:nvPr/>
          </p:nvSpPr>
          <p:spPr bwMode="auto">
            <a:xfrm>
              <a:off x="3879668" y="271798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67 in.</a:t>
              </a:r>
            </a:p>
          </p:txBody>
        </p:sp>
      </p:grpSp>
      <p:grpSp>
        <p:nvGrpSpPr>
          <p:cNvPr id="3" name="72 in"/>
          <p:cNvGrpSpPr>
            <a:grpSpLocks/>
          </p:cNvGrpSpPr>
          <p:nvPr/>
        </p:nvGrpSpPr>
        <p:grpSpPr bwMode="auto">
          <a:xfrm>
            <a:off x="7010400" y="2543175"/>
            <a:ext cx="771525" cy="3222625"/>
            <a:chOff x="7010399" y="2542902"/>
            <a:chExt cx="771365" cy="3222171"/>
          </a:xfrm>
        </p:grpSpPr>
        <p:sp>
          <p:nvSpPr>
            <p:cNvPr id="51" name="Right Bracket 50"/>
            <p:cNvSpPr/>
            <p:nvPr/>
          </p:nvSpPr>
          <p:spPr>
            <a:xfrm>
              <a:off x="7307200" y="2949245"/>
              <a:ext cx="138083" cy="2815828"/>
            </a:xfrm>
            <a:prstGeom prst="rightBracket">
              <a:avLst/>
            </a:prstGeom>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29728" name="TextBox 51"/>
            <p:cNvSpPr txBox="1">
              <a:spLocks noChangeArrowheads="1"/>
            </p:cNvSpPr>
            <p:nvPr/>
          </p:nvSpPr>
          <p:spPr bwMode="auto">
            <a:xfrm>
              <a:off x="7010399" y="2542902"/>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72 in.</a:t>
              </a:r>
            </a:p>
          </p:txBody>
        </p:sp>
      </p:grpSp>
      <p:grpSp>
        <p:nvGrpSpPr>
          <p:cNvPr id="4" name="Gar A"/>
          <p:cNvGrpSpPr>
            <a:grpSpLocks/>
          </p:cNvGrpSpPr>
          <p:nvPr/>
        </p:nvGrpSpPr>
        <p:grpSpPr bwMode="auto">
          <a:xfrm>
            <a:off x="0" y="2551113"/>
            <a:ext cx="1403350" cy="1779587"/>
            <a:chOff x="0" y="2550340"/>
            <a:chExt cx="1403013" cy="1780221"/>
          </a:xfrm>
        </p:grpSpPr>
        <p:pic>
          <p:nvPicPr>
            <p:cNvPr id="29725" name="Gardener A" descr="Gardener A.png"/>
            <p:cNvPicPr>
              <a:picLocks noChangeAspect="1"/>
            </p:cNvPicPr>
            <p:nvPr/>
          </p:nvPicPr>
          <p:blipFill>
            <a:blip r:embed="rId8" cstate="print"/>
            <a:srcRect/>
            <a:stretch>
              <a:fillRect/>
            </a:stretch>
          </p:blipFill>
          <p:spPr bwMode="auto">
            <a:xfrm>
              <a:off x="338931" y="2937013"/>
              <a:ext cx="527047" cy="1393548"/>
            </a:xfrm>
            <a:prstGeom prst="rect">
              <a:avLst/>
            </a:prstGeom>
            <a:noFill/>
            <a:ln w="9525">
              <a:noFill/>
              <a:miter lim="800000"/>
              <a:headEnd/>
              <a:tailEnd/>
            </a:ln>
          </p:spPr>
        </p:pic>
        <p:sp>
          <p:nvSpPr>
            <p:cNvPr id="29726"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5" name="Gar B"/>
          <p:cNvGrpSpPr>
            <a:grpSpLocks/>
          </p:cNvGrpSpPr>
          <p:nvPr/>
        </p:nvGrpSpPr>
        <p:grpSpPr bwMode="auto">
          <a:xfrm>
            <a:off x="7751763" y="2546350"/>
            <a:ext cx="1392237" cy="1782763"/>
            <a:chOff x="7752209" y="2545806"/>
            <a:chExt cx="1391791" cy="1783168"/>
          </a:xfrm>
        </p:grpSpPr>
        <p:pic>
          <p:nvPicPr>
            <p:cNvPr id="29723" name="Gardener B" descr="Gardeners B.png"/>
            <p:cNvPicPr>
              <a:picLocks noChangeAspect="1"/>
            </p:cNvPicPr>
            <p:nvPr/>
          </p:nvPicPr>
          <p:blipFill>
            <a:blip r:embed="rId9" cstate="print"/>
            <a:srcRect/>
            <a:stretch>
              <a:fillRect/>
            </a:stretch>
          </p:blipFill>
          <p:spPr bwMode="auto">
            <a:xfrm>
              <a:off x="8270581" y="2935426"/>
              <a:ext cx="518114" cy="1393548"/>
            </a:xfrm>
            <a:prstGeom prst="rect">
              <a:avLst/>
            </a:prstGeom>
            <a:noFill/>
            <a:ln w="9525">
              <a:noFill/>
              <a:miter lim="800000"/>
              <a:headEnd/>
              <a:tailEnd/>
            </a:ln>
          </p:spPr>
        </p:pic>
        <p:sp>
          <p:nvSpPr>
            <p:cNvPr id="29724"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sp>
        <p:nvSpPr>
          <p:cNvPr id="29713" name="Oak A Today"/>
          <p:cNvSpPr txBox="1">
            <a:spLocks noChangeArrowheads="1"/>
          </p:cNvSpPr>
          <p:nvPr/>
        </p:nvSpPr>
        <p:spPr bwMode="auto">
          <a:xfrm>
            <a:off x="3022600" y="5753100"/>
            <a:ext cx="1209675" cy="646113"/>
          </a:xfrm>
          <a:prstGeom prst="rect">
            <a:avLst/>
          </a:prstGeom>
          <a:noFill/>
          <a:ln w="9525">
            <a:noFill/>
            <a:miter lim="800000"/>
            <a:headEnd/>
            <a:tailEnd/>
          </a:ln>
        </p:spPr>
        <p:txBody>
          <a:bodyPr wrap="none">
            <a:spAutoFit/>
          </a:bodyPr>
          <a:lstStyle/>
          <a:p>
            <a:pPr algn="ctr"/>
            <a:r>
              <a:rPr lang="en-US">
                <a:solidFill>
                  <a:srgbClr val="000000"/>
                </a:solidFill>
              </a:rPr>
              <a:t>Oak A</a:t>
            </a:r>
          </a:p>
          <a:p>
            <a:pPr algn="ctr"/>
            <a:r>
              <a:rPr lang="en-US">
                <a:solidFill>
                  <a:srgbClr val="000000"/>
                </a:solidFill>
              </a:rPr>
              <a:t>Prediction</a:t>
            </a:r>
          </a:p>
        </p:txBody>
      </p:sp>
      <p:sp>
        <p:nvSpPr>
          <p:cNvPr id="29714" name="Oak B Today"/>
          <p:cNvSpPr txBox="1">
            <a:spLocks noChangeArrowheads="1"/>
          </p:cNvSpPr>
          <p:nvPr/>
        </p:nvSpPr>
        <p:spPr bwMode="auto">
          <a:xfrm>
            <a:off x="6121400" y="5753100"/>
            <a:ext cx="1209675" cy="646113"/>
          </a:xfrm>
          <a:prstGeom prst="rect">
            <a:avLst/>
          </a:prstGeom>
          <a:noFill/>
          <a:ln w="9525">
            <a:noFill/>
            <a:miter lim="800000"/>
            <a:headEnd/>
            <a:tailEnd/>
          </a:ln>
        </p:spPr>
        <p:txBody>
          <a:bodyPr wrap="none">
            <a:spAutoFit/>
          </a:bodyPr>
          <a:lstStyle/>
          <a:p>
            <a:pPr algn="ctr"/>
            <a:r>
              <a:rPr lang="en-US">
                <a:solidFill>
                  <a:srgbClr val="000000"/>
                </a:solidFill>
              </a:rPr>
              <a:t>Oak B</a:t>
            </a:r>
          </a:p>
          <a:p>
            <a:pPr algn="ctr"/>
            <a:r>
              <a:rPr lang="en-US">
                <a:solidFill>
                  <a:srgbClr val="000000"/>
                </a:solidFill>
              </a:rPr>
              <a:t>Prediction</a:t>
            </a:r>
          </a:p>
        </p:txBody>
      </p:sp>
      <p:grpSp>
        <p:nvGrpSpPr>
          <p:cNvPr id="6" name="47 in."/>
          <p:cNvGrpSpPr>
            <a:grpSpLocks/>
          </p:cNvGrpSpPr>
          <p:nvPr/>
        </p:nvGrpSpPr>
        <p:grpSpPr bwMode="auto">
          <a:xfrm>
            <a:off x="2317750" y="3422650"/>
            <a:ext cx="771525" cy="2327275"/>
            <a:chOff x="3879668" y="3422831"/>
            <a:chExt cx="771365" cy="2327002"/>
          </a:xfrm>
        </p:grpSpPr>
        <p:sp>
          <p:nvSpPr>
            <p:cNvPr id="40" name="Right Bracket 39"/>
            <p:cNvSpPr/>
            <p:nvPr/>
          </p:nvSpPr>
          <p:spPr>
            <a:xfrm>
              <a:off x="4168533" y="3854580"/>
              <a:ext cx="155543" cy="1895253"/>
            </a:xfrm>
            <a:prstGeom prst="rightBracket">
              <a:avLst/>
            </a:prstGeom>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29722" name="TextBox 40"/>
            <p:cNvSpPr txBox="1">
              <a:spLocks noChangeArrowheads="1"/>
            </p:cNvSpPr>
            <p:nvPr/>
          </p:nvSpPr>
          <p:spPr bwMode="auto">
            <a:xfrm>
              <a:off x="3879668" y="342283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47 in.</a:t>
              </a:r>
            </a:p>
          </p:txBody>
        </p:sp>
      </p:grpSp>
      <p:grpSp>
        <p:nvGrpSpPr>
          <p:cNvPr id="7" name="52 in."/>
          <p:cNvGrpSpPr>
            <a:grpSpLocks/>
          </p:cNvGrpSpPr>
          <p:nvPr/>
        </p:nvGrpSpPr>
        <p:grpSpPr bwMode="auto">
          <a:xfrm>
            <a:off x="5410200" y="3259138"/>
            <a:ext cx="771525" cy="2493962"/>
            <a:chOff x="7010399" y="3271641"/>
            <a:chExt cx="771365" cy="2493432"/>
          </a:xfrm>
        </p:grpSpPr>
        <p:sp>
          <p:nvSpPr>
            <p:cNvPr id="43" name="Right Bracket 42"/>
            <p:cNvSpPr/>
            <p:nvPr/>
          </p:nvSpPr>
          <p:spPr>
            <a:xfrm>
              <a:off x="7307200" y="3708110"/>
              <a:ext cx="138083" cy="2056963"/>
            </a:xfrm>
            <a:prstGeom prst="rightBracket">
              <a:avLst/>
            </a:prstGeom>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29720" name="TextBox 43"/>
            <p:cNvSpPr txBox="1">
              <a:spLocks noChangeArrowheads="1"/>
            </p:cNvSpPr>
            <p:nvPr/>
          </p:nvSpPr>
          <p:spPr bwMode="auto">
            <a:xfrm>
              <a:off x="7010399" y="327164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52 in.</a:t>
              </a:r>
            </a:p>
          </p:txBody>
        </p:sp>
      </p:grpSp>
      <p:sp>
        <p:nvSpPr>
          <p:cNvPr id="29717" name="B simp"/>
          <p:cNvSpPr txBox="1">
            <a:spLocks noChangeArrowheads="1"/>
          </p:cNvSpPr>
          <p:nvPr/>
        </p:nvSpPr>
        <p:spPr bwMode="auto">
          <a:xfrm>
            <a:off x="7493000" y="4419600"/>
            <a:ext cx="1651000" cy="369888"/>
          </a:xfrm>
          <a:prstGeom prst="rect">
            <a:avLst/>
          </a:prstGeom>
          <a:noFill/>
          <a:ln w="9525">
            <a:noFill/>
            <a:miter lim="800000"/>
            <a:headEnd/>
            <a:tailEnd/>
          </a:ln>
        </p:spPr>
        <p:txBody>
          <a:bodyPr>
            <a:spAutoFit/>
          </a:bodyPr>
          <a:lstStyle/>
          <a:p>
            <a:r>
              <a:rPr lang="en-US">
                <a:solidFill>
                  <a:srgbClr val="704D74"/>
                </a:solidFill>
                <a:latin typeface="Calibri" pitchFamily="34" charset="0"/>
              </a:rPr>
              <a:t>+20 Average</a:t>
            </a:r>
          </a:p>
        </p:txBody>
      </p:sp>
      <p:sp>
        <p:nvSpPr>
          <p:cNvPr id="29718" name="A simp"/>
          <p:cNvSpPr txBox="1">
            <a:spLocks noChangeArrowheads="1"/>
          </p:cNvSpPr>
          <p:nvPr/>
        </p:nvSpPr>
        <p:spPr bwMode="auto">
          <a:xfrm>
            <a:off x="152400" y="4495800"/>
            <a:ext cx="1341438" cy="369888"/>
          </a:xfrm>
          <a:prstGeom prst="rect">
            <a:avLst/>
          </a:prstGeom>
          <a:noFill/>
          <a:ln w="9525">
            <a:noFill/>
            <a:miter lim="800000"/>
            <a:headEnd/>
            <a:tailEnd/>
          </a:ln>
        </p:spPr>
        <p:txBody>
          <a:bodyPr wrap="none">
            <a:spAutoFit/>
          </a:bodyPr>
          <a:lstStyle/>
          <a:p>
            <a:r>
              <a:rPr lang="en-US">
                <a:solidFill>
                  <a:srgbClr val="704D74"/>
                </a:solidFill>
                <a:latin typeface="Calibri" pitchFamily="34" charset="0"/>
              </a:rPr>
              <a:t>+20 Average</a:t>
            </a:r>
          </a:p>
        </p:txBody>
      </p:sp>
      <p:sp>
        <p:nvSpPr>
          <p:cNvPr id="36" name="Title 35"/>
          <p:cNvSpPr>
            <a:spLocks noGrp="1"/>
          </p:cNvSpPr>
          <p:nvPr>
            <p:ph type="title"/>
          </p:nvPr>
        </p:nvSpPr>
        <p:spPr/>
        <p:txBody>
          <a:bodyPr>
            <a:normAutofit fontScale="90000"/>
          </a:bodyPr>
          <a:lstStyle/>
          <a:p>
            <a:r>
              <a:rPr lang="en-US" dirty="0" smtClean="0"/>
              <a:t>Make Initial Prediction for the Trees Based on Starting Height</a:t>
            </a:r>
            <a:endParaRPr lang="en-US" dirty="0"/>
          </a:p>
        </p:txBody>
      </p:sp>
      <p:sp>
        <p:nvSpPr>
          <p:cNvPr id="37" name="Content Placeholder 36"/>
          <p:cNvSpPr>
            <a:spLocks noGrp="1"/>
          </p:cNvSpPr>
          <p:nvPr>
            <p:ph sz="quarter" idx="1"/>
          </p:nvPr>
        </p:nvSpPr>
        <p:spPr>
          <a:xfrm>
            <a:off x="612648" y="1410282"/>
            <a:ext cx="8153400" cy="1044526"/>
          </a:xfrm>
        </p:spPr>
        <p:txBody>
          <a:bodyPr>
            <a:normAutofit/>
          </a:bodyPr>
          <a:lstStyle/>
          <a:p>
            <a:r>
              <a:rPr lang="en-US" sz="2000" dirty="0" smtClean="0"/>
              <a:t>Next, we will refine out prediction based on the growing conditions for each tree. When we are done, we will have an “apples to apples” comparison of the gardeners’ effect.</a:t>
            </a:r>
            <a:endParaRPr lang="en-US" sz="2000" dirty="0"/>
          </a:p>
        </p:txBody>
      </p:sp>
    </p:spTree>
    <p:extLst>
      <p:ext uri="{BB962C8B-B14F-4D97-AF65-F5344CB8AC3E}">
        <p14:creationId xmlns:p14="http://schemas.microsoft.com/office/powerpoint/2010/main" val="34983415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8" name="Rain" descr="Rain.pn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30726" name="Oak A Small" descr="Young Tree A.png"/>
          <p:cNvPicPr>
            <a:picLocks noChangeAspect="1"/>
          </p:cNvPicPr>
          <p:nvPr/>
        </p:nvPicPr>
        <p:blipFill>
          <a:blip r:embed="rId5" cstate="print"/>
          <a:srcRect/>
          <a:stretch>
            <a:fillRect/>
          </a:stretch>
        </p:blipFill>
        <p:spPr bwMode="auto">
          <a:xfrm>
            <a:off x="1722438" y="3906838"/>
            <a:ext cx="965200" cy="1876425"/>
          </a:xfrm>
          <a:prstGeom prst="rect">
            <a:avLst/>
          </a:prstGeom>
          <a:noFill/>
          <a:ln w="9525">
            <a:noFill/>
            <a:miter lim="800000"/>
            <a:headEnd/>
            <a:tailEnd/>
          </a:ln>
        </p:spPr>
      </p:pic>
      <p:pic>
        <p:nvPicPr>
          <p:cNvPr id="30727" name="Oak B Small" descr="Young Tree B.png"/>
          <p:cNvPicPr>
            <a:picLocks noChangeAspect="1"/>
          </p:cNvPicPr>
          <p:nvPr/>
        </p:nvPicPr>
        <p:blipFill>
          <a:blip r:embed="rId6" cstate="print"/>
          <a:srcRect/>
          <a:stretch>
            <a:fillRect/>
          </a:stretch>
        </p:blipFill>
        <p:spPr bwMode="auto">
          <a:xfrm>
            <a:off x="4770438" y="3727450"/>
            <a:ext cx="1000125" cy="2044700"/>
          </a:xfrm>
          <a:prstGeom prst="rect">
            <a:avLst/>
          </a:prstGeom>
          <a:noFill/>
          <a:ln w="9525">
            <a:noFill/>
            <a:miter lim="800000"/>
            <a:headEnd/>
            <a:tailEnd/>
          </a:ln>
        </p:spPr>
      </p:pic>
      <p:pic>
        <p:nvPicPr>
          <p:cNvPr id="30" name="Tree A" descr="Old Tree A.png"/>
          <p:cNvPicPr>
            <a:picLocks noChangeAspect="1"/>
          </p:cNvPicPr>
          <p:nvPr/>
        </p:nvPicPr>
        <p:blipFill>
          <a:blip r:embed="rId7" cstate="print">
            <a:duotone>
              <a:prstClr val="black"/>
              <a:schemeClr val="accent1">
                <a:tint val="45000"/>
                <a:satMod val="400000"/>
              </a:schemeClr>
            </a:duotone>
          </a:blip>
          <a:stretch>
            <a:fillRect/>
          </a:stretch>
        </p:blipFill>
        <p:spPr>
          <a:xfrm>
            <a:off x="2911869" y="3024644"/>
            <a:ext cx="1435474" cy="2788920"/>
          </a:xfrm>
          <a:prstGeom prst="rect">
            <a:avLst/>
          </a:prstGeom>
        </p:spPr>
      </p:pic>
      <p:pic>
        <p:nvPicPr>
          <p:cNvPr id="31" name="Tree B" descr="Old Tree B.png"/>
          <p:cNvPicPr>
            <a:picLocks noChangeAspect="1"/>
          </p:cNvPicPr>
          <p:nvPr/>
        </p:nvPicPr>
        <p:blipFill>
          <a:blip r:embed="rId8" cstate="print">
            <a:duotone>
              <a:prstClr val="black"/>
              <a:schemeClr val="accent1">
                <a:tint val="45000"/>
                <a:satMod val="400000"/>
              </a:schemeClr>
            </a:duotone>
          </a:blip>
          <a:stretch>
            <a:fillRect/>
          </a:stretch>
        </p:blipFill>
        <p:spPr>
          <a:xfrm>
            <a:off x="6043454" y="3139543"/>
            <a:ext cx="1288875" cy="2660904"/>
          </a:xfrm>
          <a:prstGeom prst="rect">
            <a:avLst/>
          </a:prstGeom>
        </p:spPr>
      </p:pic>
      <p:grpSp>
        <p:nvGrpSpPr>
          <p:cNvPr id="2" name="61 in"/>
          <p:cNvGrpSpPr>
            <a:grpSpLocks/>
          </p:cNvGrpSpPr>
          <p:nvPr/>
        </p:nvGrpSpPr>
        <p:grpSpPr bwMode="auto">
          <a:xfrm>
            <a:off x="3879850" y="2584450"/>
            <a:ext cx="771525" cy="3165475"/>
            <a:chOff x="3879668" y="2584617"/>
            <a:chExt cx="771365" cy="3165216"/>
          </a:xfrm>
        </p:grpSpPr>
        <p:sp>
          <p:nvSpPr>
            <p:cNvPr id="33" name="Right Bracket 32"/>
            <p:cNvSpPr/>
            <p:nvPr/>
          </p:nvSpPr>
          <p:spPr>
            <a:xfrm>
              <a:off x="4168533" y="3029081"/>
              <a:ext cx="136497" cy="2720752"/>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0751" name="TextBox 35"/>
            <p:cNvSpPr txBox="1">
              <a:spLocks noChangeArrowheads="1"/>
            </p:cNvSpPr>
            <p:nvPr/>
          </p:nvSpPr>
          <p:spPr bwMode="auto">
            <a:xfrm>
              <a:off x="3879668" y="2584617"/>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70 in.</a:t>
              </a:r>
            </a:p>
          </p:txBody>
        </p:sp>
      </p:grpSp>
      <p:grpSp>
        <p:nvGrpSpPr>
          <p:cNvPr id="3" name="72 in"/>
          <p:cNvGrpSpPr>
            <a:grpSpLocks/>
          </p:cNvGrpSpPr>
          <p:nvPr/>
        </p:nvGrpSpPr>
        <p:grpSpPr bwMode="auto">
          <a:xfrm>
            <a:off x="7010400" y="2657475"/>
            <a:ext cx="771525" cy="3108325"/>
            <a:chOff x="7010399" y="2657214"/>
            <a:chExt cx="771365" cy="3107859"/>
          </a:xfrm>
        </p:grpSpPr>
        <p:sp>
          <p:nvSpPr>
            <p:cNvPr id="38" name="Right Bracket 37"/>
            <p:cNvSpPr/>
            <p:nvPr/>
          </p:nvSpPr>
          <p:spPr>
            <a:xfrm>
              <a:off x="7307200" y="3095298"/>
              <a:ext cx="138083" cy="2669775"/>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0749" name="TextBox 38"/>
            <p:cNvSpPr txBox="1">
              <a:spLocks noChangeArrowheads="1"/>
            </p:cNvSpPr>
            <p:nvPr/>
          </p:nvSpPr>
          <p:spPr bwMode="auto">
            <a:xfrm>
              <a:off x="7010399" y="2657214"/>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67 in.</a:t>
              </a:r>
            </a:p>
          </p:txBody>
        </p:sp>
      </p:grpSp>
      <p:grpSp>
        <p:nvGrpSpPr>
          <p:cNvPr id="4" name="Gar A"/>
          <p:cNvGrpSpPr>
            <a:grpSpLocks/>
          </p:cNvGrpSpPr>
          <p:nvPr/>
        </p:nvGrpSpPr>
        <p:grpSpPr bwMode="auto">
          <a:xfrm>
            <a:off x="0" y="2551113"/>
            <a:ext cx="1403350" cy="1779587"/>
            <a:chOff x="0" y="2550340"/>
            <a:chExt cx="1403013" cy="1780221"/>
          </a:xfrm>
        </p:grpSpPr>
        <p:pic>
          <p:nvPicPr>
            <p:cNvPr id="30746" name="Gardener A" descr="Gardener A.png"/>
            <p:cNvPicPr>
              <a:picLocks noChangeAspect="1"/>
            </p:cNvPicPr>
            <p:nvPr/>
          </p:nvPicPr>
          <p:blipFill>
            <a:blip r:embed="rId9" cstate="print"/>
            <a:srcRect/>
            <a:stretch>
              <a:fillRect/>
            </a:stretch>
          </p:blipFill>
          <p:spPr bwMode="auto">
            <a:xfrm>
              <a:off x="338931" y="2937013"/>
              <a:ext cx="527047" cy="1393548"/>
            </a:xfrm>
            <a:prstGeom prst="rect">
              <a:avLst/>
            </a:prstGeom>
            <a:noFill/>
            <a:ln w="9525">
              <a:noFill/>
              <a:miter lim="800000"/>
              <a:headEnd/>
              <a:tailEnd/>
            </a:ln>
          </p:spPr>
        </p:pic>
        <p:sp>
          <p:nvSpPr>
            <p:cNvPr id="30747"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5" name="Gar B"/>
          <p:cNvGrpSpPr>
            <a:grpSpLocks/>
          </p:cNvGrpSpPr>
          <p:nvPr/>
        </p:nvGrpSpPr>
        <p:grpSpPr bwMode="auto">
          <a:xfrm>
            <a:off x="7751763" y="2546350"/>
            <a:ext cx="1392237" cy="1782763"/>
            <a:chOff x="7752209" y="2545806"/>
            <a:chExt cx="1391791" cy="1783168"/>
          </a:xfrm>
        </p:grpSpPr>
        <p:pic>
          <p:nvPicPr>
            <p:cNvPr id="30744" name="Gardener B" descr="Gardeners B.png"/>
            <p:cNvPicPr>
              <a:picLocks noChangeAspect="1"/>
            </p:cNvPicPr>
            <p:nvPr/>
          </p:nvPicPr>
          <p:blipFill>
            <a:blip r:embed="rId10" cstate="print"/>
            <a:srcRect/>
            <a:stretch>
              <a:fillRect/>
            </a:stretch>
          </p:blipFill>
          <p:spPr bwMode="auto">
            <a:xfrm>
              <a:off x="8270581" y="2935426"/>
              <a:ext cx="518114" cy="1393548"/>
            </a:xfrm>
            <a:prstGeom prst="rect">
              <a:avLst/>
            </a:prstGeom>
            <a:noFill/>
            <a:ln w="9525">
              <a:noFill/>
              <a:miter lim="800000"/>
              <a:headEnd/>
              <a:tailEnd/>
            </a:ln>
          </p:spPr>
        </p:pic>
        <p:sp>
          <p:nvSpPr>
            <p:cNvPr id="30745"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grpSp>
        <p:nvGrpSpPr>
          <p:cNvPr id="6" name="47 in."/>
          <p:cNvGrpSpPr>
            <a:grpSpLocks/>
          </p:cNvGrpSpPr>
          <p:nvPr/>
        </p:nvGrpSpPr>
        <p:grpSpPr bwMode="auto">
          <a:xfrm>
            <a:off x="2317750" y="3422650"/>
            <a:ext cx="771525" cy="2327275"/>
            <a:chOff x="3879668" y="3422831"/>
            <a:chExt cx="771365" cy="2327002"/>
          </a:xfrm>
        </p:grpSpPr>
        <p:sp>
          <p:nvSpPr>
            <p:cNvPr id="47" name="Right Bracket 46"/>
            <p:cNvSpPr/>
            <p:nvPr/>
          </p:nvSpPr>
          <p:spPr>
            <a:xfrm>
              <a:off x="4168533" y="3854580"/>
              <a:ext cx="155543" cy="1895253"/>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0743" name="TextBox 47"/>
            <p:cNvSpPr txBox="1">
              <a:spLocks noChangeArrowheads="1"/>
            </p:cNvSpPr>
            <p:nvPr/>
          </p:nvSpPr>
          <p:spPr bwMode="auto">
            <a:xfrm>
              <a:off x="3879668" y="342283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47 in.</a:t>
              </a:r>
            </a:p>
          </p:txBody>
        </p:sp>
      </p:grpSp>
      <p:grpSp>
        <p:nvGrpSpPr>
          <p:cNvPr id="7" name="52 in."/>
          <p:cNvGrpSpPr>
            <a:grpSpLocks/>
          </p:cNvGrpSpPr>
          <p:nvPr/>
        </p:nvGrpSpPr>
        <p:grpSpPr bwMode="auto">
          <a:xfrm>
            <a:off x="5410200" y="3259138"/>
            <a:ext cx="771525" cy="2493962"/>
            <a:chOff x="7010399" y="3271641"/>
            <a:chExt cx="771365" cy="2493432"/>
          </a:xfrm>
        </p:grpSpPr>
        <p:sp>
          <p:nvSpPr>
            <p:cNvPr id="50" name="Right Bracket 49"/>
            <p:cNvSpPr/>
            <p:nvPr/>
          </p:nvSpPr>
          <p:spPr>
            <a:xfrm>
              <a:off x="7307200" y="3708110"/>
              <a:ext cx="138083" cy="2056963"/>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0741" name="TextBox 50"/>
            <p:cNvSpPr txBox="1">
              <a:spLocks noChangeArrowheads="1"/>
            </p:cNvSpPr>
            <p:nvPr/>
          </p:nvSpPr>
          <p:spPr bwMode="auto">
            <a:xfrm>
              <a:off x="7010399" y="327164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52 in.</a:t>
              </a:r>
            </a:p>
          </p:txBody>
        </p:sp>
      </p:grpSp>
      <p:sp>
        <p:nvSpPr>
          <p:cNvPr id="30736" name="B simp"/>
          <p:cNvSpPr txBox="1">
            <a:spLocks noChangeArrowheads="1"/>
          </p:cNvSpPr>
          <p:nvPr/>
        </p:nvSpPr>
        <p:spPr bwMode="auto">
          <a:xfrm>
            <a:off x="7493000" y="4419600"/>
            <a:ext cx="1651000" cy="369888"/>
          </a:xfrm>
          <a:prstGeom prst="rect">
            <a:avLst/>
          </a:prstGeom>
          <a:noFill/>
          <a:ln w="9525">
            <a:noFill/>
            <a:miter lim="800000"/>
            <a:headEnd/>
            <a:tailEnd/>
          </a:ln>
        </p:spPr>
        <p:txBody>
          <a:bodyPr>
            <a:spAutoFit/>
          </a:bodyPr>
          <a:lstStyle/>
          <a:p>
            <a:r>
              <a:rPr lang="en-US">
                <a:solidFill>
                  <a:srgbClr val="704D74"/>
                </a:solidFill>
                <a:latin typeface="Calibri" pitchFamily="34" charset="0"/>
              </a:rPr>
              <a:t>+20 Average</a:t>
            </a:r>
          </a:p>
        </p:txBody>
      </p:sp>
      <p:sp>
        <p:nvSpPr>
          <p:cNvPr id="30737" name="A simp"/>
          <p:cNvSpPr txBox="1">
            <a:spLocks noChangeArrowheads="1"/>
          </p:cNvSpPr>
          <p:nvPr/>
        </p:nvSpPr>
        <p:spPr bwMode="auto">
          <a:xfrm>
            <a:off x="152400" y="4495800"/>
            <a:ext cx="1341438" cy="369888"/>
          </a:xfrm>
          <a:prstGeom prst="rect">
            <a:avLst/>
          </a:prstGeom>
          <a:noFill/>
          <a:ln w="9525">
            <a:noFill/>
            <a:miter lim="800000"/>
            <a:headEnd/>
            <a:tailEnd/>
          </a:ln>
        </p:spPr>
        <p:txBody>
          <a:bodyPr wrap="none">
            <a:spAutoFit/>
          </a:bodyPr>
          <a:lstStyle/>
          <a:p>
            <a:r>
              <a:rPr lang="en-US">
                <a:solidFill>
                  <a:srgbClr val="704D74"/>
                </a:solidFill>
                <a:latin typeface="Calibri" pitchFamily="34" charset="0"/>
              </a:rPr>
              <a:t>+20 Average</a:t>
            </a:r>
          </a:p>
        </p:txBody>
      </p:sp>
      <p:sp>
        <p:nvSpPr>
          <p:cNvPr id="30738" name="Rain A"/>
          <p:cNvSpPr txBox="1">
            <a:spLocks noChangeArrowheads="1"/>
          </p:cNvSpPr>
          <p:nvPr/>
        </p:nvSpPr>
        <p:spPr bwMode="auto">
          <a:xfrm>
            <a:off x="152400" y="4876800"/>
            <a:ext cx="1677988" cy="369888"/>
          </a:xfrm>
          <a:prstGeom prst="rect">
            <a:avLst/>
          </a:prstGeom>
          <a:noFill/>
          <a:ln w="9525">
            <a:noFill/>
            <a:miter lim="800000"/>
            <a:headEnd/>
            <a:tailEnd/>
          </a:ln>
        </p:spPr>
        <p:txBody>
          <a:bodyPr wrap="none">
            <a:spAutoFit/>
          </a:bodyPr>
          <a:lstStyle/>
          <a:p>
            <a:r>
              <a:rPr lang="en-US">
                <a:solidFill>
                  <a:srgbClr val="558ED5"/>
                </a:solidFill>
              </a:rPr>
              <a:t>+ 3 for Rainfall</a:t>
            </a:r>
          </a:p>
        </p:txBody>
      </p:sp>
      <p:sp>
        <p:nvSpPr>
          <p:cNvPr id="30739" name="Rain A"/>
          <p:cNvSpPr txBox="1">
            <a:spLocks noChangeArrowheads="1"/>
          </p:cNvSpPr>
          <p:nvPr/>
        </p:nvSpPr>
        <p:spPr bwMode="auto">
          <a:xfrm>
            <a:off x="7466013" y="4787900"/>
            <a:ext cx="1620837" cy="369888"/>
          </a:xfrm>
          <a:prstGeom prst="rect">
            <a:avLst/>
          </a:prstGeom>
          <a:noFill/>
          <a:ln w="9525">
            <a:noFill/>
            <a:miter lim="800000"/>
            <a:headEnd/>
            <a:tailEnd/>
          </a:ln>
        </p:spPr>
        <p:txBody>
          <a:bodyPr wrap="none">
            <a:spAutoFit/>
          </a:bodyPr>
          <a:lstStyle/>
          <a:p>
            <a:r>
              <a:rPr lang="en-US">
                <a:solidFill>
                  <a:srgbClr val="558ED5"/>
                </a:solidFill>
              </a:rPr>
              <a:t>- 5 for Rainfall</a:t>
            </a:r>
          </a:p>
        </p:txBody>
      </p:sp>
      <p:sp>
        <p:nvSpPr>
          <p:cNvPr id="35" name="Title 34"/>
          <p:cNvSpPr>
            <a:spLocks noGrp="1"/>
          </p:cNvSpPr>
          <p:nvPr>
            <p:ph type="title"/>
          </p:nvPr>
        </p:nvSpPr>
        <p:spPr/>
        <p:txBody>
          <a:bodyPr>
            <a:normAutofit fontScale="90000"/>
          </a:bodyPr>
          <a:lstStyle/>
          <a:p>
            <a:r>
              <a:rPr lang="en-US" dirty="0" smtClean="0"/>
              <a:t>Based on Real Data, Customize Predictions based on Rainfall</a:t>
            </a:r>
            <a:endParaRPr lang="en-US" dirty="0"/>
          </a:p>
        </p:txBody>
      </p:sp>
      <p:sp>
        <p:nvSpPr>
          <p:cNvPr id="36" name="Content Placeholder 35"/>
          <p:cNvSpPr>
            <a:spLocks noGrp="1"/>
          </p:cNvSpPr>
          <p:nvPr>
            <p:ph sz="quarter" idx="1"/>
          </p:nvPr>
        </p:nvSpPr>
        <p:spPr>
          <a:xfrm>
            <a:off x="612648" y="1508758"/>
            <a:ext cx="8341438" cy="1192237"/>
          </a:xfrm>
        </p:spPr>
        <p:txBody>
          <a:bodyPr>
            <a:normAutofit/>
          </a:bodyPr>
          <a:lstStyle/>
          <a:p>
            <a:r>
              <a:rPr lang="en-US" sz="1800" dirty="0" smtClean="0"/>
              <a:t>For having high rainfall, Oak A’s prediction is adjusted by +3 to compensate.</a:t>
            </a:r>
          </a:p>
          <a:p>
            <a:r>
              <a:rPr lang="en-US" sz="1800" dirty="0" smtClean="0"/>
              <a:t>Similarly, for having low rainfall, Oak B’s prediction is adjusted by -5 to compensate.</a:t>
            </a:r>
          </a:p>
        </p:txBody>
      </p:sp>
    </p:spTree>
    <p:extLst>
      <p:ext uri="{BB962C8B-B14F-4D97-AF65-F5344CB8AC3E}">
        <p14:creationId xmlns:p14="http://schemas.microsoft.com/office/powerpoint/2010/main" val="184611905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9" name="Soil" descr="Soil.pn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31750" name="Oak A Small" descr="Young Tree A.png"/>
          <p:cNvPicPr>
            <a:picLocks noChangeAspect="1"/>
          </p:cNvPicPr>
          <p:nvPr/>
        </p:nvPicPr>
        <p:blipFill>
          <a:blip r:embed="rId5" cstate="print"/>
          <a:srcRect/>
          <a:stretch>
            <a:fillRect/>
          </a:stretch>
        </p:blipFill>
        <p:spPr bwMode="auto">
          <a:xfrm>
            <a:off x="1722438" y="3906838"/>
            <a:ext cx="965200" cy="1876425"/>
          </a:xfrm>
          <a:prstGeom prst="rect">
            <a:avLst/>
          </a:prstGeom>
          <a:noFill/>
          <a:ln w="9525">
            <a:noFill/>
            <a:miter lim="800000"/>
            <a:headEnd/>
            <a:tailEnd/>
          </a:ln>
        </p:spPr>
      </p:pic>
      <p:pic>
        <p:nvPicPr>
          <p:cNvPr id="31751" name="Oak B Small" descr="Young Tree B.png"/>
          <p:cNvPicPr>
            <a:picLocks noChangeAspect="1"/>
          </p:cNvPicPr>
          <p:nvPr/>
        </p:nvPicPr>
        <p:blipFill>
          <a:blip r:embed="rId6" cstate="print"/>
          <a:srcRect/>
          <a:stretch>
            <a:fillRect/>
          </a:stretch>
        </p:blipFill>
        <p:spPr bwMode="auto">
          <a:xfrm>
            <a:off x="4770438" y="3727450"/>
            <a:ext cx="1000125" cy="2044700"/>
          </a:xfrm>
          <a:prstGeom prst="rect">
            <a:avLst/>
          </a:prstGeom>
          <a:noFill/>
          <a:ln w="9525">
            <a:noFill/>
            <a:miter lim="800000"/>
            <a:headEnd/>
            <a:tailEnd/>
          </a:ln>
        </p:spPr>
      </p:pic>
      <p:pic>
        <p:nvPicPr>
          <p:cNvPr id="27" name="Tree A" descr="Old Tree A.png"/>
          <p:cNvPicPr>
            <a:picLocks noChangeAspect="1"/>
          </p:cNvPicPr>
          <p:nvPr/>
        </p:nvPicPr>
        <p:blipFill>
          <a:blip r:embed="rId7" cstate="print">
            <a:duotone>
              <a:prstClr val="black"/>
              <a:schemeClr val="accent1">
                <a:tint val="45000"/>
                <a:satMod val="400000"/>
              </a:schemeClr>
            </a:duotone>
          </a:blip>
          <a:stretch>
            <a:fillRect/>
          </a:stretch>
        </p:blipFill>
        <p:spPr>
          <a:xfrm>
            <a:off x="2940898" y="3155270"/>
            <a:ext cx="1369583" cy="2660904"/>
          </a:xfrm>
          <a:prstGeom prst="rect">
            <a:avLst/>
          </a:prstGeom>
        </p:spPr>
      </p:pic>
      <p:pic>
        <p:nvPicPr>
          <p:cNvPr id="28" name="Tree B" descr="Old Tree B.png"/>
          <p:cNvPicPr>
            <a:picLocks noChangeAspect="1"/>
          </p:cNvPicPr>
          <p:nvPr/>
        </p:nvPicPr>
        <p:blipFill>
          <a:blip r:embed="rId8" cstate="print">
            <a:duotone>
              <a:prstClr val="black"/>
              <a:schemeClr val="accent1">
                <a:tint val="45000"/>
                <a:satMod val="400000"/>
              </a:schemeClr>
            </a:duotone>
          </a:blip>
          <a:stretch>
            <a:fillRect/>
          </a:stretch>
        </p:blipFill>
        <p:spPr>
          <a:xfrm>
            <a:off x="6029071" y="3037943"/>
            <a:ext cx="1328737" cy="2743200"/>
          </a:xfrm>
          <a:prstGeom prst="rect">
            <a:avLst/>
          </a:prstGeom>
        </p:spPr>
      </p:pic>
      <p:grpSp>
        <p:nvGrpSpPr>
          <p:cNvPr id="2" name="61 in"/>
          <p:cNvGrpSpPr>
            <a:grpSpLocks/>
          </p:cNvGrpSpPr>
          <p:nvPr/>
        </p:nvGrpSpPr>
        <p:grpSpPr bwMode="auto">
          <a:xfrm>
            <a:off x="3879850" y="2717800"/>
            <a:ext cx="771525" cy="3032125"/>
            <a:chOff x="3879668" y="2717981"/>
            <a:chExt cx="771365" cy="3031852"/>
          </a:xfrm>
        </p:grpSpPr>
        <p:sp>
          <p:nvSpPr>
            <p:cNvPr id="30" name="Right Bracket 29"/>
            <p:cNvSpPr/>
            <p:nvPr/>
          </p:nvSpPr>
          <p:spPr>
            <a:xfrm>
              <a:off x="4168533" y="3162441"/>
              <a:ext cx="136497" cy="2587392"/>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1777" name="TextBox 30"/>
            <p:cNvSpPr txBox="1">
              <a:spLocks noChangeArrowheads="1"/>
            </p:cNvSpPr>
            <p:nvPr/>
          </p:nvSpPr>
          <p:spPr bwMode="auto">
            <a:xfrm>
              <a:off x="3879668" y="271798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67 in.</a:t>
              </a:r>
            </a:p>
          </p:txBody>
        </p:sp>
      </p:grpSp>
      <p:grpSp>
        <p:nvGrpSpPr>
          <p:cNvPr id="3" name="72 in"/>
          <p:cNvGrpSpPr>
            <a:grpSpLocks/>
          </p:cNvGrpSpPr>
          <p:nvPr/>
        </p:nvGrpSpPr>
        <p:grpSpPr bwMode="auto">
          <a:xfrm>
            <a:off x="7010400" y="2543175"/>
            <a:ext cx="771525" cy="3222625"/>
            <a:chOff x="7010399" y="2542902"/>
            <a:chExt cx="771365" cy="3222171"/>
          </a:xfrm>
        </p:grpSpPr>
        <p:sp>
          <p:nvSpPr>
            <p:cNvPr id="33" name="Right Bracket 32"/>
            <p:cNvSpPr/>
            <p:nvPr/>
          </p:nvSpPr>
          <p:spPr>
            <a:xfrm>
              <a:off x="7307200" y="3003212"/>
              <a:ext cx="138083" cy="2761861"/>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1775" name="TextBox 44"/>
            <p:cNvSpPr txBox="1">
              <a:spLocks noChangeArrowheads="1"/>
            </p:cNvSpPr>
            <p:nvPr/>
          </p:nvSpPr>
          <p:spPr bwMode="auto">
            <a:xfrm>
              <a:off x="7010399" y="2542902"/>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69 in.</a:t>
              </a:r>
            </a:p>
          </p:txBody>
        </p:sp>
      </p:grpSp>
      <p:grpSp>
        <p:nvGrpSpPr>
          <p:cNvPr id="4" name="Gar A"/>
          <p:cNvGrpSpPr>
            <a:grpSpLocks/>
          </p:cNvGrpSpPr>
          <p:nvPr/>
        </p:nvGrpSpPr>
        <p:grpSpPr bwMode="auto">
          <a:xfrm>
            <a:off x="0" y="2551113"/>
            <a:ext cx="1403350" cy="1779587"/>
            <a:chOff x="0" y="2550340"/>
            <a:chExt cx="1403013" cy="1780221"/>
          </a:xfrm>
        </p:grpSpPr>
        <p:pic>
          <p:nvPicPr>
            <p:cNvPr id="31772" name="Gardener A" descr="Gardener A.png"/>
            <p:cNvPicPr>
              <a:picLocks noChangeAspect="1"/>
            </p:cNvPicPr>
            <p:nvPr/>
          </p:nvPicPr>
          <p:blipFill>
            <a:blip r:embed="rId9" cstate="print"/>
            <a:srcRect/>
            <a:stretch>
              <a:fillRect/>
            </a:stretch>
          </p:blipFill>
          <p:spPr bwMode="auto">
            <a:xfrm>
              <a:off x="338931" y="2937013"/>
              <a:ext cx="527047" cy="1393548"/>
            </a:xfrm>
            <a:prstGeom prst="rect">
              <a:avLst/>
            </a:prstGeom>
            <a:noFill/>
            <a:ln w="9525">
              <a:noFill/>
              <a:miter lim="800000"/>
              <a:headEnd/>
              <a:tailEnd/>
            </a:ln>
          </p:spPr>
        </p:pic>
        <p:sp>
          <p:nvSpPr>
            <p:cNvPr id="31773"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5" name="Gar B"/>
          <p:cNvGrpSpPr>
            <a:grpSpLocks/>
          </p:cNvGrpSpPr>
          <p:nvPr/>
        </p:nvGrpSpPr>
        <p:grpSpPr bwMode="auto">
          <a:xfrm>
            <a:off x="7751763" y="2546350"/>
            <a:ext cx="1392237" cy="1782763"/>
            <a:chOff x="7752209" y="2545806"/>
            <a:chExt cx="1391791" cy="1783168"/>
          </a:xfrm>
        </p:grpSpPr>
        <p:pic>
          <p:nvPicPr>
            <p:cNvPr id="31770" name="Gardener B" descr="Gardeners B.png"/>
            <p:cNvPicPr>
              <a:picLocks noChangeAspect="1"/>
            </p:cNvPicPr>
            <p:nvPr/>
          </p:nvPicPr>
          <p:blipFill>
            <a:blip r:embed="rId10" cstate="print"/>
            <a:srcRect/>
            <a:stretch>
              <a:fillRect/>
            </a:stretch>
          </p:blipFill>
          <p:spPr bwMode="auto">
            <a:xfrm>
              <a:off x="8270581" y="2935426"/>
              <a:ext cx="518114" cy="1393548"/>
            </a:xfrm>
            <a:prstGeom prst="rect">
              <a:avLst/>
            </a:prstGeom>
            <a:noFill/>
            <a:ln w="9525">
              <a:noFill/>
              <a:miter lim="800000"/>
              <a:headEnd/>
              <a:tailEnd/>
            </a:ln>
          </p:spPr>
        </p:pic>
        <p:sp>
          <p:nvSpPr>
            <p:cNvPr id="31771"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grpSp>
        <p:nvGrpSpPr>
          <p:cNvPr id="6" name="47 in."/>
          <p:cNvGrpSpPr>
            <a:grpSpLocks/>
          </p:cNvGrpSpPr>
          <p:nvPr/>
        </p:nvGrpSpPr>
        <p:grpSpPr bwMode="auto">
          <a:xfrm>
            <a:off x="2317750" y="3422650"/>
            <a:ext cx="771525" cy="2327275"/>
            <a:chOff x="3879668" y="3422831"/>
            <a:chExt cx="771365" cy="2327002"/>
          </a:xfrm>
        </p:grpSpPr>
        <p:sp>
          <p:nvSpPr>
            <p:cNvPr id="53" name="Right Bracket 52"/>
            <p:cNvSpPr/>
            <p:nvPr/>
          </p:nvSpPr>
          <p:spPr>
            <a:xfrm>
              <a:off x="4168533" y="3854580"/>
              <a:ext cx="155543" cy="1895253"/>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1769" name="TextBox 53"/>
            <p:cNvSpPr txBox="1">
              <a:spLocks noChangeArrowheads="1"/>
            </p:cNvSpPr>
            <p:nvPr/>
          </p:nvSpPr>
          <p:spPr bwMode="auto">
            <a:xfrm>
              <a:off x="3879668" y="342283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47 in.</a:t>
              </a:r>
            </a:p>
          </p:txBody>
        </p:sp>
      </p:grpSp>
      <p:grpSp>
        <p:nvGrpSpPr>
          <p:cNvPr id="7" name="52 in."/>
          <p:cNvGrpSpPr>
            <a:grpSpLocks/>
          </p:cNvGrpSpPr>
          <p:nvPr/>
        </p:nvGrpSpPr>
        <p:grpSpPr bwMode="auto">
          <a:xfrm>
            <a:off x="5410200" y="3259138"/>
            <a:ext cx="771525" cy="2493962"/>
            <a:chOff x="7010399" y="3271641"/>
            <a:chExt cx="771365" cy="2493432"/>
          </a:xfrm>
        </p:grpSpPr>
        <p:sp>
          <p:nvSpPr>
            <p:cNvPr id="56" name="Right Bracket 55"/>
            <p:cNvSpPr/>
            <p:nvPr/>
          </p:nvSpPr>
          <p:spPr>
            <a:xfrm>
              <a:off x="7307200" y="3708110"/>
              <a:ext cx="138083" cy="2056963"/>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1767" name="TextBox 56"/>
            <p:cNvSpPr txBox="1">
              <a:spLocks noChangeArrowheads="1"/>
            </p:cNvSpPr>
            <p:nvPr/>
          </p:nvSpPr>
          <p:spPr bwMode="auto">
            <a:xfrm>
              <a:off x="7010399" y="327164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52 in.</a:t>
              </a:r>
            </a:p>
          </p:txBody>
        </p:sp>
      </p:grpSp>
      <p:sp>
        <p:nvSpPr>
          <p:cNvPr id="31760" name="B simp"/>
          <p:cNvSpPr txBox="1">
            <a:spLocks noChangeArrowheads="1"/>
          </p:cNvSpPr>
          <p:nvPr/>
        </p:nvSpPr>
        <p:spPr bwMode="auto">
          <a:xfrm>
            <a:off x="7493000" y="4419600"/>
            <a:ext cx="1651000" cy="369888"/>
          </a:xfrm>
          <a:prstGeom prst="rect">
            <a:avLst/>
          </a:prstGeom>
          <a:noFill/>
          <a:ln w="9525">
            <a:noFill/>
            <a:miter lim="800000"/>
            <a:headEnd/>
            <a:tailEnd/>
          </a:ln>
        </p:spPr>
        <p:txBody>
          <a:bodyPr>
            <a:spAutoFit/>
          </a:bodyPr>
          <a:lstStyle/>
          <a:p>
            <a:r>
              <a:rPr lang="en-US">
                <a:solidFill>
                  <a:srgbClr val="704D74"/>
                </a:solidFill>
                <a:latin typeface="Calibri" pitchFamily="34" charset="0"/>
              </a:rPr>
              <a:t>+20 Average</a:t>
            </a:r>
          </a:p>
        </p:txBody>
      </p:sp>
      <p:sp>
        <p:nvSpPr>
          <p:cNvPr id="31761" name="A simp"/>
          <p:cNvSpPr txBox="1">
            <a:spLocks noChangeArrowheads="1"/>
          </p:cNvSpPr>
          <p:nvPr/>
        </p:nvSpPr>
        <p:spPr bwMode="auto">
          <a:xfrm>
            <a:off x="152400" y="4495800"/>
            <a:ext cx="1341438" cy="369888"/>
          </a:xfrm>
          <a:prstGeom prst="rect">
            <a:avLst/>
          </a:prstGeom>
          <a:noFill/>
          <a:ln w="9525">
            <a:noFill/>
            <a:miter lim="800000"/>
            <a:headEnd/>
            <a:tailEnd/>
          </a:ln>
        </p:spPr>
        <p:txBody>
          <a:bodyPr wrap="none">
            <a:spAutoFit/>
          </a:bodyPr>
          <a:lstStyle/>
          <a:p>
            <a:r>
              <a:rPr lang="en-US">
                <a:solidFill>
                  <a:srgbClr val="704D74"/>
                </a:solidFill>
                <a:latin typeface="Calibri" pitchFamily="34" charset="0"/>
              </a:rPr>
              <a:t>+20 Average</a:t>
            </a:r>
          </a:p>
        </p:txBody>
      </p:sp>
      <p:sp>
        <p:nvSpPr>
          <p:cNvPr id="31762" name="Rain A"/>
          <p:cNvSpPr txBox="1">
            <a:spLocks noChangeArrowheads="1"/>
          </p:cNvSpPr>
          <p:nvPr/>
        </p:nvSpPr>
        <p:spPr bwMode="auto">
          <a:xfrm>
            <a:off x="152400" y="4876800"/>
            <a:ext cx="1677988" cy="369888"/>
          </a:xfrm>
          <a:prstGeom prst="rect">
            <a:avLst/>
          </a:prstGeom>
          <a:noFill/>
          <a:ln w="9525">
            <a:noFill/>
            <a:miter lim="800000"/>
            <a:headEnd/>
            <a:tailEnd/>
          </a:ln>
        </p:spPr>
        <p:txBody>
          <a:bodyPr wrap="none">
            <a:spAutoFit/>
          </a:bodyPr>
          <a:lstStyle/>
          <a:p>
            <a:r>
              <a:rPr lang="en-US">
                <a:solidFill>
                  <a:srgbClr val="558ED5"/>
                </a:solidFill>
              </a:rPr>
              <a:t>+ 3 for Rainfall</a:t>
            </a:r>
          </a:p>
        </p:txBody>
      </p:sp>
      <p:sp>
        <p:nvSpPr>
          <p:cNvPr id="31763" name="Soil A"/>
          <p:cNvSpPr txBox="1">
            <a:spLocks noChangeArrowheads="1"/>
          </p:cNvSpPr>
          <p:nvPr/>
        </p:nvSpPr>
        <p:spPr bwMode="auto">
          <a:xfrm>
            <a:off x="152400" y="5257800"/>
            <a:ext cx="1236663" cy="369888"/>
          </a:xfrm>
          <a:prstGeom prst="rect">
            <a:avLst/>
          </a:prstGeom>
          <a:noFill/>
          <a:ln w="9525">
            <a:noFill/>
            <a:miter lim="800000"/>
            <a:headEnd/>
            <a:tailEnd/>
          </a:ln>
        </p:spPr>
        <p:txBody>
          <a:bodyPr wrap="none">
            <a:spAutoFit/>
          </a:bodyPr>
          <a:lstStyle/>
          <a:p>
            <a:r>
              <a:rPr lang="en-US">
                <a:solidFill>
                  <a:srgbClr val="948A54"/>
                </a:solidFill>
              </a:rPr>
              <a:t>- 3 for Soil</a:t>
            </a:r>
          </a:p>
        </p:txBody>
      </p:sp>
      <p:sp>
        <p:nvSpPr>
          <p:cNvPr id="31764" name="Soil B"/>
          <p:cNvSpPr txBox="1">
            <a:spLocks noChangeArrowheads="1"/>
          </p:cNvSpPr>
          <p:nvPr/>
        </p:nvSpPr>
        <p:spPr bwMode="auto">
          <a:xfrm>
            <a:off x="7493000" y="5181600"/>
            <a:ext cx="1651000" cy="369888"/>
          </a:xfrm>
          <a:prstGeom prst="rect">
            <a:avLst/>
          </a:prstGeom>
          <a:noFill/>
          <a:ln w="9525">
            <a:noFill/>
            <a:miter lim="800000"/>
            <a:headEnd/>
            <a:tailEnd/>
          </a:ln>
        </p:spPr>
        <p:txBody>
          <a:bodyPr>
            <a:spAutoFit/>
          </a:bodyPr>
          <a:lstStyle/>
          <a:p>
            <a:r>
              <a:rPr lang="en-US">
                <a:solidFill>
                  <a:srgbClr val="948A54"/>
                </a:solidFill>
              </a:rPr>
              <a:t>+ 2 for Soil</a:t>
            </a:r>
          </a:p>
        </p:txBody>
      </p:sp>
      <p:sp>
        <p:nvSpPr>
          <p:cNvPr id="31765" name="Rain A"/>
          <p:cNvSpPr txBox="1">
            <a:spLocks noChangeArrowheads="1"/>
          </p:cNvSpPr>
          <p:nvPr/>
        </p:nvSpPr>
        <p:spPr bwMode="auto">
          <a:xfrm>
            <a:off x="7466013" y="4787900"/>
            <a:ext cx="1620837" cy="369888"/>
          </a:xfrm>
          <a:prstGeom prst="rect">
            <a:avLst/>
          </a:prstGeom>
          <a:noFill/>
          <a:ln w="9525">
            <a:noFill/>
            <a:miter lim="800000"/>
            <a:headEnd/>
            <a:tailEnd/>
          </a:ln>
        </p:spPr>
        <p:txBody>
          <a:bodyPr wrap="none">
            <a:spAutoFit/>
          </a:bodyPr>
          <a:lstStyle/>
          <a:p>
            <a:r>
              <a:rPr lang="en-US">
                <a:solidFill>
                  <a:srgbClr val="558ED5"/>
                </a:solidFill>
              </a:rPr>
              <a:t>- 5 for Rainfall</a:t>
            </a:r>
          </a:p>
        </p:txBody>
      </p:sp>
      <p:sp>
        <p:nvSpPr>
          <p:cNvPr id="35" name="Title 34"/>
          <p:cNvSpPr>
            <a:spLocks noGrp="1"/>
          </p:cNvSpPr>
          <p:nvPr>
            <p:ph type="title"/>
          </p:nvPr>
        </p:nvSpPr>
        <p:spPr/>
        <p:txBody>
          <a:bodyPr/>
          <a:lstStyle/>
          <a:p>
            <a:r>
              <a:rPr lang="en-US" dirty="0" smtClean="0"/>
              <a:t>Adjusting for Soil Richness</a:t>
            </a:r>
            <a:endParaRPr lang="en-US" dirty="0"/>
          </a:p>
        </p:txBody>
      </p:sp>
      <p:sp>
        <p:nvSpPr>
          <p:cNvPr id="36" name="Content Placeholder 35"/>
          <p:cNvSpPr>
            <a:spLocks noGrp="1"/>
          </p:cNvSpPr>
          <p:nvPr>
            <p:ph sz="quarter" idx="1"/>
          </p:nvPr>
        </p:nvSpPr>
        <p:spPr>
          <a:xfrm>
            <a:off x="612648" y="1508758"/>
            <a:ext cx="8153400" cy="847578"/>
          </a:xfrm>
        </p:spPr>
        <p:txBody>
          <a:bodyPr>
            <a:normAutofit/>
          </a:bodyPr>
          <a:lstStyle/>
          <a:p>
            <a:r>
              <a:rPr lang="en-US" sz="1800" dirty="0" smtClean="0"/>
              <a:t>For having poor soil, Oak A’s prediction is adjusted by -3.</a:t>
            </a:r>
          </a:p>
          <a:p>
            <a:r>
              <a:rPr lang="en-US" sz="1800" dirty="0" smtClean="0"/>
              <a:t>For having rich soil, Oak B’s prediction is adjusted by +2.</a:t>
            </a:r>
            <a:endParaRPr lang="en-US" sz="1800" dirty="0"/>
          </a:p>
        </p:txBody>
      </p:sp>
    </p:spTree>
    <p:extLst>
      <p:ext uri="{BB962C8B-B14F-4D97-AF65-F5344CB8AC3E}">
        <p14:creationId xmlns:p14="http://schemas.microsoft.com/office/powerpoint/2010/main" val="103724102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0" name="Ins" descr="Pests.png"/>
          <p:cNvPicPr>
            <a:picLocks noChangeAspect="1"/>
          </p:cNvPicPr>
          <p:nvPr/>
        </p:nvPicPr>
        <p:blipFill>
          <a:blip r:embed="rId4" cstate="print"/>
          <a:srcRect/>
          <a:stretch>
            <a:fillRect/>
          </a:stretch>
        </p:blipFill>
        <p:spPr bwMode="auto">
          <a:xfrm>
            <a:off x="152400" y="0"/>
            <a:ext cx="9144000" cy="6858000"/>
          </a:xfrm>
          <a:prstGeom prst="rect">
            <a:avLst/>
          </a:prstGeom>
          <a:noFill/>
          <a:ln w="9525">
            <a:noFill/>
            <a:miter lim="800000"/>
            <a:headEnd/>
            <a:tailEnd/>
          </a:ln>
        </p:spPr>
      </p:pic>
      <p:pic>
        <p:nvPicPr>
          <p:cNvPr id="32774" name="Oak A Small" descr="Young Tree A.png"/>
          <p:cNvPicPr>
            <a:picLocks noChangeAspect="1"/>
          </p:cNvPicPr>
          <p:nvPr/>
        </p:nvPicPr>
        <p:blipFill>
          <a:blip r:embed="rId5" cstate="print"/>
          <a:srcRect/>
          <a:stretch>
            <a:fillRect/>
          </a:stretch>
        </p:blipFill>
        <p:spPr bwMode="auto">
          <a:xfrm>
            <a:off x="1722438" y="3906838"/>
            <a:ext cx="965200" cy="1876425"/>
          </a:xfrm>
          <a:prstGeom prst="rect">
            <a:avLst/>
          </a:prstGeom>
          <a:noFill/>
          <a:ln w="9525">
            <a:noFill/>
            <a:miter lim="800000"/>
            <a:headEnd/>
            <a:tailEnd/>
          </a:ln>
        </p:spPr>
      </p:pic>
      <p:pic>
        <p:nvPicPr>
          <p:cNvPr id="32775" name="Oak B Small" descr="Young Tree B.png"/>
          <p:cNvPicPr>
            <a:picLocks noChangeAspect="1"/>
          </p:cNvPicPr>
          <p:nvPr/>
        </p:nvPicPr>
        <p:blipFill>
          <a:blip r:embed="rId6" cstate="print"/>
          <a:srcRect/>
          <a:stretch>
            <a:fillRect/>
          </a:stretch>
        </p:blipFill>
        <p:spPr bwMode="auto">
          <a:xfrm>
            <a:off x="4770438" y="3727450"/>
            <a:ext cx="1000125" cy="2044700"/>
          </a:xfrm>
          <a:prstGeom prst="rect">
            <a:avLst/>
          </a:prstGeom>
          <a:noFill/>
          <a:ln w="9525">
            <a:noFill/>
            <a:miter lim="800000"/>
            <a:headEnd/>
            <a:tailEnd/>
          </a:ln>
        </p:spPr>
      </p:pic>
      <p:pic>
        <p:nvPicPr>
          <p:cNvPr id="34" name="Tree A" descr="Old Tree A.png"/>
          <p:cNvPicPr>
            <a:picLocks noChangeAspect="1"/>
          </p:cNvPicPr>
          <p:nvPr/>
        </p:nvPicPr>
        <p:blipFill>
          <a:blip r:embed="rId7" cstate="print">
            <a:duotone>
              <a:prstClr val="black"/>
              <a:schemeClr val="accent1">
                <a:tint val="45000"/>
                <a:satMod val="400000"/>
              </a:schemeClr>
            </a:duotone>
          </a:blip>
          <a:stretch>
            <a:fillRect/>
          </a:stretch>
        </p:blipFill>
        <p:spPr>
          <a:xfrm>
            <a:off x="3017098" y="3460070"/>
            <a:ext cx="1209563" cy="2350008"/>
          </a:xfrm>
          <a:prstGeom prst="rect">
            <a:avLst/>
          </a:prstGeom>
        </p:spPr>
      </p:pic>
      <p:pic>
        <p:nvPicPr>
          <p:cNvPr id="35" name="Tree B" descr="Old Tree B.png"/>
          <p:cNvPicPr>
            <a:picLocks noChangeAspect="1"/>
          </p:cNvPicPr>
          <p:nvPr/>
        </p:nvPicPr>
        <p:blipFill>
          <a:blip r:embed="rId8" cstate="print">
            <a:duotone>
              <a:prstClr val="black"/>
              <a:schemeClr val="accent1">
                <a:tint val="45000"/>
                <a:satMod val="400000"/>
              </a:schemeClr>
            </a:duotone>
          </a:blip>
          <a:stretch>
            <a:fillRect/>
          </a:stretch>
        </p:blipFill>
        <p:spPr>
          <a:xfrm>
            <a:off x="5967253" y="2872842"/>
            <a:ext cx="1426178" cy="2944368"/>
          </a:xfrm>
          <a:prstGeom prst="rect">
            <a:avLst/>
          </a:prstGeom>
        </p:spPr>
      </p:pic>
      <p:grpSp>
        <p:nvGrpSpPr>
          <p:cNvPr id="2" name="61 in"/>
          <p:cNvGrpSpPr>
            <a:grpSpLocks/>
          </p:cNvGrpSpPr>
          <p:nvPr/>
        </p:nvGrpSpPr>
        <p:grpSpPr bwMode="auto">
          <a:xfrm>
            <a:off x="3879850" y="3013075"/>
            <a:ext cx="771525" cy="2736850"/>
            <a:chOff x="3879668" y="3013256"/>
            <a:chExt cx="771365" cy="2736577"/>
          </a:xfrm>
        </p:grpSpPr>
        <p:sp>
          <p:nvSpPr>
            <p:cNvPr id="37" name="Right Bracket 36"/>
            <p:cNvSpPr/>
            <p:nvPr/>
          </p:nvSpPr>
          <p:spPr>
            <a:xfrm>
              <a:off x="4168533" y="3451362"/>
              <a:ext cx="136497" cy="2298471"/>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2803" name="TextBox 37"/>
            <p:cNvSpPr txBox="1">
              <a:spLocks noChangeArrowheads="1"/>
            </p:cNvSpPr>
            <p:nvPr/>
          </p:nvSpPr>
          <p:spPr bwMode="auto">
            <a:xfrm>
              <a:off x="3879668" y="3013256"/>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59 in.</a:t>
              </a:r>
            </a:p>
          </p:txBody>
        </p:sp>
      </p:grpSp>
      <p:grpSp>
        <p:nvGrpSpPr>
          <p:cNvPr id="3" name="72 in"/>
          <p:cNvGrpSpPr>
            <a:grpSpLocks/>
          </p:cNvGrpSpPr>
          <p:nvPr/>
        </p:nvGrpSpPr>
        <p:grpSpPr bwMode="auto">
          <a:xfrm>
            <a:off x="7010400" y="2400300"/>
            <a:ext cx="771525" cy="3365500"/>
            <a:chOff x="7010399" y="2400043"/>
            <a:chExt cx="771365" cy="3365030"/>
          </a:xfrm>
        </p:grpSpPr>
        <p:sp>
          <p:nvSpPr>
            <p:cNvPr id="40" name="Right Bracket 39"/>
            <p:cNvSpPr/>
            <p:nvPr/>
          </p:nvSpPr>
          <p:spPr>
            <a:xfrm>
              <a:off x="7307200" y="2838132"/>
              <a:ext cx="138083" cy="2926941"/>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2801" name="TextBox 40"/>
            <p:cNvSpPr txBox="1">
              <a:spLocks noChangeArrowheads="1"/>
            </p:cNvSpPr>
            <p:nvPr/>
          </p:nvSpPr>
          <p:spPr bwMode="auto">
            <a:xfrm>
              <a:off x="7010399" y="2400043"/>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74 in.</a:t>
              </a:r>
            </a:p>
          </p:txBody>
        </p:sp>
      </p:grpSp>
      <p:grpSp>
        <p:nvGrpSpPr>
          <p:cNvPr id="4" name="Gar A"/>
          <p:cNvGrpSpPr>
            <a:grpSpLocks/>
          </p:cNvGrpSpPr>
          <p:nvPr/>
        </p:nvGrpSpPr>
        <p:grpSpPr bwMode="auto">
          <a:xfrm>
            <a:off x="0" y="2551113"/>
            <a:ext cx="1403350" cy="1779587"/>
            <a:chOff x="0" y="2550340"/>
            <a:chExt cx="1403013" cy="1780221"/>
          </a:xfrm>
        </p:grpSpPr>
        <p:pic>
          <p:nvPicPr>
            <p:cNvPr id="32798" name="Gardener A" descr="Gardener A.png"/>
            <p:cNvPicPr>
              <a:picLocks noChangeAspect="1"/>
            </p:cNvPicPr>
            <p:nvPr/>
          </p:nvPicPr>
          <p:blipFill>
            <a:blip r:embed="rId9" cstate="print"/>
            <a:srcRect/>
            <a:stretch>
              <a:fillRect/>
            </a:stretch>
          </p:blipFill>
          <p:spPr bwMode="auto">
            <a:xfrm>
              <a:off x="338931" y="2937013"/>
              <a:ext cx="527047" cy="1393548"/>
            </a:xfrm>
            <a:prstGeom prst="rect">
              <a:avLst/>
            </a:prstGeom>
            <a:noFill/>
            <a:ln w="9525">
              <a:noFill/>
              <a:miter lim="800000"/>
              <a:headEnd/>
              <a:tailEnd/>
            </a:ln>
          </p:spPr>
        </p:pic>
        <p:sp>
          <p:nvSpPr>
            <p:cNvPr id="32799"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5" name="Gar B"/>
          <p:cNvGrpSpPr>
            <a:grpSpLocks/>
          </p:cNvGrpSpPr>
          <p:nvPr/>
        </p:nvGrpSpPr>
        <p:grpSpPr bwMode="auto">
          <a:xfrm>
            <a:off x="7751763" y="2546350"/>
            <a:ext cx="1392237" cy="1782763"/>
            <a:chOff x="7752209" y="2545806"/>
            <a:chExt cx="1391791" cy="1783168"/>
          </a:xfrm>
        </p:grpSpPr>
        <p:pic>
          <p:nvPicPr>
            <p:cNvPr id="32796" name="Gardener B" descr="Gardeners B.png"/>
            <p:cNvPicPr>
              <a:picLocks noChangeAspect="1"/>
            </p:cNvPicPr>
            <p:nvPr/>
          </p:nvPicPr>
          <p:blipFill>
            <a:blip r:embed="rId10" cstate="print"/>
            <a:srcRect/>
            <a:stretch>
              <a:fillRect/>
            </a:stretch>
          </p:blipFill>
          <p:spPr bwMode="auto">
            <a:xfrm>
              <a:off x="8270581" y="2935426"/>
              <a:ext cx="518114" cy="1393548"/>
            </a:xfrm>
            <a:prstGeom prst="rect">
              <a:avLst/>
            </a:prstGeom>
            <a:noFill/>
            <a:ln w="9525">
              <a:noFill/>
              <a:miter lim="800000"/>
              <a:headEnd/>
              <a:tailEnd/>
            </a:ln>
          </p:spPr>
        </p:pic>
        <p:sp>
          <p:nvSpPr>
            <p:cNvPr id="32797"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grpSp>
        <p:nvGrpSpPr>
          <p:cNvPr id="6" name="47 in."/>
          <p:cNvGrpSpPr>
            <a:grpSpLocks/>
          </p:cNvGrpSpPr>
          <p:nvPr/>
        </p:nvGrpSpPr>
        <p:grpSpPr bwMode="auto">
          <a:xfrm>
            <a:off x="2317750" y="3422650"/>
            <a:ext cx="771525" cy="2327275"/>
            <a:chOff x="3879668" y="3422831"/>
            <a:chExt cx="771365" cy="2327002"/>
          </a:xfrm>
        </p:grpSpPr>
        <p:sp>
          <p:nvSpPr>
            <p:cNvPr id="49" name="Right Bracket 48"/>
            <p:cNvSpPr/>
            <p:nvPr/>
          </p:nvSpPr>
          <p:spPr>
            <a:xfrm>
              <a:off x="4168533" y="3854580"/>
              <a:ext cx="155543" cy="1895253"/>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2795" name="TextBox 49"/>
            <p:cNvSpPr txBox="1">
              <a:spLocks noChangeArrowheads="1"/>
            </p:cNvSpPr>
            <p:nvPr/>
          </p:nvSpPr>
          <p:spPr bwMode="auto">
            <a:xfrm>
              <a:off x="3879668" y="342283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47 in.</a:t>
              </a:r>
            </a:p>
          </p:txBody>
        </p:sp>
      </p:grpSp>
      <p:grpSp>
        <p:nvGrpSpPr>
          <p:cNvPr id="7" name="52 in."/>
          <p:cNvGrpSpPr>
            <a:grpSpLocks/>
          </p:cNvGrpSpPr>
          <p:nvPr/>
        </p:nvGrpSpPr>
        <p:grpSpPr bwMode="auto">
          <a:xfrm>
            <a:off x="5410200" y="3259138"/>
            <a:ext cx="771525" cy="2493962"/>
            <a:chOff x="7010399" y="3271641"/>
            <a:chExt cx="771365" cy="2493432"/>
          </a:xfrm>
        </p:grpSpPr>
        <p:sp>
          <p:nvSpPr>
            <p:cNvPr id="52" name="Right Bracket 51"/>
            <p:cNvSpPr/>
            <p:nvPr/>
          </p:nvSpPr>
          <p:spPr>
            <a:xfrm>
              <a:off x="7307200" y="3708110"/>
              <a:ext cx="138083" cy="2056963"/>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2793" name="TextBox 52"/>
            <p:cNvSpPr txBox="1">
              <a:spLocks noChangeArrowheads="1"/>
            </p:cNvSpPr>
            <p:nvPr/>
          </p:nvSpPr>
          <p:spPr bwMode="auto">
            <a:xfrm>
              <a:off x="7010399" y="327164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52 in.</a:t>
              </a:r>
            </a:p>
          </p:txBody>
        </p:sp>
      </p:grpSp>
      <p:sp>
        <p:nvSpPr>
          <p:cNvPr id="32784" name="B simp"/>
          <p:cNvSpPr txBox="1">
            <a:spLocks noChangeArrowheads="1"/>
          </p:cNvSpPr>
          <p:nvPr/>
        </p:nvSpPr>
        <p:spPr bwMode="auto">
          <a:xfrm>
            <a:off x="7493000" y="4419600"/>
            <a:ext cx="1651000" cy="369888"/>
          </a:xfrm>
          <a:prstGeom prst="rect">
            <a:avLst/>
          </a:prstGeom>
          <a:noFill/>
          <a:ln w="9525">
            <a:noFill/>
            <a:miter lim="800000"/>
            <a:headEnd/>
            <a:tailEnd/>
          </a:ln>
        </p:spPr>
        <p:txBody>
          <a:bodyPr>
            <a:spAutoFit/>
          </a:bodyPr>
          <a:lstStyle/>
          <a:p>
            <a:r>
              <a:rPr lang="en-US">
                <a:solidFill>
                  <a:srgbClr val="704D74"/>
                </a:solidFill>
                <a:latin typeface="Calibri" pitchFamily="34" charset="0"/>
              </a:rPr>
              <a:t>+20 Average</a:t>
            </a:r>
          </a:p>
        </p:txBody>
      </p:sp>
      <p:sp>
        <p:nvSpPr>
          <p:cNvPr id="32785" name="A simp"/>
          <p:cNvSpPr txBox="1">
            <a:spLocks noChangeArrowheads="1"/>
          </p:cNvSpPr>
          <p:nvPr/>
        </p:nvSpPr>
        <p:spPr bwMode="auto">
          <a:xfrm>
            <a:off x="152400" y="4495800"/>
            <a:ext cx="1341438" cy="369888"/>
          </a:xfrm>
          <a:prstGeom prst="rect">
            <a:avLst/>
          </a:prstGeom>
          <a:noFill/>
          <a:ln w="9525">
            <a:noFill/>
            <a:miter lim="800000"/>
            <a:headEnd/>
            <a:tailEnd/>
          </a:ln>
        </p:spPr>
        <p:txBody>
          <a:bodyPr wrap="none">
            <a:spAutoFit/>
          </a:bodyPr>
          <a:lstStyle/>
          <a:p>
            <a:r>
              <a:rPr lang="en-US">
                <a:solidFill>
                  <a:srgbClr val="704D74"/>
                </a:solidFill>
                <a:latin typeface="Calibri" pitchFamily="34" charset="0"/>
              </a:rPr>
              <a:t>+20 Average</a:t>
            </a:r>
          </a:p>
        </p:txBody>
      </p:sp>
      <p:sp>
        <p:nvSpPr>
          <p:cNvPr id="32786" name="Rain A"/>
          <p:cNvSpPr txBox="1">
            <a:spLocks noChangeArrowheads="1"/>
          </p:cNvSpPr>
          <p:nvPr/>
        </p:nvSpPr>
        <p:spPr bwMode="auto">
          <a:xfrm>
            <a:off x="152400" y="4876800"/>
            <a:ext cx="1677988" cy="369888"/>
          </a:xfrm>
          <a:prstGeom prst="rect">
            <a:avLst/>
          </a:prstGeom>
          <a:noFill/>
          <a:ln w="9525">
            <a:noFill/>
            <a:miter lim="800000"/>
            <a:headEnd/>
            <a:tailEnd/>
          </a:ln>
        </p:spPr>
        <p:txBody>
          <a:bodyPr wrap="none">
            <a:spAutoFit/>
          </a:bodyPr>
          <a:lstStyle/>
          <a:p>
            <a:r>
              <a:rPr lang="en-US">
                <a:solidFill>
                  <a:srgbClr val="558ED5"/>
                </a:solidFill>
              </a:rPr>
              <a:t>+ 3 for Rainfall</a:t>
            </a:r>
          </a:p>
        </p:txBody>
      </p:sp>
      <p:sp>
        <p:nvSpPr>
          <p:cNvPr id="32787" name="Soil A"/>
          <p:cNvSpPr txBox="1">
            <a:spLocks noChangeArrowheads="1"/>
          </p:cNvSpPr>
          <p:nvPr/>
        </p:nvSpPr>
        <p:spPr bwMode="auto">
          <a:xfrm>
            <a:off x="152400" y="5257800"/>
            <a:ext cx="1236663" cy="369888"/>
          </a:xfrm>
          <a:prstGeom prst="rect">
            <a:avLst/>
          </a:prstGeom>
          <a:noFill/>
          <a:ln w="9525">
            <a:noFill/>
            <a:miter lim="800000"/>
            <a:headEnd/>
            <a:tailEnd/>
          </a:ln>
        </p:spPr>
        <p:txBody>
          <a:bodyPr wrap="none">
            <a:spAutoFit/>
          </a:bodyPr>
          <a:lstStyle/>
          <a:p>
            <a:r>
              <a:rPr lang="en-US">
                <a:solidFill>
                  <a:srgbClr val="948A54"/>
                </a:solidFill>
              </a:rPr>
              <a:t>- 3 for Soil</a:t>
            </a:r>
          </a:p>
        </p:txBody>
      </p:sp>
      <p:sp>
        <p:nvSpPr>
          <p:cNvPr id="32788" name="Soil B"/>
          <p:cNvSpPr txBox="1">
            <a:spLocks noChangeArrowheads="1"/>
          </p:cNvSpPr>
          <p:nvPr/>
        </p:nvSpPr>
        <p:spPr bwMode="auto">
          <a:xfrm>
            <a:off x="7493000" y="5181600"/>
            <a:ext cx="1651000" cy="369888"/>
          </a:xfrm>
          <a:prstGeom prst="rect">
            <a:avLst/>
          </a:prstGeom>
          <a:noFill/>
          <a:ln w="9525">
            <a:noFill/>
            <a:miter lim="800000"/>
            <a:headEnd/>
            <a:tailEnd/>
          </a:ln>
        </p:spPr>
        <p:txBody>
          <a:bodyPr>
            <a:spAutoFit/>
          </a:bodyPr>
          <a:lstStyle/>
          <a:p>
            <a:r>
              <a:rPr lang="en-US">
                <a:solidFill>
                  <a:srgbClr val="948A54"/>
                </a:solidFill>
              </a:rPr>
              <a:t>+ 2 for Soil</a:t>
            </a:r>
          </a:p>
        </p:txBody>
      </p:sp>
      <p:sp>
        <p:nvSpPr>
          <p:cNvPr id="32789" name="Pests A"/>
          <p:cNvSpPr txBox="1">
            <a:spLocks noChangeArrowheads="1"/>
          </p:cNvSpPr>
          <p:nvPr/>
        </p:nvSpPr>
        <p:spPr bwMode="auto">
          <a:xfrm>
            <a:off x="152400" y="5638800"/>
            <a:ext cx="1411288" cy="369888"/>
          </a:xfrm>
          <a:prstGeom prst="rect">
            <a:avLst/>
          </a:prstGeom>
          <a:noFill/>
          <a:ln w="9525">
            <a:noFill/>
            <a:miter lim="800000"/>
            <a:headEnd/>
            <a:tailEnd/>
          </a:ln>
        </p:spPr>
        <p:txBody>
          <a:bodyPr wrap="none">
            <a:spAutoFit/>
          </a:bodyPr>
          <a:lstStyle/>
          <a:p>
            <a:r>
              <a:rPr lang="en-US">
                <a:solidFill>
                  <a:srgbClr val="E46C0A"/>
                </a:solidFill>
              </a:rPr>
              <a:t>- 8 for Temp</a:t>
            </a:r>
          </a:p>
        </p:txBody>
      </p:sp>
      <p:sp>
        <p:nvSpPr>
          <p:cNvPr id="32790" name="Pests B"/>
          <p:cNvSpPr txBox="1">
            <a:spLocks noChangeArrowheads="1"/>
          </p:cNvSpPr>
          <p:nvPr/>
        </p:nvSpPr>
        <p:spPr bwMode="auto">
          <a:xfrm>
            <a:off x="7505700" y="5562600"/>
            <a:ext cx="1638300" cy="369888"/>
          </a:xfrm>
          <a:prstGeom prst="rect">
            <a:avLst/>
          </a:prstGeom>
          <a:noFill/>
          <a:ln w="9525">
            <a:noFill/>
            <a:miter lim="800000"/>
            <a:headEnd/>
            <a:tailEnd/>
          </a:ln>
        </p:spPr>
        <p:txBody>
          <a:bodyPr>
            <a:spAutoFit/>
          </a:bodyPr>
          <a:lstStyle/>
          <a:p>
            <a:r>
              <a:rPr lang="en-US">
                <a:solidFill>
                  <a:srgbClr val="E46C0A"/>
                </a:solidFill>
              </a:rPr>
              <a:t>+ 5 for Temp</a:t>
            </a:r>
          </a:p>
        </p:txBody>
      </p:sp>
      <p:sp>
        <p:nvSpPr>
          <p:cNvPr id="32791" name="Rain A"/>
          <p:cNvSpPr txBox="1">
            <a:spLocks noChangeArrowheads="1"/>
          </p:cNvSpPr>
          <p:nvPr/>
        </p:nvSpPr>
        <p:spPr bwMode="auto">
          <a:xfrm>
            <a:off x="7466013" y="4787900"/>
            <a:ext cx="1620837" cy="369888"/>
          </a:xfrm>
          <a:prstGeom prst="rect">
            <a:avLst/>
          </a:prstGeom>
          <a:noFill/>
          <a:ln w="9525">
            <a:noFill/>
            <a:miter lim="800000"/>
            <a:headEnd/>
            <a:tailEnd/>
          </a:ln>
        </p:spPr>
        <p:txBody>
          <a:bodyPr wrap="none">
            <a:spAutoFit/>
          </a:bodyPr>
          <a:lstStyle/>
          <a:p>
            <a:r>
              <a:rPr lang="en-US">
                <a:solidFill>
                  <a:srgbClr val="558ED5"/>
                </a:solidFill>
              </a:rPr>
              <a:t>- 5 for Rainfall</a:t>
            </a:r>
          </a:p>
        </p:txBody>
      </p:sp>
      <p:sp>
        <p:nvSpPr>
          <p:cNvPr id="38" name="Title 37"/>
          <p:cNvSpPr>
            <a:spLocks noGrp="1"/>
          </p:cNvSpPr>
          <p:nvPr>
            <p:ph type="title"/>
          </p:nvPr>
        </p:nvSpPr>
        <p:spPr/>
        <p:txBody>
          <a:bodyPr/>
          <a:lstStyle/>
          <a:p>
            <a:r>
              <a:rPr lang="en-US" dirty="0" smtClean="0"/>
              <a:t>Adjusting for Temperature</a:t>
            </a:r>
            <a:endParaRPr lang="en-US" dirty="0"/>
          </a:p>
        </p:txBody>
      </p:sp>
      <p:sp>
        <p:nvSpPr>
          <p:cNvPr id="39" name="Content Placeholder 38"/>
          <p:cNvSpPr>
            <a:spLocks noGrp="1"/>
          </p:cNvSpPr>
          <p:nvPr>
            <p:ph sz="quarter" idx="1"/>
          </p:nvPr>
        </p:nvSpPr>
        <p:spPr>
          <a:xfrm>
            <a:off x="612648" y="1501724"/>
            <a:ext cx="8153400" cy="861646"/>
          </a:xfrm>
        </p:spPr>
        <p:txBody>
          <a:bodyPr>
            <a:normAutofit/>
          </a:bodyPr>
          <a:lstStyle/>
          <a:p>
            <a:r>
              <a:rPr lang="en-US" sz="1800" dirty="0" smtClean="0"/>
              <a:t>For having high temperature, Oak A’s prediction is adjusted by -8.</a:t>
            </a:r>
          </a:p>
          <a:p>
            <a:r>
              <a:rPr lang="en-US" sz="1800" dirty="0" smtClean="0"/>
              <a:t>For having low temperature, Oak B’s prediction is adjusted by +5.</a:t>
            </a:r>
            <a:endParaRPr lang="en-US" sz="1800" dirty="0"/>
          </a:p>
        </p:txBody>
      </p:sp>
    </p:spTree>
    <p:extLst>
      <p:ext uri="{BB962C8B-B14F-4D97-AF65-F5344CB8AC3E}">
        <p14:creationId xmlns:p14="http://schemas.microsoft.com/office/powerpoint/2010/main" val="219973274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5036234"/>
            <a:ext cx="9144000" cy="1821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5"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3796" name="B simp"/>
          <p:cNvSpPr txBox="1">
            <a:spLocks noChangeArrowheads="1"/>
          </p:cNvSpPr>
          <p:nvPr/>
        </p:nvSpPr>
        <p:spPr bwMode="auto">
          <a:xfrm>
            <a:off x="7493000" y="4419600"/>
            <a:ext cx="1651000" cy="369888"/>
          </a:xfrm>
          <a:prstGeom prst="rect">
            <a:avLst/>
          </a:prstGeom>
          <a:noFill/>
          <a:ln w="9525">
            <a:noFill/>
            <a:miter lim="800000"/>
            <a:headEnd/>
            <a:tailEnd/>
          </a:ln>
        </p:spPr>
        <p:txBody>
          <a:bodyPr>
            <a:spAutoFit/>
          </a:bodyPr>
          <a:lstStyle/>
          <a:p>
            <a:r>
              <a:rPr lang="en-US">
                <a:solidFill>
                  <a:srgbClr val="704D74"/>
                </a:solidFill>
                <a:latin typeface="Calibri" pitchFamily="34" charset="0"/>
              </a:rPr>
              <a:t>+20 Average</a:t>
            </a:r>
          </a:p>
        </p:txBody>
      </p:sp>
      <p:sp>
        <p:nvSpPr>
          <p:cNvPr id="33797" name="A simp"/>
          <p:cNvSpPr txBox="1">
            <a:spLocks noChangeArrowheads="1"/>
          </p:cNvSpPr>
          <p:nvPr/>
        </p:nvSpPr>
        <p:spPr bwMode="auto">
          <a:xfrm>
            <a:off x="152400" y="4495800"/>
            <a:ext cx="1341438" cy="369888"/>
          </a:xfrm>
          <a:prstGeom prst="rect">
            <a:avLst/>
          </a:prstGeom>
          <a:noFill/>
          <a:ln w="9525">
            <a:noFill/>
            <a:miter lim="800000"/>
            <a:headEnd/>
            <a:tailEnd/>
          </a:ln>
        </p:spPr>
        <p:txBody>
          <a:bodyPr wrap="none">
            <a:spAutoFit/>
          </a:bodyPr>
          <a:lstStyle/>
          <a:p>
            <a:r>
              <a:rPr lang="en-US">
                <a:solidFill>
                  <a:srgbClr val="704D74"/>
                </a:solidFill>
                <a:latin typeface="Calibri" pitchFamily="34" charset="0"/>
              </a:rPr>
              <a:t>+20 Average</a:t>
            </a:r>
          </a:p>
        </p:txBody>
      </p:sp>
      <p:sp>
        <p:nvSpPr>
          <p:cNvPr id="33798" name="Rain A"/>
          <p:cNvSpPr txBox="1">
            <a:spLocks noChangeArrowheads="1"/>
          </p:cNvSpPr>
          <p:nvPr/>
        </p:nvSpPr>
        <p:spPr bwMode="auto">
          <a:xfrm>
            <a:off x="152400" y="4876800"/>
            <a:ext cx="1677988" cy="369888"/>
          </a:xfrm>
          <a:prstGeom prst="rect">
            <a:avLst/>
          </a:prstGeom>
          <a:noFill/>
          <a:ln w="9525">
            <a:noFill/>
            <a:miter lim="800000"/>
            <a:headEnd/>
            <a:tailEnd/>
          </a:ln>
        </p:spPr>
        <p:txBody>
          <a:bodyPr wrap="none">
            <a:spAutoFit/>
          </a:bodyPr>
          <a:lstStyle/>
          <a:p>
            <a:r>
              <a:rPr lang="en-US">
                <a:solidFill>
                  <a:srgbClr val="558ED5"/>
                </a:solidFill>
              </a:rPr>
              <a:t>+ 3 for Rainfall</a:t>
            </a:r>
          </a:p>
        </p:txBody>
      </p:sp>
      <p:sp>
        <p:nvSpPr>
          <p:cNvPr id="33799" name="Soil A"/>
          <p:cNvSpPr txBox="1">
            <a:spLocks noChangeArrowheads="1"/>
          </p:cNvSpPr>
          <p:nvPr/>
        </p:nvSpPr>
        <p:spPr bwMode="auto">
          <a:xfrm>
            <a:off x="152400" y="5257800"/>
            <a:ext cx="1236663" cy="369888"/>
          </a:xfrm>
          <a:prstGeom prst="rect">
            <a:avLst/>
          </a:prstGeom>
          <a:noFill/>
          <a:ln w="9525">
            <a:noFill/>
            <a:miter lim="800000"/>
            <a:headEnd/>
            <a:tailEnd/>
          </a:ln>
        </p:spPr>
        <p:txBody>
          <a:bodyPr wrap="none">
            <a:spAutoFit/>
          </a:bodyPr>
          <a:lstStyle/>
          <a:p>
            <a:r>
              <a:rPr lang="en-US">
                <a:solidFill>
                  <a:srgbClr val="948A54"/>
                </a:solidFill>
              </a:rPr>
              <a:t>- 3 for Soil</a:t>
            </a:r>
          </a:p>
        </p:txBody>
      </p:sp>
      <p:sp>
        <p:nvSpPr>
          <p:cNvPr id="33800" name="Soil B"/>
          <p:cNvSpPr txBox="1">
            <a:spLocks noChangeArrowheads="1"/>
          </p:cNvSpPr>
          <p:nvPr/>
        </p:nvSpPr>
        <p:spPr bwMode="auto">
          <a:xfrm>
            <a:off x="7493000" y="5181600"/>
            <a:ext cx="1651000" cy="369888"/>
          </a:xfrm>
          <a:prstGeom prst="rect">
            <a:avLst/>
          </a:prstGeom>
          <a:noFill/>
          <a:ln w="9525">
            <a:noFill/>
            <a:miter lim="800000"/>
            <a:headEnd/>
            <a:tailEnd/>
          </a:ln>
        </p:spPr>
        <p:txBody>
          <a:bodyPr>
            <a:spAutoFit/>
          </a:bodyPr>
          <a:lstStyle/>
          <a:p>
            <a:r>
              <a:rPr lang="en-US">
                <a:solidFill>
                  <a:srgbClr val="948A54"/>
                </a:solidFill>
              </a:rPr>
              <a:t>+ 2 for Soil</a:t>
            </a:r>
          </a:p>
        </p:txBody>
      </p:sp>
      <p:sp>
        <p:nvSpPr>
          <p:cNvPr id="33801" name="Pests A"/>
          <p:cNvSpPr txBox="1">
            <a:spLocks noChangeArrowheads="1"/>
          </p:cNvSpPr>
          <p:nvPr/>
        </p:nvSpPr>
        <p:spPr bwMode="auto">
          <a:xfrm>
            <a:off x="152400" y="5638800"/>
            <a:ext cx="1411288" cy="369888"/>
          </a:xfrm>
          <a:prstGeom prst="rect">
            <a:avLst/>
          </a:prstGeom>
          <a:noFill/>
          <a:ln w="9525">
            <a:noFill/>
            <a:miter lim="800000"/>
            <a:headEnd/>
            <a:tailEnd/>
          </a:ln>
        </p:spPr>
        <p:txBody>
          <a:bodyPr wrap="none">
            <a:spAutoFit/>
          </a:bodyPr>
          <a:lstStyle/>
          <a:p>
            <a:r>
              <a:rPr lang="en-US">
                <a:solidFill>
                  <a:srgbClr val="E46C0A"/>
                </a:solidFill>
              </a:rPr>
              <a:t>- 8 for Temp</a:t>
            </a:r>
          </a:p>
        </p:txBody>
      </p:sp>
      <p:sp>
        <p:nvSpPr>
          <p:cNvPr id="33802" name="Pests B"/>
          <p:cNvSpPr txBox="1">
            <a:spLocks noChangeArrowheads="1"/>
          </p:cNvSpPr>
          <p:nvPr/>
        </p:nvSpPr>
        <p:spPr bwMode="auto">
          <a:xfrm>
            <a:off x="7505700" y="5562600"/>
            <a:ext cx="1638300" cy="369888"/>
          </a:xfrm>
          <a:prstGeom prst="rect">
            <a:avLst/>
          </a:prstGeom>
          <a:noFill/>
          <a:ln w="9525">
            <a:noFill/>
            <a:miter lim="800000"/>
            <a:headEnd/>
            <a:tailEnd/>
          </a:ln>
        </p:spPr>
        <p:txBody>
          <a:bodyPr>
            <a:spAutoFit/>
          </a:bodyPr>
          <a:lstStyle/>
          <a:p>
            <a:r>
              <a:rPr lang="en-US">
                <a:solidFill>
                  <a:srgbClr val="E46C0A"/>
                </a:solidFill>
              </a:rPr>
              <a:t>+ 5 for Temp</a:t>
            </a:r>
          </a:p>
        </p:txBody>
      </p:sp>
      <p:sp>
        <p:nvSpPr>
          <p:cNvPr id="19" name="Adj A"/>
          <p:cNvSpPr txBox="1">
            <a:spLocks noChangeArrowheads="1"/>
          </p:cNvSpPr>
          <p:nvPr/>
        </p:nvSpPr>
        <p:spPr bwMode="auto">
          <a:xfrm>
            <a:off x="152400" y="5791200"/>
            <a:ext cx="1666875" cy="923925"/>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_________</a:t>
            </a:r>
          </a:p>
          <a:p>
            <a:r>
              <a:rPr lang="en-US" b="1">
                <a:solidFill>
                  <a:srgbClr val="000000"/>
                </a:solidFill>
                <a:latin typeface="Calibri" pitchFamily="34" charset="0"/>
              </a:rPr>
              <a:t>+12 inches</a:t>
            </a:r>
          </a:p>
          <a:p>
            <a:r>
              <a:rPr lang="en-US" b="1">
                <a:solidFill>
                  <a:srgbClr val="000000"/>
                </a:solidFill>
                <a:latin typeface="Calibri" pitchFamily="34" charset="0"/>
              </a:rPr>
              <a:t>During the year</a:t>
            </a:r>
          </a:p>
        </p:txBody>
      </p:sp>
      <p:sp>
        <p:nvSpPr>
          <p:cNvPr id="20" name="Adj B"/>
          <p:cNvSpPr txBox="1">
            <a:spLocks noChangeArrowheads="1"/>
          </p:cNvSpPr>
          <p:nvPr/>
        </p:nvSpPr>
        <p:spPr bwMode="auto">
          <a:xfrm>
            <a:off x="7477125" y="5715000"/>
            <a:ext cx="1666875" cy="923925"/>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_________</a:t>
            </a:r>
          </a:p>
          <a:p>
            <a:r>
              <a:rPr lang="en-US" b="1">
                <a:solidFill>
                  <a:srgbClr val="000000"/>
                </a:solidFill>
                <a:latin typeface="Calibri" pitchFamily="34" charset="0"/>
              </a:rPr>
              <a:t>+22 inches </a:t>
            </a:r>
          </a:p>
          <a:p>
            <a:r>
              <a:rPr lang="en-US" b="1">
                <a:solidFill>
                  <a:srgbClr val="000000"/>
                </a:solidFill>
                <a:latin typeface="Calibri" pitchFamily="34" charset="0"/>
              </a:rPr>
              <a:t>During the year</a:t>
            </a:r>
          </a:p>
        </p:txBody>
      </p:sp>
      <p:pic>
        <p:nvPicPr>
          <p:cNvPr id="33808" name="Oak A Small" descr="Young Tree A.png"/>
          <p:cNvPicPr>
            <a:picLocks noChangeAspect="1"/>
          </p:cNvPicPr>
          <p:nvPr/>
        </p:nvPicPr>
        <p:blipFill>
          <a:blip r:embed="rId4" cstate="print"/>
          <a:srcRect/>
          <a:stretch>
            <a:fillRect/>
          </a:stretch>
        </p:blipFill>
        <p:spPr bwMode="auto">
          <a:xfrm>
            <a:off x="1722438" y="3906838"/>
            <a:ext cx="965200" cy="1876425"/>
          </a:xfrm>
          <a:prstGeom prst="rect">
            <a:avLst/>
          </a:prstGeom>
          <a:noFill/>
          <a:ln w="9525">
            <a:noFill/>
            <a:miter lim="800000"/>
            <a:headEnd/>
            <a:tailEnd/>
          </a:ln>
        </p:spPr>
      </p:pic>
      <p:pic>
        <p:nvPicPr>
          <p:cNvPr id="33809" name="Oak B Small" descr="Young Tree B.png"/>
          <p:cNvPicPr>
            <a:picLocks noChangeAspect="1"/>
          </p:cNvPicPr>
          <p:nvPr/>
        </p:nvPicPr>
        <p:blipFill>
          <a:blip r:embed="rId5" cstate="print"/>
          <a:srcRect/>
          <a:stretch>
            <a:fillRect/>
          </a:stretch>
        </p:blipFill>
        <p:spPr bwMode="auto">
          <a:xfrm>
            <a:off x="4770438" y="3727450"/>
            <a:ext cx="1000125" cy="2044700"/>
          </a:xfrm>
          <a:prstGeom prst="rect">
            <a:avLst/>
          </a:prstGeom>
          <a:noFill/>
          <a:ln w="9525">
            <a:noFill/>
            <a:miter lim="800000"/>
            <a:headEnd/>
            <a:tailEnd/>
          </a:ln>
        </p:spPr>
      </p:pic>
      <p:pic>
        <p:nvPicPr>
          <p:cNvPr id="36" name="Tree A" descr="Old Tree A.png"/>
          <p:cNvPicPr>
            <a:picLocks noChangeAspect="1"/>
          </p:cNvPicPr>
          <p:nvPr/>
        </p:nvPicPr>
        <p:blipFill>
          <a:blip r:embed="rId6" cstate="print">
            <a:duotone>
              <a:prstClr val="black"/>
              <a:schemeClr val="accent1">
                <a:tint val="45000"/>
                <a:satMod val="400000"/>
              </a:schemeClr>
            </a:duotone>
          </a:blip>
          <a:stretch>
            <a:fillRect/>
          </a:stretch>
        </p:blipFill>
        <p:spPr>
          <a:xfrm>
            <a:off x="3017098" y="3460070"/>
            <a:ext cx="1209563" cy="2350008"/>
          </a:xfrm>
          <a:prstGeom prst="rect">
            <a:avLst/>
          </a:prstGeom>
        </p:spPr>
      </p:pic>
      <p:pic>
        <p:nvPicPr>
          <p:cNvPr id="37" name="Tree B" descr="Old Tree B.png"/>
          <p:cNvPicPr>
            <a:picLocks noChangeAspect="1"/>
          </p:cNvPicPr>
          <p:nvPr/>
        </p:nvPicPr>
        <p:blipFill>
          <a:blip r:embed="rId7" cstate="print">
            <a:duotone>
              <a:prstClr val="black"/>
              <a:schemeClr val="accent1">
                <a:tint val="45000"/>
                <a:satMod val="400000"/>
              </a:schemeClr>
            </a:duotone>
          </a:blip>
          <a:stretch>
            <a:fillRect/>
          </a:stretch>
        </p:blipFill>
        <p:spPr>
          <a:xfrm>
            <a:off x="5967253" y="2872842"/>
            <a:ext cx="1426178" cy="2944368"/>
          </a:xfrm>
          <a:prstGeom prst="rect">
            <a:avLst/>
          </a:prstGeom>
        </p:spPr>
      </p:pic>
      <p:grpSp>
        <p:nvGrpSpPr>
          <p:cNvPr id="2" name="61 in"/>
          <p:cNvGrpSpPr>
            <a:grpSpLocks/>
          </p:cNvGrpSpPr>
          <p:nvPr/>
        </p:nvGrpSpPr>
        <p:grpSpPr bwMode="auto">
          <a:xfrm>
            <a:off x="3879850" y="3013075"/>
            <a:ext cx="771525" cy="2736850"/>
            <a:chOff x="3879668" y="3013256"/>
            <a:chExt cx="771365" cy="2736577"/>
          </a:xfrm>
        </p:grpSpPr>
        <p:sp>
          <p:nvSpPr>
            <p:cNvPr id="39" name="Right Bracket 38"/>
            <p:cNvSpPr/>
            <p:nvPr/>
          </p:nvSpPr>
          <p:spPr>
            <a:xfrm>
              <a:off x="4168533" y="3451362"/>
              <a:ext cx="136497" cy="2298471"/>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3830" name="TextBox 39"/>
            <p:cNvSpPr txBox="1">
              <a:spLocks noChangeArrowheads="1"/>
            </p:cNvSpPr>
            <p:nvPr/>
          </p:nvSpPr>
          <p:spPr bwMode="auto">
            <a:xfrm>
              <a:off x="3879668" y="3013256"/>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59 in.</a:t>
              </a:r>
            </a:p>
          </p:txBody>
        </p:sp>
      </p:grpSp>
      <p:grpSp>
        <p:nvGrpSpPr>
          <p:cNvPr id="3" name="72 in"/>
          <p:cNvGrpSpPr>
            <a:grpSpLocks/>
          </p:cNvGrpSpPr>
          <p:nvPr/>
        </p:nvGrpSpPr>
        <p:grpSpPr bwMode="auto">
          <a:xfrm>
            <a:off x="7010400" y="2400300"/>
            <a:ext cx="771525" cy="3365500"/>
            <a:chOff x="7010399" y="2400043"/>
            <a:chExt cx="771365" cy="3365030"/>
          </a:xfrm>
        </p:grpSpPr>
        <p:sp>
          <p:nvSpPr>
            <p:cNvPr id="42" name="Right Bracket 41"/>
            <p:cNvSpPr/>
            <p:nvPr/>
          </p:nvSpPr>
          <p:spPr>
            <a:xfrm>
              <a:off x="7307200" y="2838132"/>
              <a:ext cx="138083" cy="2926941"/>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3828" name="TextBox 42"/>
            <p:cNvSpPr txBox="1">
              <a:spLocks noChangeArrowheads="1"/>
            </p:cNvSpPr>
            <p:nvPr/>
          </p:nvSpPr>
          <p:spPr bwMode="auto">
            <a:xfrm>
              <a:off x="7010399" y="2400043"/>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74 in.</a:t>
              </a:r>
            </a:p>
          </p:txBody>
        </p:sp>
      </p:grpSp>
      <p:grpSp>
        <p:nvGrpSpPr>
          <p:cNvPr id="4" name="Gar A"/>
          <p:cNvGrpSpPr>
            <a:grpSpLocks/>
          </p:cNvGrpSpPr>
          <p:nvPr/>
        </p:nvGrpSpPr>
        <p:grpSpPr bwMode="auto">
          <a:xfrm>
            <a:off x="0" y="2551113"/>
            <a:ext cx="1403350" cy="1779587"/>
            <a:chOff x="0" y="2550340"/>
            <a:chExt cx="1403013" cy="1780221"/>
          </a:xfrm>
        </p:grpSpPr>
        <p:pic>
          <p:nvPicPr>
            <p:cNvPr id="33825" name="Gardener A" descr="Gardener A.png"/>
            <p:cNvPicPr>
              <a:picLocks noChangeAspect="1"/>
            </p:cNvPicPr>
            <p:nvPr/>
          </p:nvPicPr>
          <p:blipFill>
            <a:blip r:embed="rId8" cstate="print"/>
            <a:srcRect/>
            <a:stretch>
              <a:fillRect/>
            </a:stretch>
          </p:blipFill>
          <p:spPr bwMode="auto">
            <a:xfrm>
              <a:off x="338931" y="2937013"/>
              <a:ext cx="527047" cy="1393548"/>
            </a:xfrm>
            <a:prstGeom prst="rect">
              <a:avLst/>
            </a:prstGeom>
            <a:noFill/>
            <a:ln w="9525">
              <a:noFill/>
              <a:miter lim="800000"/>
              <a:headEnd/>
              <a:tailEnd/>
            </a:ln>
          </p:spPr>
        </p:pic>
        <p:sp>
          <p:nvSpPr>
            <p:cNvPr id="33826"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5" name="Gar B"/>
          <p:cNvGrpSpPr>
            <a:grpSpLocks/>
          </p:cNvGrpSpPr>
          <p:nvPr/>
        </p:nvGrpSpPr>
        <p:grpSpPr bwMode="auto">
          <a:xfrm>
            <a:off x="7751763" y="2546350"/>
            <a:ext cx="1392237" cy="1782763"/>
            <a:chOff x="7752209" y="2545806"/>
            <a:chExt cx="1391791" cy="1783168"/>
          </a:xfrm>
        </p:grpSpPr>
        <p:pic>
          <p:nvPicPr>
            <p:cNvPr id="33823" name="Gardener B" descr="Gardeners B.png"/>
            <p:cNvPicPr>
              <a:picLocks noChangeAspect="1"/>
            </p:cNvPicPr>
            <p:nvPr/>
          </p:nvPicPr>
          <p:blipFill>
            <a:blip r:embed="rId9" cstate="print"/>
            <a:srcRect/>
            <a:stretch>
              <a:fillRect/>
            </a:stretch>
          </p:blipFill>
          <p:spPr bwMode="auto">
            <a:xfrm>
              <a:off x="8270581" y="2935426"/>
              <a:ext cx="518114" cy="1393548"/>
            </a:xfrm>
            <a:prstGeom prst="rect">
              <a:avLst/>
            </a:prstGeom>
            <a:noFill/>
            <a:ln w="9525">
              <a:noFill/>
              <a:miter lim="800000"/>
              <a:headEnd/>
              <a:tailEnd/>
            </a:ln>
          </p:spPr>
        </p:pic>
        <p:sp>
          <p:nvSpPr>
            <p:cNvPr id="33824"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grpSp>
        <p:nvGrpSpPr>
          <p:cNvPr id="6" name="47 in."/>
          <p:cNvGrpSpPr>
            <a:grpSpLocks/>
          </p:cNvGrpSpPr>
          <p:nvPr/>
        </p:nvGrpSpPr>
        <p:grpSpPr bwMode="auto">
          <a:xfrm>
            <a:off x="2317750" y="3422650"/>
            <a:ext cx="771525" cy="2327275"/>
            <a:chOff x="3879668" y="3422831"/>
            <a:chExt cx="771365" cy="2327002"/>
          </a:xfrm>
        </p:grpSpPr>
        <p:sp>
          <p:nvSpPr>
            <p:cNvPr id="51" name="Right Bracket 50"/>
            <p:cNvSpPr/>
            <p:nvPr/>
          </p:nvSpPr>
          <p:spPr>
            <a:xfrm>
              <a:off x="4168533" y="3854580"/>
              <a:ext cx="155543" cy="1895253"/>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3822" name="TextBox 51"/>
            <p:cNvSpPr txBox="1">
              <a:spLocks noChangeArrowheads="1"/>
            </p:cNvSpPr>
            <p:nvPr/>
          </p:nvSpPr>
          <p:spPr bwMode="auto">
            <a:xfrm>
              <a:off x="3879668" y="342283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47 in.</a:t>
              </a:r>
            </a:p>
          </p:txBody>
        </p:sp>
      </p:grpSp>
      <p:grpSp>
        <p:nvGrpSpPr>
          <p:cNvPr id="7" name="52 in."/>
          <p:cNvGrpSpPr>
            <a:grpSpLocks/>
          </p:cNvGrpSpPr>
          <p:nvPr/>
        </p:nvGrpSpPr>
        <p:grpSpPr bwMode="auto">
          <a:xfrm>
            <a:off x="5410200" y="3259138"/>
            <a:ext cx="771525" cy="2493962"/>
            <a:chOff x="7010399" y="3271641"/>
            <a:chExt cx="771365" cy="2493432"/>
          </a:xfrm>
        </p:grpSpPr>
        <p:sp>
          <p:nvSpPr>
            <p:cNvPr id="54" name="Right Bracket 53"/>
            <p:cNvSpPr/>
            <p:nvPr/>
          </p:nvSpPr>
          <p:spPr>
            <a:xfrm>
              <a:off x="7307200" y="3708110"/>
              <a:ext cx="138083" cy="2056963"/>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3820" name="TextBox 54"/>
            <p:cNvSpPr txBox="1">
              <a:spLocks noChangeArrowheads="1"/>
            </p:cNvSpPr>
            <p:nvPr/>
          </p:nvSpPr>
          <p:spPr bwMode="auto">
            <a:xfrm>
              <a:off x="7010399" y="327164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52 in.</a:t>
              </a:r>
            </a:p>
          </p:txBody>
        </p:sp>
      </p:grpSp>
      <p:sp>
        <p:nvSpPr>
          <p:cNvPr id="33818" name="Rain A"/>
          <p:cNvSpPr txBox="1">
            <a:spLocks noChangeArrowheads="1"/>
          </p:cNvSpPr>
          <p:nvPr/>
        </p:nvSpPr>
        <p:spPr bwMode="auto">
          <a:xfrm>
            <a:off x="7466013" y="4787900"/>
            <a:ext cx="1620837" cy="369888"/>
          </a:xfrm>
          <a:prstGeom prst="rect">
            <a:avLst/>
          </a:prstGeom>
          <a:noFill/>
          <a:ln w="9525">
            <a:noFill/>
            <a:miter lim="800000"/>
            <a:headEnd/>
            <a:tailEnd/>
          </a:ln>
        </p:spPr>
        <p:txBody>
          <a:bodyPr wrap="none">
            <a:spAutoFit/>
          </a:bodyPr>
          <a:lstStyle/>
          <a:p>
            <a:r>
              <a:rPr lang="en-US">
                <a:solidFill>
                  <a:srgbClr val="558ED5"/>
                </a:solidFill>
              </a:rPr>
              <a:t>- 5 for Rainfall</a:t>
            </a:r>
          </a:p>
        </p:txBody>
      </p:sp>
      <p:sp>
        <p:nvSpPr>
          <p:cNvPr id="40" name="Title 39"/>
          <p:cNvSpPr>
            <a:spLocks noGrp="1"/>
          </p:cNvSpPr>
          <p:nvPr>
            <p:ph type="title"/>
          </p:nvPr>
        </p:nvSpPr>
        <p:spPr/>
        <p:txBody>
          <a:bodyPr>
            <a:normAutofit fontScale="90000"/>
          </a:bodyPr>
          <a:lstStyle/>
          <a:p>
            <a:r>
              <a:rPr lang="en-US" dirty="0" smtClean="0"/>
              <a:t>Our Gardeners are Now on a Level Playing Field</a:t>
            </a:r>
            <a:endParaRPr lang="en-US" dirty="0"/>
          </a:p>
        </p:txBody>
      </p:sp>
      <p:sp>
        <p:nvSpPr>
          <p:cNvPr id="41" name="Content Placeholder 40"/>
          <p:cNvSpPr>
            <a:spLocks noGrp="1"/>
          </p:cNvSpPr>
          <p:nvPr>
            <p:ph sz="quarter" idx="1"/>
          </p:nvPr>
        </p:nvSpPr>
        <p:spPr>
          <a:xfrm>
            <a:off x="612648" y="1501724"/>
            <a:ext cx="8153400" cy="812411"/>
          </a:xfrm>
        </p:spPr>
        <p:txBody>
          <a:bodyPr>
            <a:normAutofit/>
          </a:bodyPr>
          <a:lstStyle/>
          <a:p>
            <a:r>
              <a:rPr lang="en-US" sz="1800" dirty="0" smtClean="0"/>
              <a:t>The predicted height for trees in Oak A’s conditions is 59 inches.</a:t>
            </a:r>
          </a:p>
          <a:p>
            <a:r>
              <a:rPr lang="en-US" sz="1800" dirty="0" smtClean="0"/>
              <a:t>The predicted height for trees in Oak B’s conditions is 74 inches.</a:t>
            </a:r>
            <a:endParaRPr lang="en-US" sz="1800" dirty="0"/>
          </a:p>
        </p:txBody>
      </p:sp>
    </p:spTree>
    <p:extLst>
      <p:ext uri="{BB962C8B-B14F-4D97-AF65-F5344CB8AC3E}">
        <p14:creationId xmlns:p14="http://schemas.microsoft.com/office/powerpoint/2010/main" val="8867746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4823" name="TextBox 41"/>
          <p:cNvSpPr txBox="1">
            <a:spLocks noChangeArrowheads="1"/>
          </p:cNvSpPr>
          <p:nvPr/>
        </p:nvSpPr>
        <p:spPr bwMode="auto">
          <a:xfrm>
            <a:off x="1316038" y="5842000"/>
            <a:ext cx="1268412" cy="708025"/>
          </a:xfrm>
          <a:prstGeom prst="rect">
            <a:avLst/>
          </a:prstGeom>
          <a:noFill/>
          <a:ln w="9525">
            <a:noFill/>
            <a:miter lim="800000"/>
            <a:headEnd/>
            <a:tailEnd/>
          </a:ln>
        </p:spPr>
        <p:txBody>
          <a:bodyPr wrap="none">
            <a:spAutoFit/>
          </a:bodyPr>
          <a:lstStyle/>
          <a:p>
            <a:pPr algn="ctr"/>
            <a:r>
              <a:rPr lang="en-US" sz="2000">
                <a:solidFill>
                  <a:srgbClr val="000000"/>
                </a:solidFill>
              </a:rPr>
              <a:t>Predicted</a:t>
            </a:r>
          </a:p>
          <a:p>
            <a:pPr algn="ctr"/>
            <a:r>
              <a:rPr lang="en-US" sz="2000">
                <a:solidFill>
                  <a:srgbClr val="000000"/>
                </a:solidFill>
              </a:rPr>
              <a:t>Oak A</a:t>
            </a:r>
          </a:p>
        </p:txBody>
      </p:sp>
      <p:sp>
        <p:nvSpPr>
          <p:cNvPr id="34824" name="TextBox 42"/>
          <p:cNvSpPr txBox="1">
            <a:spLocks noChangeArrowheads="1"/>
          </p:cNvSpPr>
          <p:nvPr/>
        </p:nvSpPr>
        <p:spPr bwMode="auto">
          <a:xfrm>
            <a:off x="4452938" y="5842000"/>
            <a:ext cx="1268412" cy="708025"/>
          </a:xfrm>
          <a:prstGeom prst="rect">
            <a:avLst/>
          </a:prstGeom>
          <a:noFill/>
          <a:ln w="9525">
            <a:noFill/>
            <a:miter lim="800000"/>
            <a:headEnd/>
            <a:tailEnd/>
          </a:ln>
        </p:spPr>
        <p:txBody>
          <a:bodyPr wrap="none">
            <a:spAutoFit/>
          </a:bodyPr>
          <a:lstStyle/>
          <a:p>
            <a:pPr algn="ctr"/>
            <a:r>
              <a:rPr lang="en-US" sz="2000">
                <a:solidFill>
                  <a:srgbClr val="000000"/>
                </a:solidFill>
              </a:rPr>
              <a:t>Predicted</a:t>
            </a:r>
          </a:p>
          <a:p>
            <a:pPr algn="ctr"/>
            <a:r>
              <a:rPr lang="en-US" sz="2000">
                <a:solidFill>
                  <a:srgbClr val="000000"/>
                </a:solidFill>
              </a:rPr>
              <a:t>Oak B</a:t>
            </a:r>
          </a:p>
        </p:txBody>
      </p:sp>
      <p:sp>
        <p:nvSpPr>
          <p:cNvPr id="34825" name="TextBox 43"/>
          <p:cNvSpPr txBox="1">
            <a:spLocks noChangeArrowheads="1"/>
          </p:cNvSpPr>
          <p:nvPr/>
        </p:nvSpPr>
        <p:spPr bwMode="auto">
          <a:xfrm>
            <a:off x="3140075" y="5854700"/>
            <a:ext cx="898525" cy="708025"/>
          </a:xfrm>
          <a:prstGeom prst="rect">
            <a:avLst/>
          </a:prstGeom>
          <a:noFill/>
          <a:ln w="9525">
            <a:noFill/>
            <a:miter lim="800000"/>
            <a:headEnd/>
            <a:tailEnd/>
          </a:ln>
        </p:spPr>
        <p:txBody>
          <a:bodyPr wrap="none">
            <a:spAutoFit/>
          </a:bodyPr>
          <a:lstStyle/>
          <a:p>
            <a:pPr algn="ctr"/>
            <a:r>
              <a:rPr lang="en-US" sz="2000">
                <a:solidFill>
                  <a:srgbClr val="000000"/>
                </a:solidFill>
              </a:rPr>
              <a:t>Actual</a:t>
            </a:r>
          </a:p>
          <a:p>
            <a:pPr algn="ctr"/>
            <a:r>
              <a:rPr lang="en-US" sz="2000">
                <a:solidFill>
                  <a:srgbClr val="000000"/>
                </a:solidFill>
              </a:rPr>
              <a:t>Oak A</a:t>
            </a:r>
          </a:p>
        </p:txBody>
      </p:sp>
      <p:sp>
        <p:nvSpPr>
          <p:cNvPr id="34826" name="TextBox 44"/>
          <p:cNvSpPr txBox="1">
            <a:spLocks noChangeArrowheads="1"/>
          </p:cNvSpPr>
          <p:nvPr/>
        </p:nvSpPr>
        <p:spPr bwMode="auto">
          <a:xfrm>
            <a:off x="6278563" y="5854700"/>
            <a:ext cx="895350" cy="708025"/>
          </a:xfrm>
          <a:prstGeom prst="rect">
            <a:avLst/>
          </a:prstGeom>
          <a:noFill/>
          <a:ln w="9525">
            <a:noFill/>
            <a:miter lim="800000"/>
            <a:headEnd/>
            <a:tailEnd/>
          </a:ln>
        </p:spPr>
        <p:txBody>
          <a:bodyPr wrap="none">
            <a:spAutoFit/>
          </a:bodyPr>
          <a:lstStyle/>
          <a:p>
            <a:pPr algn="ctr"/>
            <a:r>
              <a:rPr lang="en-US" sz="2000">
                <a:solidFill>
                  <a:srgbClr val="000000"/>
                </a:solidFill>
              </a:rPr>
              <a:t>Actual</a:t>
            </a:r>
          </a:p>
          <a:p>
            <a:pPr algn="ctr"/>
            <a:r>
              <a:rPr lang="en-US" sz="2000">
                <a:solidFill>
                  <a:srgbClr val="000000"/>
                </a:solidFill>
              </a:rPr>
              <a:t>Oak B</a:t>
            </a:r>
          </a:p>
        </p:txBody>
      </p:sp>
      <p:pic>
        <p:nvPicPr>
          <p:cNvPr id="26" name="Tree A" descr="Old Tree A.png"/>
          <p:cNvPicPr>
            <a:picLocks noChangeAspect="1"/>
          </p:cNvPicPr>
          <p:nvPr/>
        </p:nvPicPr>
        <p:blipFill>
          <a:blip r:embed="rId4" cstate="print">
            <a:duotone>
              <a:prstClr val="black"/>
              <a:schemeClr val="accent1">
                <a:tint val="45000"/>
                <a:satMod val="400000"/>
              </a:schemeClr>
            </a:duotone>
          </a:blip>
          <a:stretch>
            <a:fillRect/>
          </a:stretch>
        </p:blipFill>
        <p:spPr>
          <a:xfrm>
            <a:off x="1378798" y="3460070"/>
            <a:ext cx="1209563" cy="2350008"/>
          </a:xfrm>
          <a:prstGeom prst="rect">
            <a:avLst/>
          </a:prstGeom>
        </p:spPr>
      </p:pic>
      <p:pic>
        <p:nvPicPr>
          <p:cNvPr id="28" name="Tree B" descr="Old Tree B.png"/>
          <p:cNvPicPr>
            <a:picLocks noChangeAspect="1"/>
          </p:cNvPicPr>
          <p:nvPr/>
        </p:nvPicPr>
        <p:blipFill>
          <a:blip r:embed="rId5" cstate="print">
            <a:duotone>
              <a:prstClr val="black"/>
              <a:schemeClr val="accent1">
                <a:tint val="45000"/>
                <a:satMod val="400000"/>
              </a:schemeClr>
            </a:duotone>
          </a:blip>
          <a:stretch>
            <a:fillRect/>
          </a:stretch>
        </p:blipFill>
        <p:spPr>
          <a:xfrm>
            <a:off x="4328953" y="2872842"/>
            <a:ext cx="1426178" cy="2944368"/>
          </a:xfrm>
          <a:prstGeom prst="rect">
            <a:avLst/>
          </a:prstGeom>
        </p:spPr>
      </p:pic>
      <p:grpSp>
        <p:nvGrpSpPr>
          <p:cNvPr id="2" name="61 in"/>
          <p:cNvGrpSpPr>
            <a:grpSpLocks/>
          </p:cNvGrpSpPr>
          <p:nvPr/>
        </p:nvGrpSpPr>
        <p:grpSpPr bwMode="auto">
          <a:xfrm>
            <a:off x="2241550" y="3032125"/>
            <a:ext cx="771525" cy="2717800"/>
            <a:chOff x="3879668" y="3032306"/>
            <a:chExt cx="771365" cy="2717527"/>
          </a:xfrm>
        </p:grpSpPr>
        <p:sp>
          <p:nvSpPr>
            <p:cNvPr id="31" name="Right Bracket 30"/>
            <p:cNvSpPr/>
            <p:nvPr/>
          </p:nvSpPr>
          <p:spPr>
            <a:xfrm>
              <a:off x="4168533" y="3451364"/>
              <a:ext cx="136497" cy="2298469"/>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4852" name="TextBox 35"/>
            <p:cNvSpPr txBox="1">
              <a:spLocks noChangeArrowheads="1"/>
            </p:cNvSpPr>
            <p:nvPr/>
          </p:nvSpPr>
          <p:spPr bwMode="auto">
            <a:xfrm>
              <a:off x="3879668" y="3032306"/>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59 in.</a:t>
              </a:r>
            </a:p>
          </p:txBody>
        </p:sp>
      </p:grpSp>
      <p:grpSp>
        <p:nvGrpSpPr>
          <p:cNvPr id="3" name="72 in"/>
          <p:cNvGrpSpPr>
            <a:grpSpLocks/>
          </p:cNvGrpSpPr>
          <p:nvPr/>
        </p:nvGrpSpPr>
        <p:grpSpPr bwMode="auto">
          <a:xfrm>
            <a:off x="5372100" y="2406650"/>
            <a:ext cx="771525" cy="3359150"/>
            <a:chOff x="7010399" y="2406393"/>
            <a:chExt cx="771365" cy="3358680"/>
          </a:xfrm>
        </p:grpSpPr>
        <p:sp>
          <p:nvSpPr>
            <p:cNvPr id="46" name="Right Bracket 45"/>
            <p:cNvSpPr/>
            <p:nvPr/>
          </p:nvSpPr>
          <p:spPr>
            <a:xfrm>
              <a:off x="7307200" y="2838133"/>
              <a:ext cx="138083" cy="2926940"/>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4850" name="TextBox 46"/>
            <p:cNvSpPr txBox="1">
              <a:spLocks noChangeArrowheads="1"/>
            </p:cNvSpPr>
            <p:nvPr/>
          </p:nvSpPr>
          <p:spPr bwMode="auto">
            <a:xfrm>
              <a:off x="7010399" y="2406393"/>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74 in.</a:t>
              </a:r>
            </a:p>
          </p:txBody>
        </p:sp>
      </p:grpSp>
      <p:grpSp>
        <p:nvGrpSpPr>
          <p:cNvPr id="4" name="Gar A"/>
          <p:cNvGrpSpPr>
            <a:grpSpLocks/>
          </p:cNvGrpSpPr>
          <p:nvPr/>
        </p:nvGrpSpPr>
        <p:grpSpPr bwMode="auto">
          <a:xfrm>
            <a:off x="0" y="2551113"/>
            <a:ext cx="1403350" cy="1779587"/>
            <a:chOff x="0" y="2550340"/>
            <a:chExt cx="1403013" cy="1780221"/>
          </a:xfrm>
        </p:grpSpPr>
        <p:pic>
          <p:nvPicPr>
            <p:cNvPr id="34847" name="Gardener A" descr="Gardener A.png"/>
            <p:cNvPicPr>
              <a:picLocks noChangeAspect="1"/>
            </p:cNvPicPr>
            <p:nvPr/>
          </p:nvPicPr>
          <p:blipFill>
            <a:blip r:embed="rId6" cstate="print"/>
            <a:srcRect/>
            <a:stretch>
              <a:fillRect/>
            </a:stretch>
          </p:blipFill>
          <p:spPr bwMode="auto">
            <a:xfrm>
              <a:off x="338931" y="2937013"/>
              <a:ext cx="527047" cy="1393548"/>
            </a:xfrm>
            <a:prstGeom prst="rect">
              <a:avLst/>
            </a:prstGeom>
            <a:noFill/>
            <a:ln w="9525">
              <a:noFill/>
              <a:miter lim="800000"/>
              <a:headEnd/>
              <a:tailEnd/>
            </a:ln>
          </p:spPr>
        </p:pic>
        <p:sp>
          <p:nvSpPr>
            <p:cNvPr id="34848"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5" name="Gar B"/>
          <p:cNvGrpSpPr>
            <a:grpSpLocks/>
          </p:cNvGrpSpPr>
          <p:nvPr/>
        </p:nvGrpSpPr>
        <p:grpSpPr bwMode="auto">
          <a:xfrm>
            <a:off x="7751763" y="2546350"/>
            <a:ext cx="1392237" cy="1782763"/>
            <a:chOff x="7752209" y="2545806"/>
            <a:chExt cx="1391791" cy="1783168"/>
          </a:xfrm>
        </p:grpSpPr>
        <p:pic>
          <p:nvPicPr>
            <p:cNvPr id="34845" name="Gardener B" descr="Gardeners B.png"/>
            <p:cNvPicPr>
              <a:picLocks noChangeAspect="1"/>
            </p:cNvPicPr>
            <p:nvPr/>
          </p:nvPicPr>
          <p:blipFill>
            <a:blip r:embed="rId7" cstate="print"/>
            <a:srcRect/>
            <a:stretch>
              <a:fillRect/>
            </a:stretch>
          </p:blipFill>
          <p:spPr bwMode="auto">
            <a:xfrm>
              <a:off x="8270581" y="2935426"/>
              <a:ext cx="518114" cy="1393548"/>
            </a:xfrm>
            <a:prstGeom prst="rect">
              <a:avLst/>
            </a:prstGeom>
            <a:noFill/>
            <a:ln w="9525">
              <a:noFill/>
              <a:miter lim="800000"/>
              <a:headEnd/>
              <a:tailEnd/>
            </a:ln>
          </p:spPr>
        </p:pic>
        <p:sp>
          <p:nvSpPr>
            <p:cNvPr id="34846"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grpSp>
        <p:nvGrpSpPr>
          <p:cNvPr id="6" name="61 in"/>
          <p:cNvGrpSpPr>
            <a:grpSpLocks/>
          </p:cNvGrpSpPr>
          <p:nvPr/>
        </p:nvGrpSpPr>
        <p:grpSpPr bwMode="auto">
          <a:xfrm>
            <a:off x="3879850" y="2876550"/>
            <a:ext cx="771525" cy="2873375"/>
            <a:chOff x="3879668" y="2876731"/>
            <a:chExt cx="771365" cy="2873102"/>
          </a:xfrm>
        </p:grpSpPr>
        <p:sp>
          <p:nvSpPr>
            <p:cNvPr id="55" name="Right Bracket 54"/>
            <p:cNvSpPr/>
            <p:nvPr/>
          </p:nvSpPr>
          <p:spPr>
            <a:xfrm>
              <a:off x="4168533" y="3365635"/>
              <a:ext cx="136497" cy="2384198"/>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4844" name="TextBox 55"/>
            <p:cNvSpPr txBox="1">
              <a:spLocks noChangeArrowheads="1"/>
            </p:cNvSpPr>
            <p:nvPr/>
          </p:nvSpPr>
          <p:spPr bwMode="auto">
            <a:xfrm>
              <a:off x="3879668" y="287673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61 in.</a:t>
              </a:r>
            </a:p>
          </p:txBody>
        </p:sp>
      </p:grpSp>
      <p:grpSp>
        <p:nvGrpSpPr>
          <p:cNvPr id="7" name="72 in"/>
          <p:cNvGrpSpPr>
            <a:grpSpLocks/>
          </p:cNvGrpSpPr>
          <p:nvPr/>
        </p:nvGrpSpPr>
        <p:grpSpPr bwMode="auto">
          <a:xfrm>
            <a:off x="7010400" y="2514600"/>
            <a:ext cx="771525" cy="3251200"/>
            <a:chOff x="7010399" y="2514343"/>
            <a:chExt cx="771365" cy="3250730"/>
          </a:xfrm>
        </p:grpSpPr>
        <p:sp>
          <p:nvSpPr>
            <p:cNvPr id="58" name="Right Bracket 57"/>
            <p:cNvSpPr/>
            <p:nvPr/>
          </p:nvSpPr>
          <p:spPr>
            <a:xfrm>
              <a:off x="7307200" y="2930208"/>
              <a:ext cx="138083" cy="2834865"/>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4842" name="TextBox 58"/>
            <p:cNvSpPr txBox="1">
              <a:spLocks noChangeArrowheads="1"/>
            </p:cNvSpPr>
            <p:nvPr/>
          </p:nvSpPr>
          <p:spPr bwMode="auto">
            <a:xfrm>
              <a:off x="7010399" y="2514343"/>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72 in.</a:t>
              </a:r>
            </a:p>
          </p:txBody>
        </p:sp>
      </p:grpSp>
      <p:cxnSp>
        <p:nvCxnSpPr>
          <p:cNvPr id="61" name="Straight Arrow Connector 60"/>
          <p:cNvCxnSpPr>
            <a:stCxn id="34852" idx="3"/>
            <a:endCxn id="34844" idx="1"/>
          </p:cNvCxnSpPr>
          <p:nvPr/>
        </p:nvCxnSpPr>
        <p:spPr>
          <a:xfrm flipV="1">
            <a:off x="3013075" y="3076575"/>
            <a:ext cx="866775" cy="155575"/>
          </a:xfrm>
          <a:prstGeom prst="straightConnector1">
            <a:avLst/>
          </a:prstGeom>
          <a:ln w="44450">
            <a:solidFill>
              <a:srgbClr val="0060AA"/>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34850" idx="3"/>
            <a:endCxn id="34842" idx="1"/>
          </p:cNvCxnSpPr>
          <p:nvPr/>
        </p:nvCxnSpPr>
        <p:spPr>
          <a:xfrm>
            <a:off x="6143625" y="2606675"/>
            <a:ext cx="866775" cy="107950"/>
          </a:xfrm>
          <a:prstGeom prst="straightConnector1">
            <a:avLst/>
          </a:prstGeom>
          <a:ln w="44450">
            <a:solidFill>
              <a:srgbClr val="0060AA"/>
            </a:solidFill>
            <a:tailEnd type="arrow"/>
          </a:ln>
        </p:spPr>
        <p:style>
          <a:lnRef idx="1">
            <a:schemeClr val="accent1"/>
          </a:lnRef>
          <a:fillRef idx="0">
            <a:schemeClr val="accent1"/>
          </a:fillRef>
          <a:effectRef idx="0">
            <a:schemeClr val="accent1"/>
          </a:effectRef>
          <a:fontRef idx="minor">
            <a:schemeClr val="tx1"/>
          </a:fontRef>
        </p:style>
      </p:cxnSp>
      <p:sp>
        <p:nvSpPr>
          <p:cNvPr id="34837" name="TextBox 63"/>
          <p:cNvSpPr txBox="1">
            <a:spLocks noChangeArrowheads="1"/>
          </p:cNvSpPr>
          <p:nvPr/>
        </p:nvSpPr>
        <p:spPr bwMode="auto">
          <a:xfrm>
            <a:off x="3060700" y="2578100"/>
            <a:ext cx="547688" cy="523875"/>
          </a:xfrm>
          <a:prstGeom prst="rect">
            <a:avLst/>
          </a:prstGeom>
          <a:noFill/>
          <a:ln w="9525">
            <a:noFill/>
            <a:miter lim="800000"/>
            <a:headEnd/>
            <a:tailEnd/>
          </a:ln>
        </p:spPr>
        <p:txBody>
          <a:bodyPr wrap="none">
            <a:spAutoFit/>
          </a:bodyPr>
          <a:lstStyle/>
          <a:p>
            <a:r>
              <a:rPr lang="en-US" sz="2800" b="1">
                <a:solidFill>
                  <a:srgbClr val="000000"/>
                </a:solidFill>
                <a:latin typeface="Calibri" pitchFamily="34" charset="0"/>
              </a:rPr>
              <a:t>+2</a:t>
            </a:r>
          </a:p>
        </p:txBody>
      </p:sp>
      <p:sp>
        <p:nvSpPr>
          <p:cNvPr id="34838" name="TextBox 64"/>
          <p:cNvSpPr txBox="1">
            <a:spLocks noChangeArrowheads="1"/>
          </p:cNvSpPr>
          <p:nvPr/>
        </p:nvSpPr>
        <p:spPr bwMode="auto">
          <a:xfrm>
            <a:off x="6324600" y="2057400"/>
            <a:ext cx="477838" cy="523875"/>
          </a:xfrm>
          <a:prstGeom prst="rect">
            <a:avLst/>
          </a:prstGeom>
          <a:noFill/>
          <a:ln w="9525">
            <a:noFill/>
            <a:miter lim="800000"/>
            <a:headEnd/>
            <a:tailEnd/>
          </a:ln>
        </p:spPr>
        <p:txBody>
          <a:bodyPr wrap="none">
            <a:spAutoFit/>
          </a:bodyPr>
          <a:lstStyle/>
          <a:p>
            <a:r>
              <a:rPr lang="en-US" sz="2800" b="1">
                <a:solidFill>
                  <a:srgbClr val="000000"/>
                </a:solidFill>
                <a:latin typeface="Calibri" pitchFamily="34" charset="0"/>
              </a:rPr>
              <a:t>-2</a:t>
            </a:r>
          </a:p>
        </p:txBody>
      </p:sp>
      <p:pic>
        <p:nvPicPr>
          <p:cNvPr id="34839" name="Tree A" descr="Old Tree A.png"/>
          <p:cNvPicPr>
            <a:picLocks noChangeAspect="1"/>
          </p:cNvPicPr>
          <p:nvPr/>
        </p:nvPicPr>
        <p:blipFill>
          <a:blip r:embed="rId4" cstate="print"/>
          <a:srcRect/>
          <a:stretch>
            <a:fillRect/>
          </a:stretch>
        </p:blipFill>
        <p:spPr bwMode="auto">
          <a:xfrm>
            <a:off x="2998788" y="3373438"/>
            <a:ext cx="1250950" cy="2428875"/>
          </a:xfrm>
          <a:prstGeom prst="rect">
            <a:avLst/>
          </a:prstGeom>
          <a:noFill/>
          <a:ln w="9525">
            <a:noFill/>
            <a:miter lim="800000"/>
            <a:headEnd/>
            <a:tailEnd/>
          </a:ln>
        </p:spPr>
      </p:pic>
      <p:pic>
        <p:nvPicPr>
          <p:cNvPr id="34840" name="Tree B" descr="Old Tree B.png"/>
          <p:cNvPicPr>
            <a:picLocks noChangeAspect="1"/>
          </p:cNvPicPr>
          <p:nvPr/>
        </p:nvPicPr>
        <p:blipFill>
          <a:blip r:embed="rId5" cstate="print"/>
          <a:srcRect/>
          <a:stretch>
            <a:fillRect/>
          </a:stretch>
        </p:blipFill>
        <p:spPr bwMode="auto">
          <a:xfrm>
            <a:off x="5992813" y="2949575"/>
            <a:ext cx="1384300" cy="2857500"/>
          </a:xfrm>
          <a:prstGeom prst="rect">
            <a:avLst/>
          </a:prstGeom>
          <a:noFill/>
          <a:ln w="9525">
            <a:noFill/>
            <a:miter lim="800000"/>
            <a:headEnd/>
            <a:tailEnd/>
          </a:ln>
        </p:spPr>
      </p:pic>
      <p:sp>
        <p:nvSpPr>
          <p:cNvPr id="37" name="Title 36"/>
          <p:cNvSpPr>
            <a:spLocks noGrp="1"/>
          </p:cNvSpPr>
          <p:nvPr>
            <p:ph type="title"/>
          </p:nvPr>
        </p:nvSpPr>
        <p:spPr/>
        <p:txBody>
          <a:bodyPr>
            <a:normAutofit fontScale="90000"/>
          </a:bodyPr>
          <a:lstStyle/>
          <a:p>
            <a:r>
              <a:rPr lang="en-US" dirty="0" smtClean="0"/>
              <a:t>Compare the Predicted Height to the Actual Height</a:t>
            </a:r>
            <a:endParaRPr lang="en-US" dirty="0"/>
          </a:p>
        </p:txBody>
      </p:sp>
      <p:sp>
        <p:nvSpPr>
          <p:cNvPr id="38" name="Content Placeholder 37"/>
          <p:cNvSpPr>
            <a:spLocks noGrp="1"/>
          </p:cNvSpPr>
          <p:nvPr>
            <p:ph sz="quarter" idx="1"/>
          </p:nvPr>
        </p:nvSpPr>
        <p:spPr>
          <a:xfrm>
            <a:off x="612648" y="1501724"/>
            <a:ext cx="8153400" cy="4495800"/>
          </a:xfrm>
        </p:spPr>
        <p:txBody>
          <a:bodyPr>
            <a:normAutofit/>
          </a:bodyPr>
          <a:lstStyle/>
          <a:p>
            <a:r>
              <a:rPr lang="en-US" sz="1400" dirty="0" smtClean="0"/>
              <a:t>Oak A’s actual height is 2 inches more than predicted. We attribute this to the effect of Gardener A.</a:t>
            </a:r>
          </a:p>
          <a:p>
            <a:r>
              <a:rPr lang="en-US" sz="1400" dirty="0" smtClean="0"/>
              <a:t>Oak B’s actual height is 2 inches less than predicted. We attribute this to the effect of Gardener B.</a:t>
            </a:r>
            <a:endParaRPr lang="en-US" sz="1400" dirty="0"/>
          </a:p>
        </p:txBody>
      </p:sp>
    </p:spTree>
    <p:extLst>
      <p:ext uri="{BB962C8B-B14F-4D97-AF65-F5344CB8AC3E}">
        <p14:creationId xmlns:p14="http://schemas.microsoft.com/office/powerpoint/2010/main" val="122346391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smtClean="0"/>
              <a:t>Please help us improve Value-Added training and resources for the future</a:t>
            </a:r>
            <a:endParaRPr lang="en-US" dirty="0"/>
          </a:p>
        </p:txBody>
      </p:sp>
      <p:sp>
        <p:nvSpPr>
          <p:cNvPr id="4" name="Title 3"/>
          <p:cNvSpPr>
            <a:spLocks noGrp="1"/>
          </p:cNvSpPr>
          <p:nvPr>
            <p:ph type="title"/>
          </p:nvPr>
        </p:nvSpPr>
        <p:spPr/>
        <p:txBody>
          <a:bodyPr/>
          <a:lstStyle/>
          <a:p>
            <a:r>
              <a:rPr lang="en-US" dirty="0" smtClean="0"/>
              <a:t>Feedback Survey (for 8:30-10:30 session)</a:t>
            </a:r>
            <a:endParaRPr lang="en-US" dirty="0"/>
          </a:p>
        </p:txBody>
      </p:sp>
      <p:pic>
        <p:nvPicPr>
          <p:cNvPr id="9" name="Picture 8" descr="Survey_Page_1.png"/>
          <p:cNvPicPr>
            <a:picLocks noChangeAspect="1"/>
          </p:cNvPicPr>
          <p:nvPr/>
        </p:nvPicPr>
        <p:blipFill>
          <a:blip r:embed="rId2" cstate="print"/>
          <a:stretch>
            <a:fillRect/>
          </a:stretch>
        </p:blipFill>
        <p:spPr>
          <a:xfrm>
            <a:off x="1948393" y="98191"/>
            <a:ext cx="3281499" cy="4298907"/>
          </a:xfrm>
          <a:prstGeom prst="rect">
            <a:avLst/>
          </a:prstGeom>
          <a:effectLst>
            <a:outerShdw blurRad="50800" dist="38100" dir="2700000" algn="tl" rotWithShape="0">
              <a:prstClr val="black">
                <a:alpha val="40000"/>
              </a:prstClr>
            </a:outerShdw>
          </a:effectLst>
        </p:spPr>
      </p:pic>
      <p:pic>
        <p:nvPicPr>
          <p:cNvPr id="10" name="Picture 9" descr="Survey_Page_2.png"/>
          <p:cNvPicPr>
            <a:picLocks noChangeAspect="1"/>
          </p:cNvPicPr>
          <p:nvPr/>
        </p:nvPicPr>
        <p:blipFill>
          <a:blip r:embed="rId3" cstate="print"/>
          <a:stretch>
            <a:fillRect/>
          </a:stretch>
        </p:blipFill>
        <p:spPr>
          <a:xfrm>
            <a:off x="5552877" y="103859"/>
            <a:ext cx="3290412" cy="4302445"/>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 name="This is"/>
          <p:cNvSpPr txBox="1">
            <a:spLocks noChangeArrowheads="1"/>
          </p:cNvSpPr>
          <p:nvPr/>
        </p:nvSpPr>
        <p:spPr bwMode="auto">
          <a:xfrm>
            <a:off x="191599" y="1995280"/>
            <a:ext cx="5876925" cy="461963"/>
          </a:xfrm>
          <a:prstGeom prst="rect">
            <a:avLst/>
          </a:prstGeom>
          <a:solidFill>
            <a:schemeClr val="bg1"/>
          </a:solidFill>
          <a:ln w="9525">
            <a:solidFill>
              <a:schemeClr val="tx1"/>
            </a:solidFill>
            <a:miter lim="800000"/>
            <a:headEnd/>
            <a:tailEnd/>
          </a:ln>
        </p:spPr>
        <p:txBody>
          <a:bodyPr>
            <a:spAutoFit/>
          </a:bodyPr>
          <a:lstStyle/>
          <a:p>
            <a:pPr algn="ctr"/>
            <a:r>
              <a:rPr lang="en-US" sz="2000">
                <a:latin typeface="Calibri" pitchFamily="34" charset="0"/>
              </a:rPr>
              <a:t>This is analogous to </a:t>
            </a:r>
            <a:r>
              <a:rPr lang="en-US" sz="2400" b="1">
                <a:solidFill>
                  <a:srgbClr val="0060AA"/>
                </a:solidFill>
                <a:latin typeface="Calibri" pitchFamily="34" charset="0"/>
              </a:rPr>
              <a:t>a Value-Added measure</a:t>
            </a:r>
            <a:r>
              <a:rPr lang="en-US" sz="2000">
                <a:solidFill>
                  <a:srgbClr val="FFFFFF"/>
                </a:solidFill>
                <a:latin typeface="Calibri" pitchFamily="34" charset="0"/>
              </a:rPr>
              <a:t>.</a:t>
            </a:r>
          </a:p>
        </p:txBody>
      </p:sp>
      <p:sp>
        <p:nvSpPr>
          <p:cNvPr id="35847" name="TextBox 38"/>
          <p:cNvSpPr txBox="1">
            <a:spLocks noChangeArrowheads="1"/>
          </p:cNvSpPr>
          <p:nvPr/>
        </p:nvSpPr>
        <p:spPr bwMode="auto">
          <a:xfrm>
            <a:off x="-11113" y="4457700"/>
            <a:ext cx="1557338" cy="1016000"/>
          </a:xfrm>
          <a:prstGeom prst="rect">
            <a:avLst/>
          </a:prstGeom>
          <a:noFill/>
          <a:ln w="9525">
            <a:noFill/>
            <a:miter lim="800000"/>
            <a:headEnd/>
            <a:tailEnd/>
          </a:ln>
        </p:spPr>
        <p:txBody>
          <a:bodyPr wrap="none">
            <a:spAutoFit/>
          </a:bodyPr>
          <a:lstStyle/>
          <a:p>
            <a:pPr algn="ctr"/>
            <a:r>
              <a:rPr lang="en-US" sz="2000" b="1">
                <a:solidFill>
                  <a:srgbClr val="000000"/>
                </a:solidFill>
                <a:latin typeface="Calibri" pitchFamily="34" charset="0"/>
              </a:rPr>
              <a:t>Above </a:t>
            </a:r>
          </a:p>
          <a:p>
            <a:pPr algn="ctr"/>
            <a:r>
              <a:rPr lang="en-US" sz="2000" b="1">
                <a:solidFill>
                  <a:srgbClr val="000000"/>
                </a:solidFill>
                <a:latin typeface="Calibri" pitchFamily="34" charset="0"/>
              </a:rPr>
              <a:t>Average</a:t>
            </a:r>
          </a:p>
          <a:p>
            <a:pPr algn="ctr"/>
            <a:r>
              <a:rPr lang="en-US" sz="2000" b="1">
                <a:solidFill>
                  <a:srgbClr val="000000"/>
                </a:solidFill>
                <a:latin typeface="Calibri" pitchFamily="34" charset="0"/>
              </a:rPr>
              <a:t>Value-Added</a:t>
            </a:r>
          </a:p>
        </p:txBody>
      </p:sp>
      <p:sp>
        <p:nvSpPr>
          <p:cNvPr id="35848" name="TextBox 39"/>
          <p:cNvSpPr txBox="1">
            <a:spLocks noChangeArrowheads="1"/>
          </p:cNvSpPr>
          <p:nvPr/>
        </p:nvSpPr>
        <p:spPr bwMode="auto">
          <a:xfrm>
            <a:off x="7583488" y="4483100"/>
            <a:ext cx="1557337" cy="1016000"/>
          </a:xfrm>
          <a:prstGeom prst="rect">
            <a:avLst/>
          </a:prstGeom>
          <a:noFill/>
          <a:ln w="9525">
            <a:noFill/>
            <a:miter lim="800000"/>
            <a:headEnd/>
            <a:tailEnd/>
          </a:ln>
        </p:spPr>
        <p:txBody>
          <a:bodyPr wrap="none">
            <a:spAutoFit/>
          </a:bodyPr>
          <a:lstStyle/>
          <a:p>
            <a:pPr algn="ctr"/>
            <a:r>
              <a:rPr lang="en-US" sz="2000" b="1" dirty="0">
                <a:solidFill>
                  <a:srgbClr val="000000"/>
                </a:solidFill>
                <a:latin typeface="Calibri" pitchFamily="34" charset="0"/>
              </a:rPr>
              <a:t>Below </a:t>
            </a:r>
          </a:p>
          <a:p>
            <a:pPr algn="ctr"/>
            <a:r>
              <a:rPr lang="en-US" sz="2000" b="1" dirty="0">
                <a:solidFill>
                  <a:srgbClr val="000000"/>
                </a:solidFill>
                <a:latin typeface="Calibri" pitchFamily="34" charset="0"/>
              </a:rPr>
              <a:t>Average</a:t>
            </a:r>
          </a:p>
          <a:p>
            <a:pPr algn="ctr"/>
            <a:r>
              <a:rPr lang="en-US" sz="2000" b="1" dirty="0">
                <a:solidFill>
                  <a:srgbClr val="000000"/>
                </a:solidFill>
                <a:latin typeface="Calibri" pitchFamily="34" charset="0"/>
              </a:rPr>
              <a:t>Value-Added</a:t>
            </a:r>
          </a:p>
        </p:txBody>
      </p:sp>
      <p:sp>
        <p:nvSpPr>
          <p:cNvPr id="35849" name="TextBox 40"/>
          <p:cNvSpPr txBox="1">
            <a:spLocks noChangeArrowheads="1"/>
          </p:cNvSpPr>
          <p:nvPr/>
        </p:nvSpPr>
        <p:spPr bwMode="auto">
          <a:xfrm>
            <a:off x="1316038" y="5842000"/>
            <a:ext cx="1268412" cy="708025"/>
          </a:xfrm>
          <a:prstGeom prst="rect">
            <a:avLst/>
          </a:prstGeom>
          <a:noFill/>
          <a:ln w="9525">
            <a:noFill/>
            <a:miter lim="800000"/>
            <a:headEnd/>
            <a:tailEnd/>
          </a:ln>
        </p:spPr>
        <p:txBody>
          <a:bodyPr wrap="none">
            <a:spAutoFit/>
          </a:bodyPr>
          <a:lstStyle/>
          <a:p>
            <a:pPr algn="ctr"/>
            <a:r>
              <a:rPr lang="en-US" sz="2000">
                <a:solidFill>
                  <a:srgbClr val="000000"/>
                </a:solidFill>
              </a:rPr>
              <a:t>Predicted</a:t>
            </a:r>
          </a:p>
          <a:p>
            <a:pPr algn="ctr"/>
            <a:r>
              <a:rPr lang="en-US" sz="2000">
                <a:solidFill>
                  <a:srgbClr val="000000"/>
                </a:solidFill>
              </a:rPr>
              <a:t>Oak A</a:t>
            </a:r>
          </a:p>
        </p:txBody>
      </p:sp>
      <p:sp>
        <p:nvSpPr>
          <p:cNvPr id="35850" name="TextBox 41"/>
          <p:cNvSpPr txBox="1">
            <a:spLocks noChangeArrowheads="1"/>
          </p:cNvSpPr>
          <p:nvPr/>
        </p:nvSpPr>
        <p:spPr bwMode="auto">
          <a:xfrm>
            <a:off x="4452938" y="5842000"/>
            <a:ext cx="1268412" cy="708025"/>
          </a:xfrm>
          <a:prstGeom prst="rect">
            <a:avLst/>
          </a:prstGeom>
          <a:noFill/>
          <a:ln w="9525">
            <a:noFill/>
            <a:miter lim="800000"/>
            <a:headEnd/>
            <a:tailEnd/>
          </a:ln>
        </p:spPr>
        <p:txBody>
          <a:bodyPr wrap="none">
            <a:spAutoFit/>
          </a:bodyPr>
          <a:lstStyle/>
          <a:p>
            <a:pPr algn="ctr"/>
            <a:r>
              <a:rPr lang="en-US" sz="2000">
                <a:solidFill>
                  <a:srgbClr val="000000"/>
                </a:solidFill>
              </a:rPr>
              <a:t>Predicted</a:t>
            </a:r>
          </a:p>
          <a:p>
            <a:pPr algn="ctr"/>
            <a:r>
              <a:rPr lang="en-US" sz="2000">
                <a:solidFill>
                  <a:srgbClr val="000000"/>
                </a:solidFill>
              </a:rPr>
              <a:t>Oak B</a:t>
            </a:r>
          </a:p>
        </p:txBody>
      </p:sp>
      <p:sp>
        <p:nvSpPr>
          <p:cNvPr id="35851" name="TextBox 42"/>
          <p:cNvSpPr txBox="1">
            <a:spLocks noChangeArrowheads="1"/>
          </p:cNvSpPr>
          <p:nvPr/>
        </p:nvSpPr>
        <p:spPr bwMode="auto">
          <a:xfrm>
            <a:off x="3140075" y="5854700"/>
            <a:ext cx="898525" cy="708025"/>
          </a:xfrm>
          <a:prstGeom prst="rect">
            <a:avLst/>
          </a:prstGeom>
          <a:noFill/>
          <a:ln w="9525">
            <a:noFill/>
            <a:miter lim="800000"/>
            <a:headEnd/>
            <a:tailEnd/>
          </a:ln>
        </p:spPr>
        <p:txBody>
          <a:bodyPr wrap="none">
            <a:spAutoFit/>
          </a:bodyPr>
          <a:lstStyle/>
          <a:p>
            <a:pPr algn="ctr"/>
            <a:r>
              <a:rPr lang="en-US" sz="2000">
                <a:solidFill>
                  <a:srgbClr val="000000"/>
                </a:solidFill>
              </a:rPr>
              <a:t>Actual</a:t>
            </a:r>
          </a:p>
          <a:p>
            <a:pPr algn="ctr"/>
            <a:r>
              <a:rPr lang="en-US" sz="2000">
                <a:solidFill>
                  <a:srgbClr val="000000"/>
                </a:solidFill>
              </a:rPr>
              <a:t>Oak A</a:t>
            </a:r>
          </a:p>
        </p:txBody>
      </p:sp>
      <p:sp>
        <p:nvSpPr>
          <p:cNvPr id="35852" name="TextBox 43"/>
          <p:cNvSpPr txBox="1">
            <a:spLocks noChangeArrowheads="1"/>
          </p:cNvSpPr>
          <p:nvPr/>
        </p:nvSpPr>
        <p:spPr bwMode="auto">
          <a:xfrm>
            <a:off x="6278563" y="5854700"/>
            <a:ext cx="895350" cy="708025"/>
          </a:xfrm>
          <a:prstGeom prst="rect">
            <a:avLst/>
          </a:prstGeom>
          <a:noFill/>
          <a:ln w="9525">
            <a:noFill/>
            <a:miter lim="800000"/>
            <a:headEnd/>
            <a:tailEnd/>
          </a:ln>
        </p:spPr>
        <p:txBody>
          <a:bodyPr wrap="none">
            <a:spAutoFit/>
          </a:bodyPr>
          <a:lstStyle/>
          <a:p>
            <a:pPr algn="ctr"/>
            <a:r>
              <a:rPr lang="en-US" sz="2000">
                <a:solidFill>
                  <a:srgbClr val="000000"/>
                </a:solidFill>
              </a:rPr>
              <a:t>Actual</a:t>
            </a:r>
          </a:p>
          <a:p>
            <a:pPr algn="ctr"/>
            <a:r>
              <a:rPr lang="en-US" sz="2000">
                <a:solidFill>
                  <a:srgbClr val="000000"/>
                </a:solidFill>
              </a:rPr>
              <a:t>Oak B</a:t>
            </a:r>
          </a:p>
        </p:txBody>
      </p:sp>
      <p:pic>
        <p:nvPicPr>
          <p:cNvPr id="45" name="Tree A" descr="Old Tree A.png"/>
          <p:cNvPicPr>
            <a:picLocks noChangeAspect="1"/>
          </p:cNvPicPr>
          <p:nvPr/>
        </p:nvPicPr>
        <p:blipFill>
          <a:blip r:embed="rId4" cstate="print">
            <a:duotone>
              <a:prstClr val="black"/>
              <a:schemeClr val="accent1">
                <a:tint val="45000"/>
                <a:satMod val="400000"/>
              </a:schemeClr>
            </a:duotone>
          </a:blip>
          <a:stretch>
            <a:fillRect/>
          </a:stretch>
        </p:blipFill>
        <p:spPr>
          <a:xfrm>
            <a:off x="1378798" y="3460070"/>
            <a:ext cx="1209563" cy="2350008"/>
          </a:xfrm>
          <a:prstGeom prst="rect">
            <a:avLst/>
          </a:prstGeom>
        </p:spPr>
      </p:pic>
      <p:pic>
        <p:nvPicPr>
          <p:cNvPr id="46" name="Tree B" descr="Old Tree B.png"/>
          <p:cNvPicPr>
            <a:picLocks noChangeAspect="1"/>
          </p:cNvPicPr>
          <p:nvPr/>
        </p:nvPicPr>
        <p:blipFill>
          <a:blip r:embed="rId5" cstate="print">
            <a:duotone>
              <a:prstClr val="black"/>
              <a:schemeClr val="accent1">
                <a:tint val="45000"/>
                <a:satMod val="400000"/>
              </a:schemeClr>
            </a:duotone>
          </a:blip>
          <a:stretch>
            <a:fillRect/>
          </a:stretch>
        </p:blipFill>
        <p:spPr>
          <a:xfrm>
            <a:off x="4328953" y="2872842"/>
            <a:ext cx="1426178" cy="2944368"/>
          </a:xfrm>
          <a:prstGeom prst="rect">
            <a:avLst/>
          </a:prstGeom>
        </p:spPr>
      </p:pic>
      <p:grpSp>
        <p:nvGrpSpPr>
          <p:cNvPr id="2" name="61 in"/>
          <p:cNvGrpSpPr>
            <a:grpSpLocks/>
          </p:cNvGrpSpPr>
          <p:nvPr/>
        </p:nvGrpSpPr>
        <p:grpSpPr bwMode="auto">
          <a:xfrm>
            <a:off x="2241550" y="3032125"/>
            <a:ext cx="771525" cy="2717800"/>
            <a:chOff x="3879668" y="3032306"/>
            <a:chExt cx="771365" cy="2717527"/>
          </a:xfrm>
        </p:grpSpPr>
        <p:sp>
          <p:nvSpPr>
            <p:cNvPr id="48" name="Right Bracket 47"/>
            <p:cNvSpPr/>
            <p:nvPr/>
          </p:nvSpPr>
          <p:spPr>
            <a:xfrm>
              <a:off x="4168533" y="3451364"/>
              <a:ext cx="136497" cy="2298469"/>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5878" name="TextBox 48"/>
            <p:cNvSpPr txBox="1">
              <a:spLocks noChangeArrowheads="1"/>
            </p:cNvSpPr>
            <p:nvPr/>
          </p:nvSpPr>
          <p:spPr bwMode="auto">
            <a:xfrm>
              <a:off x="3879668" y="3032306"/>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59 in.</a:t>
              </a:r>
            </a:p>
          </p:txBody>
        </p:sp>
      </p:grpSp>
      <p:grpSp>
        <p:nvGrpSpPr>
          <p:cNvPr id="3" name="72 in"/>
          <p:cNvGrpSpPr>
            <a:grpSpLocks/>
          </p:cNvGrpSpPr>
          <p:nvPr/>
        </p:nvGrpSpPr>
        <p:grpSpPr bwMode="auto">
          <a:xfrm>
            <a:off x="5372100" y="2406650"/>
            <a:ext cx="771525" cy="3359150"/>
            <a:chOff x="7010399" y="2406393"/>
            <a:chExt cx="771365" cy="3358680"/>
          </a:xfrm>
        </p:grpSpPr>
        <p:sp>
          <p:nvSpPr>
            <p:cNvPr id="51" name="Right Bracket 50"/>
            <p:cNvSpPr/>
            <p:nvPr/>
          </p:nvSpPr>
          <p:spPr>
            <a:xfrm>
              <a:off x="7307200" y="2838133"/>
              <a:ext cx="138083" cy="2926940"/>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5876" name="TextBox 51"/>
            <p:cNvSpPr txBox="1">
              <a:spLocks noChangeArrowheads="1"/>
            </p:cNvSpPr>
            <p:nvPr/>
          </p:nvSpPr>
          <p:spPr bwMode="auto">
            <a:xfrm>
              <a:off x="7010399" y="2406393"/>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74 in.</a:t>
              </a:r>
            </a:p>
          </p:txBody>
        </p:sp>
      </p:grpSp>
      <p:grpSp>
        <p:nvGrpSpPr>
          <p:cNvPr id="4" name="Gar A"/>
          <p:cNvGrpSpPr>
            <a:grpSpLocks/>
          </p:cNvGrpSpPr>
          <p:nvPr/>
        </p:nvGrpSpPr>
        <p:grpSpPr bwMode="auto">
          <a:xfrm>
            <a:off x="0" y="2551113"/>
            <a:ext cx="1403350" cy="1779587"/>
            <a:chOff x="0" y="2550340"/>
            <a:chExt cx="1403013" cy="1780221"/>
          </a:xfrm>
        </p:grpSpPr>
        <p:pic>
          <p:nvPicPr>
            <p:cNvPr id="35873" name="Gardener A" descr="Gardener A.png"/>
            <p:cNvPicPr>
              <a:picLocks noChangeAspect="1"/>
            </p:cNvPicPr>
            <p:nvPr/>
          </p:nvPicPr>
          <p:blipFill>
            <a:blip r:embed="rId6" cstate="print"/>
            <a:srcRect/>
            <a:stretch>
              <a:fillRect/>
            </a:stretch>
          </p:blipFill>
          <p:spPr bwMode="auto">
            <a:xfrm>
              <a:off x="338931" y="2937013"/>
              <a:ext cx="527047" cy="1393548"/>
            </a:xfrm>
            <a:prstGeom prst="rect">
              <a:avLst/>
            </a:prstGeom>
            <a:noFill/>
            <a:ln w="9525">
              <a:noFill/>
              <a:miter lim="800000"/>
              <a:headEnd/>
              <a:tailEnd/>
            </a:ln>
          </p:spPr>
        </p:pic>
        <p:sp>
          <p:nvSpPr>
            <p:cNvPr id="35874" name="Gar A Label"/>
            <p:cNvSpPr txBox="1">
              <a:spLocks noChangeArrowheads="1"/>
            </p:cNvSpPr>
            <p:nvPr/>
          </p:nvSpPr>
          <p:spPr bwMode="auto">
            <a:xfrm>
              <a:off x="0" y="2550340"/>
              <a:ext cx="1403013" cy="400110"/>
            </a:xfrm>
            <a:prstGeom prst="rect">
              <a:avLst/>
            </a:prstGeom>
            <a:noFill/>
            <a:ln w="9525">
              <a:noFill/>
              <a:miter lim="800000"/>
              <a:headEnd/>
              <a:tailEnd/>
            </a:ln>
          </p:spPr>
          <p:txBody>
            <a:bodyPr wrap="none">
              <a:spAutoFit/>
            </a:bodyPr>
            <a:lstStyle/>
            <a:p>
              <a:r>
                <a:rPr lang="en-US" sz="2000">
                  <a:solidFill>
                    <a:srgbClr val="5B7F00"/>
                  </a:solidFill>
                  <a:latin typeface="Calibri" pitchFamily="34" charset="0"/>
                </a:rPr>
                <a:t>Gardener A</a:t>
              </a:r>
            </a:p>
          </p:txBody>
        </p:sp>
      </p:grpSp>
      <p:grpSp>
        <p:nvGrpSpPr>
          <p:cNvPr id="5" name="Gar B"/>
          <p:cNvGrpSpPr>
            <a:grpSpLocks/>
          </p:cNvGrpSpPr>
          <p:nvPr/>
        </p:nvGrpSpPr>
        <p:grpSpPr bwMode="auto">
          <a:xfrm>
            <a:off x="7751763" y="2546350"/>
            <a:ext cx="1392237" cy="1782763"/>
            <a:chOff x="7752209" y="2545806"/>
            <a:chExt cx="1391791" cy="1783168"/>
          </a:xfrm>
        </p:grpSpPr>
        <p:pic>
          <p:nvPicPr>
            <p:cNvPr id="35871" name="Gardener B" descr="Gardeners B.png"/>
            <p:cNvPicPr>
              <a:picLocks noChangeAspect="1"/>
            </p:cNvPicPr>
            <p:nvPr/>
          </p:nvPicPr>
          <p:blipFill>
            <a:blip r:embed="rId7" cstate="print"/>
            <a:srcRect/>
            <a:stretch>
              <a:fillRect/>
            </a:stretch>
          </p:blipFill>
          <p:spPr bwMode="auto">
            <a:xfrm>
              <a:off x="8270581" y="2935426"/>
              <a:ext cx="518114" cy="1393548"/>
            </a:xfrm>
            <a:prstGeom prst="rect">
              <a:avLst/>
            </a:prstGeom>
            <a:noFill/>
            <a:ln w="9525">
              <a:noFill/>
              <a:miter lim="800000"/>
              <a:headEnd/>
              <a:tailEnd/>
            </a:ln>
          </p:spPr>
        </p:pic>
        <p:sp>
          <p:nvSpPr>
            <p:cNvPr id="35872" name="Gar B Label"/>
            <p:cNvSpPr txBox="1">
              <a:spLocks noChangeArrowheads="1"/>
            </p:cNvSpPr>
            <p:nvPr/>
          </p:nvSpPr>
          <p:spPr bwMode="auto">
            <a:xfrm>
              <a:off x="7752209" y="2545806"/>
              <a:ext cx="1391791" cy="400110"/>
            </a:xfrm>
            <a:prstGeom prst="rect">
              <a:avLst/>
            </a:prstGeom>
            <a:noFill/>
            <a:ln w="9525">
              <a:noFill/>
              <a:miter lim="800000"/>
              <a:headEnd/>
              <a:tailEnd/>
            </a:ln>
          </p:spPr>
          <p:txBody>
            <a:bodyPr wrap="none">
              <a:spAutoFit/>
            </a:bodyPr>
            <a:lstStyle/>
            <a:p>
              <a:r>
                <a:rPr lang="en-US" sz="2000">
                  <a:solidFill>
                    <a:srgbClr val="7C4800"/>
                  </a:solidFill>
                  <a:latin typeface="Calibri" pitchFamily="34" charset="0"/>
                </a:rPr>
                <a:t>Gardener B</a:t>
              </a:r>
            </a:p>
          </p:txBody>
        </p:sp>
      </p:grpSp>
      <p:grpSp>
        <p:nvGrpSpPr>
          <p:cNvPr id="6" name="61 in"/>
          <p:cNvGrpSpPr>
            <a:grpSpLocks/>
          </p:cNvGrpSpPr>
          <p:nvPr/>
        </p:nvGrpSpPr>
        <p:grpSpPr bwMode="auto">
          <a:xfrm>
            <a:off x="3879850" y="2876550"/>
            <a:ext cx="771525" cy="2873375"/>
            <a:chOff x="3879668" y="2876731"/>
            <a:chExt cx="771365" cy="2873102"/>
          </a:xfrm>
        </p:grpSpPr>
        <p:sp>
          <p:nvSpPr>
            <p:cNvPr id="60" name="Right Bracket 59"/>
            <p:cNvSpPr/>
            <p:nvPr/>
          </p:nvSpPr>
          <p:spPr>
            <a:xfrm>
              <a:off x="4168533" y="3365635"/>
              <a:ext cx="136497" cy="2384198"/>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5870" name="TextBox 60"/>
            <p:cNvSpPr txBox="1">
              <a:spLocks noChangeArrowheads="1"/>
            </p:cNvSpPr>
            <p:nvPr/>
          </p:nvSpPr>
          <p:spPr bwMode="auto">
            <a:xfrm>
              <a:off x="3879668" y="2876731"/>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61 in.</a:t>
              </a:r>
            </a:p>
          </p:txBody>
        </p:sp>
      </p:grpSp>
      <p:grpSp>
        <p:nvGrpSpPr>
          <p:cNvPr id="7" name="72 in"/>
          <p:cNvGrpSpPr>
            <a:grpSpLocks/>
          </p:cNvGrpSpPr>
          <p:nvPr/>
        </p:nvGrpSpPr>
        <p:grpSpPr bwMode="auto">
          <a:xfrm>
            <a:off x="7010400" y="2514600"/>
            <a:ext cx="771525" cy="3251200"/>
            <a:chOff x="7010399" y="2514343"/>
            <a:chExt cx="771365" cy="3250730"/>
          </a:xfrm>
        </p:grpSpPr>
        <p:sp>
          <p:nvSpPr>
            <p:cNvPr id="63" name="Right Bracket 62"/>
            <p:cNvSpPr/>
            <p:nvPr/>
          </p:nvSpPr>
          <p:spPr>
            <a:xfrm>
              <a:off x="7307200" y="2930208"/>
              <a:ext cx="138083" cy="2834865"/>
            </a:xfrm>
            <a:prstGeom prst="rightBracke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5868" name="TextBox 63"/>
            <p:cNvSpPr txBox="1">
              <a:spLocks noChangeArrowheads="1"/>
            </p:cNvSpPr>
            <p:nvPr/>
          </p:nvSpPr>
          <p:spPr bwMode="auto">
            <a:xfrm>
              <a:off x="7010399" y="2514343"/>
              <a:ext cx="771365" cy="40011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72 in.</a:t>
              </a:r>
            </a:p>
          </p:txBody>
        </p:sp>
      </p:grpSp>
      <p:cxnSp>
        <p:nvCxnSpPr>
          <p:cNvPr id="65" name="Straight Arrow Connector 64"/>
          <p:cNvCxnSpPr>
            <a:stCxn id="35878" idx="3"/>
            <a:endCxn id="35870" idx="1"/>
          </p:cNvCxnSpPr>
          <p:nvPr/>
        </p:nvCxnSpPr>
        <p:spPr>
          <a:xfrm flipV="1">
            <a:off x="3013075" y="3076575"/>
            <a:ext cx="866775" cy="155575"/>
          </a:xfrm>
          <a:prstGeom prst="straightConnector1">
            <a:avLst/>
          </a:prstGeom>
          <a:ln w="44450">
            <a:solidFill>
              <a:srgbClr val="0060AA"/>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35876" idx="3"/>
            <a:endCxn id="35868" idx="1"/>
          </p:cNvCxnSpPr>
          <p:nvPr/>
        </p:nvCxnSpPr>
        <p:spPr>
          <a:xfrm>
            <a:off x="6143625" y="2606675"/>
            <a:ext cx="866775" cy="107950"/>
          </a:xfrm>
          <a:prstGeom prst="straightConnector1">
            <a:avLst/>
          </a:prstGeom>
          <a:ln w="44450">
            <a:solidFill>
              <a:srgbClr val="0060AA"/>
            </a:solidFill>
            <a:tailEnd type="arrow"/>
          </a:ln>
        </p:spPr>
        <p:style>
          <a:lnRef idx="1">
            <a:schemeClr val="accent1"/>
          </a:lnRef>
          <a:fillRef idx="0">
            <a:schemeClr val="accent1"/>
          </a:fillRef>
          <a:effectRef idx="0">
            <a:schemeClr val="accent1"/>
          </a:effectRef>
          <a:fontRef idx="minor">
            <a:schemeClr val="tx1"/>
          </a:fontRef>
        </p:style>
      </p:cxnSp>
      <p:sp>
        <p:nvSpPr>
          <p:cNvPr id="35863" name="TextBox 66"/>
          <p:cNvSpPr txBox="1">
            <a:spLocks noChangeArrowheads="1"/>
          </p:cNvSpPr>
          <p:nvPr/>
        </p:nvSpPr>
        <p:spPr bwMode="auto">
          <a:xfrm>
            <a:off x="3060700" y="2578100"/>
            <a:ext cx="547688" cy="523875"/>
          </a:xfrm>
          <a:prstGeom prst="rect">
            <a:avLst/>
          </a:prstGeom>
          <a:noFill/>
          <a:ln w="9525">
            <a:noFill/>
            <a:miter lim="800000"/>
            <a:headEnd/>
            <a:tailEnd/>
          </a:ln>
        </p:spPr>
        <p:txBody>
          <a:bodyPr wrap="none">
            <a:spAutoFit/>
          </a:bodyPr>
          <a:lstStyle/>
          <a:p>
            <a:r>
              <a:rPr lang="en-US" sz="2800" b="1">
                <a:solidFill>
                  <a:srgbClr val="000000"/>
                </a:solidFill>
                <a:latin typeface="Calibri" pitchFamily="34" charset="0"/>
              </a:rPr>
              <a:t>+2</a:t>
            </a:r>
          </a:p>
        </p:txBody>
      </p:sp>
      <p:sp>
        <p:nvSpPr>
          <p:cNvPr id="35864" name="TextBox 67"/>
          <p:cNvSpPr txBox="1">
            <a:spLocks noChangeArrowheads="1"/>
          </p:cNvSpPr>
          <p:nvPr/>
        </p:nvSpPr>
        <p:spPr bwMode="auto">
          <a:xfrm>
            <a:off x="6324600" y="2057400"/>
            <a:ext cx="477838" cy="523875"/>
          </a:xfrm>
          <a:prstGeom prst="rect">
            <a:avLst/>
          </a:prstGeom>
          <a:noFill/>
          <a:ln w="9525">
            <a:noFill/>
            <a:miter lim="800000"/>
            <a:headEnd/>
            <a:tailEnd/>
          </a:ln>
        </p:spPr>
        <p:txBody>
          <a:bodyPr wrap="none">
            <a:spAutoFit/>
          </a:bodyPr>
          <a:lstStyle/>
          <a:p>
            <a:r>
              <a:rPr lang="en-US" sz="2800" b="1">
                <a:solidFill>
                  <a:srgbClr val="000000"/>
                </a:solidFill>
                <a:latin typeface="Calibri" pitchFamily="34" charset="0"/>
              </a:rPr>
              <a:t>-2</a:t>
            </a:r>
          </a:p>
        </p:txBody>
      </p:sp>
      <p:pic>
        <p:nvPicPr>
          <p:cNvPr id="35865" name="Tree A" descr="Old Tree A.png"/>
          <p:cNvPicPr>
            <a:picLocks noChangeAspect="1"/>
          </p:cNvPicPr>
          <p:nvPr/>
        </p:nvPicPr>
        <p:blipFill>
          <a:blip r:embed="rId4" cstate="print"/>
          <a:srcRect/>
          <a:stretch>
            <a:fillRect/>
          </a:stretch>
        </p:blipFill>
        <p:spPr bwMode="auto">
          <a:xfrm>
            <a:off x="2998788" y="3373438"/>
            <a:ext cx="1250950" cy="2428875"/>
          </a:xfrm>
          <a:prstGeom prst="rect">
            <a:avLst/>
          </a:prstGeom>
          <a:noFill/>
          <a:ln w="9525">
            <a:noFill/>
            <a:miter lim="800000"/>
            <a:headEnd/>
            <a:tailEnd/>
          </a:ln>
        </p:spPr>
      </p:pic>
      <p:pic>
        <p:nvPicPr>
          <p:cNvPr id="35866" name="Tree B" descr="Old Tree B.png"/>
          <p:cNvPicPr>
            <a:picLocks noChangeAspect="1"/>
          </p:cNvPicPr>
          <p:nvPr/>
        </p:nvPicPr>
        <p:blipFill>
          <a:blip r:embed="rId5" cstate="print"/>
          <a:srcRect/>
          <a:stretch>
            <a:fillRect/>
          </a:stretch>
        </p:blipFill>
        <p:spPr bwMode="auto">
          <a:xfrm>
            <a:off x="5992813" y="2949575"/>
            <a:ext cx="1384300" cy="2857500"/>
          </a:xfrm>
          <a:prstGeom prst="rect">
            <a:avLst/>
          </a:prstGeom>
          <a:noFill/>
          <a:ln w="9525">
            <a:noFill/>
            <a:miter lim="800000"/>
            <a:headEnd/>
            <a:tailEnd/>
          </a:ln>
        </p:spPr>
      </p:pic>
      <p:sp>
        <p:nvSpPr>
          <p:cNvPr id="39" name="Title 38"/>
          <p:cNvSpPr>
            <a:spLocks noGrp="1"/>
          </p:cNvSpPr>
          <p:nvPr>
            <p:ph type="title"/>
          </p:nvPr>
        </p:nvSpPr>
        <p:spPr/>
        <p:txBody>
          <a:bodyPr>
            <a:normAutofit fontScale="90000"/>
          </a:bodyPr>
          <a:lstStyle/>
          <a:p>
            <a:r>
              <a:rPr lang="en-US" dirty="0" smtClean="0"/>
              <a:t>Method 3: Compare the Predicted Height to the Actual Height</a:t>
            </a:r>
            <a:endParaRPr lang="en-US" dirty="0"/>
          </a:p>
        </p:txBody>
      </p:sp>
      <p:sp>
        <p:nvSpPr>
          <p:cNvPr id="40" name="Content Placeholder 39"/>
          <p:cNvSpPr>
            <a:spLocks noGrp="1"/>
          </p:cNvSpPr>
          <p:nvPr>
            <p:ph sz="quarter" idx="1"/>
          </p:nvPr>
        </p:nvSpPr>
        <p:spPr>
          <a:xfrm>
            <a:off x="612648" y="1501724"/>
            <a:ext cx="8153400" cy="629531"/>
          </a:xfrm>
        </p:spPr>
        <p:txBody>
          <a:bodyPr>
            <a:normAutofit/>
          </a:bodyPr>
          <a:lstStyle/>
          <a:p>
            <a:r>
              <a:rPr lang="en-US" sz="1400" dirty="0" smtClean="0"/>
              <a:t>By accounting for last year’s height and environmental conditions of the trees during this year, we found the “value” each gardener “added” to the growth of the trees.</a:t>
            </a:r>
            <a:endParaRPr lang="en-US" sz="1400" dirty="0"/>
          </a:p>
        </p:txBody>
      </p:sp>
    </p:spTree>
    <p:extLst>
      <p:ext uri="{BB962C8B-B14F-4D97-AF65-F5344CB8AC3E}">
        <p14:creationId xmlns:p14="http://schemas.microsoft.com/office/powerpoint/2010/main" val="4294373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5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847"/>
                                        </p:tgtEl>
                                        <p:attrNameLst>
                                          <p:attrName>style.visibility</p:attrName>
                                        </p:attrNameLst>
                                      </p:cBhvr>
                                      <p:to>
                                        <p:strVal val="visible"/>
                                      </p:to>
                                    </p:set>
                                    <p:animEffect transition="in" filter="fade">
                                      <p:cBhvr>
                                        <p:cTn id="13" dur="500"/>
                                        <p:tgtEl>
                                          <p:spTgt spid="358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848"/>
                                        </p:tgtEl>
                                        <p:attrNameLst>
                                          <p:attrName>style.visibility</p:attrName>
                                        </p:attrNameLst>
                                      </p:cBhvr>
                                      <p:to>
                                        <p:strVal val="visible"/>
                                      </p:to>
                                    </p:set>
                                    <p:animEffect transition="in" filter="fade">
                                      <p:cBhvr>
                                        <p:cTn id="16" dur="500"/>
                                        <p:tgtEl>
                                          <p:spTgt spid="35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5847" grpId="0"/>
      <p:bldP spid="35848" grpId="0"/>
      <p:bldP spid="4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sp>
        <p:nvSpPr>
          <p:cNvPr id="2" name="Title 1"/>
          <p:cNvSpPr>
            <a:spLocks noGrp="1"/>
          </p:cNvSpPr>
          <p:nvPr>
            <p:ph type="title"/>
          </p:nvPr>
        </p:nvSpPr>
        <p:spPr/>
        <p:txBody>
          <a:bodyPr>
            <a:normAutofit fontScale="90000"/>
          </a:bodyPr>
          <a:lstStyle/>
          <a:p>
            <a:r>
              <a:rPr lang="en-US" sz="3200" dirty="0" smtClean="0"/>
              <a:t>Value-Added Basics – Linking the Oak Tree Analogy to Education</a:t>
            </a:r>
            <a:endParaRPr lang="en-US" sz="3200" dirty="0"/>
          </a:p>
        </p:txBody>
      </p:sp>
    </p:spTree>
    <p:extLst>
      <p:ext uri="{BB962C8B-B14F-4D97-AF65-F5344CB8AC3E}">
        <p14:creationId xmlns:p14="http://schemas.microsoft.com/office/powerpoint/2010/main" val="381812004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aphicFrame>
        <p:nvGraphicFramePr>
          <p:cNvPr id="4" name="Table 3"/>
          <p:cNvGraphicFramePr>
            <a:graphicFrameLocks noGrp="1"/>
          </p:cNvGraphicFramePr>
          <p:nvPr>
            <p:custDataLst>
              <p:tags r:id="rId1"/>
            </p:custDataLst>
          </p:nvPr>
        </p:nvGraphicFramePr>
        <p:xfrm>
          <a:off x="220663" y="457200"/>
          <a:ext cx="8694036" cy="1755140"/>
        </p:xfrm>
        <a:graphic>
          <a:graphicData uri="http://schemas.openxmlformats.org/drawingml/2006/table">
            <a:tbl>
              <a:tblPr firstRow="1" bandRow="1">
                <a:tableStyleId>{D7AC3CCA-C797-4891-BE02-D94E43425B78}</a:tableStyleId>
              </a:tblPr>
              <a:tblGrid>
                <a:gridCol w="2561592"/>
                <a:gridCol w="2514600"/>
                <a:gridCol w="3617844"/>
              </a:tblGrid>
              <a:tr h="368300">
                <a:tc>
                  <a:txBody>
                    <a:bodyPr/>
                    <a:lstStyle/>
                    <a:p>
                      <a:endParaRPr lang="en-US" sz="1700" dirty="0">
                        <a:latin typeface="Arial" pitchFamily="34" charset="0"/>
                        <a:cs typeface="Arial" pitchFamily="34" charset="0"/>
                      </a:endParaRPr>
                    </a:p>
                  </a:txBody>
                  <a:tcPr/>
                </a:tc>
                <a:tc>
                  <a:txBody>
                    <a:bodyPr/>
                    <a:lstStyle/>
                    <a:p>
                      <a:r>
                        <a:rPr lang="en-US" sz="1700" dirty="0" smtClean="0">
                          <a:latin typeface="Arial" pitchFamily="34" charset="0"/>
                          <a:cs typeface="Arial" pitchFamily="34" charset="0"/>
                        </a:rPr>
                        <a:t>Oak Tree Analogy</a:t>
                      </a:r>
                      <a:endParaRPr lang="en-US" sz="1700" dirty="0">
                        <a:latin typeface="Arial" pitchFamily="34" charset="0"/>
                        <a:cs typeface="Arial" pitchFamily="34" charset="0"/>
                      </a:endParaRPr>
                    </a:p>
                  </a:txBody>
                  <a:tcPr/>
                </a:tc>
                <a:tc>
                  <a:txBody>
                    <a:bodyPr/>
                    <a:lstStyle/>
                    <a:p>
                      <a:r>
                        <a:rPr lang="en-US" sz="1700" dirty="0" smtClean="0">
                          <a:latin typeface="Arial" pitchFamily="34" charset="0"/>
                          <a:cs typeface="Arial" pitchFamily="34" charset="0"/>
                        </a:rPr>
                        <a:t>Value-Added in Education</a:t>
                      </a:r>
                      <a:endParaRPr lang="en-US" sz="1700" dirty="0">
                        <a:latin typeface="Arial" pitchFamily="34" charset="0"/>
                        <a:cs typeface="Arial" pitchFamily="34" charset="0"/>
                      </a:endParaRPr>
                    </a:p>
                  </a:txBody>
                  <a:tcPr/>
                </a:tc>
              </a:tr>
              <a:tr h="641532">
                <a:tc>
                  <a:txBody>
                    <a:bodyPr/>
                    <a:lstStyle/>
                    <a:p>
                      <a:r>
                        <a:rPr lang="en-US" sz="1700" b="1" dirty="0" smtClean="0">
                          <a:latin typeface="Arial" pitchFamily="34" charset="0"/>
                          <a:cs typeface="Arial" pitchFamily="34" charset="0"/>
                        </a:rPr>
                        <a:t>What are we evaluating?</a:t>
                      </a:r>
                      <a:endParaRPr lang="en-US" sz="1700" b="1" dirty="0">
                        <a:latin typeface="Arial" pitchFamily="34" charset="0"/>
                        <a:cs typeface="Arial" pitchFamily="34" charset="0"/>
                      </a:endParaRPr>
                    </a:p>
                  </a:txBody>
                  <a:tcPr/>
                </a:tc>
                <a:tc>
                  <a:txBody>
                    <a:bodyPr/>
                    <a:lstStyle/>
                    <a:p>
                      <a:pPr>
                        <a:buFont typeface="Arial" pitchFamily="34" charset="0"/>
                        <a:buChar char="•"/>
                      </a:pPr>
                      <a:r>
                        <a:rPr lang="en-US" sz="1700" dirty="0" smtClean="0">
                          <a:latin typeface="Arial" pitchFamily="34" charset="0"/>
                          <a:cs typeface="Arial" pitchFamily="34" charset="0"/>
                        </a:rPr>
                        <a:t> Gardeners</a:t>
                      </a:r>
                      <a:endParaRPr lang="en-US" sz="1700" dirty="0">
                        <a:latin typeface="Arial" pitchFamily="34" charset="0"/>
                        <a:cs typeface="Arial" pitchFamily="34" charset="0"/>
                      </a:endParaRPr>
                    </a:p>
                  </a:txBody>
                  <a:tcPr/>
                </a:tc>
                <a:tc>
                  <a:txBody>
                    <a:bodyPr/>
                    <a:lstStyle/>
                    <a:p>
                      <a:pPr>
                        <a:buFont typeface="Arial" pitchFamily="34" charset="0"/>
                        <a:buChar char="•"/>
                      </a:pPr>
                      <a:r>
                        <a:rPr lang="en-US" sz="1700" baseline="0" dirty="0" smtClean="0">
                          <a:latin typeface="Arial" pitchFamily="34" charset="0"/>
                          <a:cs typeface="Arial" pitchFamily="34" charset="0"/>
                        </a:rPr>
                        <a:t> </a:t>
                      </a:r>
                      <a:r>
                        <a:rPr lang="en-US" sz="1700" dirty="0" smtClean="0">
                          <a:latin typeface="Arial" pitchFamily="34" charset="0"/>
                          <a:cs typeface="Arial" pitchFamily="34" charset="0"/>
                        </a:rPr>
                        <a:t>Districts</a:t>
                      </a:r>
                    </a:p>
                    <a:p>
                      <a:pPr>
                        <a:buFont typeface="Arial" pitchFamily="34" charset="0"/>
                        <a:buChar char="•"/>
                      </a:pPr>
                      <a:r>
                        <a:rPr lang="en-US" sz="1700" dirty="0" smtClean="0">
                          <a:latin typeface="Arial" pitchFamily="34" charset="0"/>
                          <a:cs typeface="Arial" pitchFamily="34" charset="0"/>
                        </a:rPr>
                        <a:t> Schools</a:t>
                      </a:r>
                    </a:p>
                    <a:p>
                      <a:pPr>
                        <a:buFont typeface="Arial" pitchFamily="34" charset="0"/>
                        <a:buChar char="•"/>
                      </a:pPr>
                      <a:r>
                        <a:rPr lang="en-US" sz="1700" dirty="0" smtClean="0">
                          <a:latin typeface="Arial" pitchFamily="34" charset="0"/>
                          <a:cs typeface="Arial" pitchFamily="34" charset="0"/>
                        </a:rPr>
                        <a:t> Grades</a:t>
                      </a:r>
                    </a:p>
                    <a:p>
                      <a:pPr>
                        <a:buFont typeface="Arial" pitchFamily="34" charset="0"/>
                        <a:buChar char="•"/>
                      </a:pPr>
                      <a:r>
                        <a:rPr lang="en-US" sz="1700" dirty="0" smtClean="0">
                          <a:latin typeface="Arial" pitchFamily="34" charset="0"/>
                          <a:cs typeface="Arial" pitchFamily="34" charset="0"/>
                        </a:rPr>
                        <a:t> Classrooms</a:t>
                      </a:r>
                    </a:p>
                    <a:p>
                      <a:pPr>
                        <a:buFont typeface="Arial" pitchFamily="34" charset="0"/>
                        <a:buChar char="•"/>
                      </a:pPr>
                      <a:r>
                        <a:rPr lang="en-US" sz="1700" baseline="0" dirty="0" smtClean="0">
                          <a:latin typeface="Arial" pitchFamily="34" charset="0"/>
                          <a:cs typeface="Arial" pitchFamily="34" charset="0"/>
                        </a:rPr>
                        <a:t> Programs and Interventions</a:t>
                      </a:r>
                      <a:endParaRPr lang="en-US" sz="1700" dirty="0">
                        <a:latin typeface="Arial" pitchFamily="34" charset="0"/>
                        <a:cs typeface="Arial" pitchFamily="34" charset="0"/>
                      </a:endParaRPr>
                    </a:p>
                  </a:txBody>
                  <a:tcPr/>
                </a:tc>
              </a:tr>
            </a:tbl>
          </a:graphicData>
        </a:graphic>
      </p:graphicFrame>
      <p:sp>
        <p:nvSpPr>
          <p:cNvPr id="5" name="Rectangle 13"/>
          <p:cNvSpPr txBox="1">
            <a:spLocks noChangeArrowheads="1"/>
          </p:cNvSpPr>
          <p:nvPr>
            <p:custDataLst>
              <p:tags r:id="rId2"/>
            </p:custDataLst>
          </p:nvPr>
        </p:nvSpPr>
        <p:spPr bwMode="auto">
          <a:xfrm>
            <a:off x="152400" y="76200"/>
            <a:ext cx="8839200" cy="261938"/>
          </a:xfrm>
          <a:prstGeom prst="rect">
            <a:avLst/>
          </a:prstGeom>
          <a:noFill/>
          <a:ln w="9525">
            <a:noFill/>
            <a:miter lim="800000"/>
            <a:headEnd/>
            <a:tailEnd/>
          </a:ln>
        </p:spPr>
        <p:txBody>
          <a:bodyPr lIns="0" tIns="0" rIns="0" bIns="0">
            <a:spAutoFit/>
          </a:bodyPr>
          <a:lstStyle/>
          <a:p>
            <a:pPr algn="ctr" defTabSz="895350" fontAlgn="auto">
              <a:spcBef>
                <a:spcPts val="0"/>
              </a:spcBef>
              <a:spcAft>
                <a:spcPts val="0"/>
              </a:spcAft>
              <a:defRPr/>
            </a:pPr>
            <a:r>
              <a:rPr lang="en-US" sz="1700" b="1" kern="0" dirty="0">
                <a:solidFill>
                  <a:prstClr val="black"/>
                </a:solidFill>
              </a:rPr>
              <a:t>How does this analogy relate to value added in the education context?</a:t>
            </a:r>
          </a:p>
        </p:txBody>
      </p:sp>
      <p:graphicFrame>
        <p:nvGraphicFramePr>
          <p:cNvPr id="9" name="Table 8"/>
          <p:cNvGraphicFramePr>
            <a:graphicFrameLocks noGrp="1"/>
          </p:cNvGraphicFramePr>
          <p:nvPr>
            <p:custDataLst>
              <p:tags r:id="rId3"/>
            </p:custDataLst>
          </p:nvPr>
        </p:nvGraphicFramePr>
        <p:xfrm>
          <a:off x="220663" y="2214563"/>
          <a:ext cx="8694036" cy="868680"/>
        </p:xfrm>
        <a:graphic>
          <a:graphicData uri="http://schemas.openxmlformats.org/drawingml/2006/table">
            <a:tbl>
              <a:tblPr firstRow="1" bandRow="1">
                <a:tableStyleId>{D7AC3CCA-C797-4891-BE02-D94E43425B78}</a:tableStyleId>
              </a:tblPr>
              <a:tblGrid>
                <a:gridCol w="2561592"/>
                <a:gridCol w="2514600"/>
                <a:gridCol w="3617844"/>
              </a:tblGrid>
              <a:tr h="641532">
                <a:tc>
                  <a:txBody>
                    <a:bodyPr/>
                    <a:lstStyle/>
                    <a:p>
                      <a:r>
                        <a:rPr lang="en-US" sz="1700" b="1" dirty="0" smtClean="0">
                          <a:latin typeface="Arial" pitchFamily="34" charset="0"/>
                          <a:cs typeface="Arial" pitchFamily="34" charset="0"/>
                        </a:rPr>
                        <a:t>What are we using to measure success?</a:t>
                      </a:r>
                      <a:endParaRPr lang="en-US" sz="17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700" b="0" dirty="0" smtClean="0">
                          <a:latin typeface="Arial" pitchFamily="34" charset="0"/>
                          <a:cs typeface="Arial" pitchFamily="34" charset="0"/>
                        </a:rPr>
                        <a:t> Relative</a:t>
                      </a:r>
                      <a:r>
                        <a:rPr lang="en-US" sz="1700" b="0" baseline="0" dirty="0" smtClean="0">
                          <a:latin typeface="Arial" pitchFamily="34" charset="0"/>
                          <a:cs typeface="Arial" pitchFamily="34" charset="0"/>
                        </a:rPr>
                        <a:t> height i</a:t>
                      </a:r>
                      <a:r>
                        <a:rPr lang="en-US" sz="1700" b="0" dirty="0" smtClean="0">
                          <a:latin typeface="Arial" pitchFamily="34" charset="0"/>
                          <a:cs typeface="Arial" pitchFamily="34" charset="0"/>
                        </a:rPr>
                        <a:t>mprovement</a:t>
                      </a:r>
                      <a:r>
                        <a:rPr lang="en-US" sz="1700" b="0" baseline="0" dirty="0" smtClean="0">
                          <a:latin typeface="Arial" pitchFamily="34" charset="0"/>
                          <a:cs typeface="Arial" pitchFamily="34" charset="0"/>
                        </a:rPr>
                        <a:t> in i</a:t>
                      </a:r>
                      <a:r>
                        <a:rPr lang="en-US" sz="1700" b="0" dirty="0" smtClean="0">
                          <a:latin typeface="Arial" pitchFamily="34" charset="0"/>
                          <a:cs typeface="Arial" pitchFamily="34" charset="0"/>
                        </a:rPr>
                        <a:t>nches</a:t>
                      </a:r>
                    </a:p>
                    <a:p>
                      <a:endParaRPr lang="en-US" sz="1700" b="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700" b="0" dirty="0" smtClean="0">
                          <a:latin typeface="Arial" pitchFamily="34" charset="0"/>
                          <a:cs typeface="Arial" pitchFamily="34" charset="0"/>
                        </a:rPr>
                        <a:t> Relative improvement on</a:t>
                      </a:r>
                      <a:r>
                        <a:rPr lang="en-US" sz="1700" b="0" baseline="0" dirty="0" smtClean="0">
                          <a:latin typeface="Arial" pitchFamily="34" charset="0"/>
                          <a:cs typeface="Arial" pitchFamily="34" charset="0"/>
                        </a:rPr>
                        <a:t> standardized test scores</a:t>
                      </a:r>
                      <a:endParaRPr lang="en-US" sz="1700" b="0" dirty="0" smtClean="0">
                        <a:latin typeface="Arial" pitchFamily="34" charset="0"/>
                        <a:cs typeface="Arial" pitchFamily="34" charset="0"/>
                      </a:endParaRPr>
                    </a:p>
                    <a:p>
                      <a:endParaRPr lang="en-US" sz="1700" b="0" dirty="0">
                        <a:latin typeface="Arial" pitchFamily="34" charset="0"/>
                        <a:cs typeface="Arial" pitchFamily="34" charset="0"/>
                      </a:endParaRPr>
                    </a:p>
                  </a:txBody>
                  <a:tcPr/>
                </a:tc>
              </a:tr>
            </a:tbl>
          </a:graphicData>
        </a:graphic>
      </p:graphicFrame>
      <p:graphicFrame>
        <p:nvGraphicFramePr>
          <p:cNvPr id="10" name="Table 9"/>
          <p:cNvGraphicFramePr>
            <a:graphicFrameLocks noGrp="1"/>
          </p:cNvGraphicFramePr>
          <p:nvPr>
            <p:custDataLst>
              <p:tags r:id="rId4"/>
            </p:custDataLst>
          </p:nvPr>
        </p:nvGraphicFramePr>
        <p:xfrm>
          <a:off x="220663" y="3079750"/>
          <a:ext cx="8694036" cy="641532"/>
        </p:xfrm>
        <a:graphic>
          <a:graphicData uri="http://schemas.openxmlformats.org/drawingml/2006/table">
            <a:tbl>
              <a:tblPr firstRow="1" bandRow="1">
                <a:tableStyleId>{D7AC3CCA-C797-4891-BE02-D94E43425B78}</a:tableStyleId>
              </a:tblPr>
              <a:tblGrid>
                <a:gridCol w="2561592"/>
                <a:gridCol w="2514600"/>
                <a:gridCol w="3617844"/>
              </a:tblGrid>
              <a:tr h="641532">
                <a:tc>
                  <a:txBody>
                    <a:bodyPr/>
                    <a:lstStyle/>
                    <a:p>
                      <a:r>
                        <a:rPr lang="en-US" sz="1700" b="1" dirty="0" smtClean="0">
                          <a:latin typeface="Arial" pitchFamily="34" charset="0"/>
                          <a:cs typeface="Arial" pitchFamily="34" charset="0"/>
                        </a:rPr>
                        <a:t>Sample</a:t>
                      </a:r>
                      <a:endParaRPr lang="en-US" sz="1700" b="1" dirty="0">
                        <a:latin typeface="Arial" pitchFamily="34" charset="0"/>
                        <a:cs typeface="Arial" pitchFamily="34" charset="0"/>
                      </a:endParaRPr>
                    </a:p>
                  </a:txBody>
                  <a:tcPr>
                    <a:solidFill>
                      <a:schemeClr val="bg1">
                        <a:lumMod val="75000"/>
                      </a:schemeClr>
                    </a:solidFill>
                  </a:tcPr>
                </a:tc>
                <a:tc>
                  <a:txBody>
                    <a:bodyPr/>
                    <a:lstStyle/>
                    <a:p>
                      <a:pPr>
                        <a:buFont typeface="Arial" pitchFamily="34" charset="0"/>
                        <a:buChar char="•"/>
                      </a:pPr>
                      <a:r>
                        <a:rPr lang="en-US" sz="1700" b="0" dirty="0" smtClean="0">
                          <a:latin typeface="Arial" pitchFamily="34" charset="0"/>
                          <a:cs typeface="Arial" pitchFamily="34" charset="0"/>
                        </a:rPr>
                        <a:t> Single oak tree</a:t>
                      </a:r>
                      <a:endParaRPr lang="en-US" sz="1700" b="0" dirty="0">
                        <a:latin typeface="Arial" pitchFamily="34" charset="0"/>
                        <a:cs typeface="Arial" pitchFamily="34" charset="0"/>
                      </a:endParaRPr>
                    </a:p>
                  </a:txBody>
                  <a:tcPr>
                    <a:solidFill>
                      <a:schemeClr val="bg1">
                        <a:lumMod val="75000"/>
                      </a:schemeClr>
                    </a:solidFill>
                  </a:tcPr>
                </a:tc>
                <a:tc>
                  <a:txBody>
                    <a:bodyPr/>
                    <a:lstStyle/>
                    <a:p>
                      <a:pPr>
                        <a:buFont typeface="Arial" pitchFamily="34" charset="0"/>
                        <a:buChar char="•"/>
                      </a:pPr>
                      <a:r>
                        <a:rPr lang="en-US" sz="1700" b="0" dirty="0" smtClean="0">
                          <a:latin typeface="Arial" pitchFamily="34" charset="0"/>
                          <a:cs typeface="Arial" pitchFamily="34" charset="0"/>
                        </a:rPr>
                        <a:t> Groups of</a:t>
                      </a:r>
                      <a:r>
                        <a:rPr lang="en-US" sz="1700" b="0" baseline="0" dirty="0" smtClean="0">
                          <a:latin typeface="Arial" pitchFamily="34" charset="0"/>
                          <a:cs typeface="Arial" pitchFamily="34" charset="0"/>
                        </a:rPr>
                        <a:t> students</a:t>
                      </a:r>
                      <a:endParaRPr lang="en-US" sz="1700" b="0" dirty="0">
                        <a:latin typeface="Arial" pitchFamily="34" charset="0"/>
                        <a:cs typeface="Arial" pitchFamily="34" charset="0"/>
                      </a:endParaRPr>
                    </a:p>
                  </a:txBody>
                  <a:tcPr>
                    <a:solidFill>
                      <a:schemeClr val="bg1">
                        <a:lumMod val="75000"/>
                      </a:schemeClr>
                    </a:solidFill>
                  </a:tcPr>
                </a:tc>
              </a:tr>
            </a:tbl>
          </a:graphicData>
        </a:graphic>
      </p:graphicFrame>
      <p:graphicFrame>
        <p:nvGraphicFramePr>
          <p:cNvPr id="12" name="Table 11"/>
          <p:cNvGraphicFramePr>
            <a:graphicFrameLocks noGrp="1"/>
          </p:cNvGraphicFramePr>
          <p:nvPr>
            <p:custDataLst>
              <p:tags r:id="rId5"/>
            </p:custDataLst>
          </p:nvPr>
        </p:nvGraphicFramePr>
        <p:xfrm>
          <a:off x="220663" y="3717925"/>
          <a:ext cx="8694036" cy="2880360"/>
        </p:xfrm>
        <a:graphic>
          <a:graphicData uri="http://schemas.openxmlformats.org/drawingml/2006/table">
            <a:tbl>
              <a:tblPr firstRow="1" bandRow="1">
                <a:tableStyleId>{D7AC3CCA-C797-4891-BE02-D94E43425B78}</a:tableStyleId>
              </a:tblPr>
              <a:tblGrid>
                <a:gridCol w="2561592"/>
                <a:gridCol w="2514600"/>
                <a:gridCol w="3617844"/>
              </a:tblGrid>
              <a:tr h="641532">
                <a:tc>
                  <a:txBody>
                    <a:bodyPr/>
                    <a:lstStyle/>
                    <a:p>
                      <a:r>
                        <a:rPr lang="en-US" sz="1700" b="1" dirty="0" smtClean="0">
                          <a:latin typeface="Arial" pitchFamily="34" charset="0"/>
                          <a:cs typeface="Arial" pitchFamily="34" charset="0"/>
                        </a:rPr>
                        <a:t>Control factors</a:t>
                      </a:r>
                      <a:endParaRPr lang="en-US" sz="1700" b="1" dirty="0">
                        <a:latin typeface="Arial" pitchFamily="34" charset="0"/>
                        <a:cs typeface="Arial" pitchFamily="34" charset="0"/>
                      </a:endParaRPr>
                    </a:p>
                  </a:txBody>
                  <a:tcPr/>
                </a:tc>
                <a:tc>
                  <a:txBody>
                    <a:bodyPr/>
                    <a:lstStyle/>
                    <a:p>
                      <a:pPr>
                        <a:buFont typeface="Arial" pitchFamily="34" charset="0"/>
                        <a:buChar char="•"/>
                      </a:pPr>
                      <a:r>
                        <a:rPr lang="en-US" sz="1700" b="0" dirty="0" smtClean="0">
                          <a:latin typeface="Arial" pitchFamily="34" charset="0"/>
                          <a:cs typeface="Arial" pitchFamily="34" charset="0"/>
                        </a:rPr>
                        <a:t> Tree’s prior height</a:t>
                      </a:r>
                    </a:p>
                    <a:p>
                      <a:pPr>
                        <a:buFont typeface="Arial" pitchFamily="34" charset="0"/>
                        <a:buChar char="•"/>
                      </a:pPr>
                      <a:endParaRPr lang="en-US" sz="1700" b="0" dirty="0" smtClean="0">
                        <a:latin typeface="Arial" pitchFamily="34" charset="0"/>
                        <a:cs typeface="Arial" pitchFamily="34" charset="0"/>
                      </a:endParaRPr>
                    </a:p>
                    <a:p>
                      <a:pPr>
                        <a:buFont typeface="Arial" pitchFamily="34" charset="0"/>
                        <a:buChar char="•"/>
                      </a:pPr>
                      <a:r>
                        <a:rPr lang="en-US" sz="1700" b="0" baseline="0" dirty="0" smtClean="0">
                          <a:latin typeface="Arial" pitchFamily="34" charset="0"/>
                          <a:cs typeface="Arial" pitchFamily="34" charset="0"/>
                        </a:rPr>
                        <a:t> Other factors beyond the gardener’s control:</a:t>
                      </a:r>
                    </a:p>
                    <a:p>
                      <a:pPr lvl="1">
                        <a:buFont typeface="Arial" pitchFamily="34" charset="0"/>
                        <a:buChar char="•"/>
                      </a:pPr>
                      <a:r>
                        <a:rPr lang="en-US" sz="1600" b="0" baseline="0" dirty="0" smtClean="0">
                          <a:latin typeface="Arial" pitchFamily="34" charset="0"/>
                          <a:cs typeface="Arial" pitchFamily="34" charset="0"/>
                        </a:rPr>
                        <a:t> </a:t>
                      </a:r>
                      <a:r>
                        <a:rPr lang="en-US" sz="1600" b="0" dirty="0" smtClean="0">
                          <a:latin typeface="Arial" pitchFamily="34" charset="0"/>
                          <a:cs typeface="Arial" pitchFamily="34" charset="0"/>
                        </a:rPr>
                        <a:t>Rainfall</a:t>
                      </a:r>
                    </a:p>
                    <a:p>
                      <a:pPr lvl="1">
                        <a:buFont typeface="Arial" pitchFamily="34" charset="0"/>
                        <a:buChar char="•"/>
                      </a:pPr>
                      <a:r>
                        <a:rPr lang="en-US" sz="1600" b="0" dirty="0" smtClean="0">
                          <a:latin typeface="Arial" pitchFamily="34" charset="0"/>
                          <a:cs typeface="Arial" pitchFamily="34" charset="0"/>
                        </a:rPr>
                        <a:t> Soil richness</a:t>
                      </a:r>
                    </a:p>
                    <a:p>
                      <a:pPr lvl="1">
                        <a:buFont typeface="Arial" pitchFamily="34" charset="0"/>
                        <a:buChar char="•"/>
                      </a:pPr>
                      <a:r>
                        <a:rPr lang="en-US" sz="1600" b="0" dirty="0" smtClean="0">
                          <a:latin typeface="Arial" pitchFamily="34" charset="0"/>
                          <a:cs typeface="Arial" pitchFamily="34" charset="0"/>
                        </a:rPr>
                        <a:t> Temperature</a:t>
                      </a:r>
                      <a:endParaRPr lang="en-US" sz="1600" b="0" dirty="0">
                        <a:latin typeface="Arial" pitchFamily="34" charset="0"/>
                        <a:cs typeface="Arial" pitchFamily="34" charset="0"/>
                      </a:endParaRPr>
                    </a:p>
                  </a:txBody>
                  <a:tcPr/>
                </a:tc>
                <a:tc>
                  <a:txBody>
                    <a:bodyPr/>
                    <a:lstStyle/>
                    <a:p>
                      <a:pPr>
                        <a:buFont typeface="Arial" pitchFamily="34" charset="0"/>
                        <a:buChar char="•"/>
                      </a:pPr>
                      <a:r>
                        <a:rPr lang="en-US" sz="1700" b="0" dirty="0" smtClean="0">
                          <a:latin typeface="Arial" pitchFamily="34" charset="0"/>
                          <a:cs typeface="Arial" pitchFamily="34" charset="0"/>
                        </a:rPr>
                        <a:t> Students’ prior test performance (usually most</a:t>
                      </a:r>
                      <a:r>
                        <a:rPr lang="en-US" sz="1700" b="0" baseline="0" dirty="0" smtClean="0">
                          <a:latin typeface="Arial" pitchFamily="34" charset="0"/>
                          <a:cs typeface="Arial" pitchFamily="34" charset="0"/>
                        </a:rPr>
                        <a:t> significant predictor)</a:t>
                      </a:r>
                    </a:p>
                    <a:p>
                      <a:endParaRPr lang="en-US" sz="1700" b="0" baseline="0" dirty="0" smtClean="0">
                        <a:latin typeface="Arial" pitchFamily="34" charset="0"/>
                        <a:cs typeface="Arial" pitchFamily="34" charset="0"/>
                      </a:endParaRPr>
                    </a:p>
                    <a:p>
                      <a:pPr>
                        <a:buFont typeface="Arial" pitchFamily="34" charset="0"/>
                        <a:buChar char="•"/>
                      </a:pPr>
                      <a:r>
                        <a:rPr lang="en-US" sz="1700" b="0" baseline="0" dirty="0" smtClean="0">
                          <a:latin typeface="Arial" pitchFamily="34" charset="0"/>
                          <a:cs typeface="Arial" pitchFamily="34" charset="0"/>
                        </a:rPr>
                        <a:t> Other demographic characteristics such as:</a:t>
                      </a:r>
                    </a:p>
                    <a:p>
                      <a:pPr lvl="1">
                        <a:buFont typeface="Arial" pitchFamily="34" charset="0"/>
                        <a:buChar char="•"/>
                      </a:pPr>
                      <a:r>
                        <a:rPr lang="en-US" sz="1400" b="0" baseline="0" dirty="0" smtClean="0">
                          <a:latin typeface="Arial" pitchFamily="34" charset="0"/>
                          <a:cs typeface="Arial" pitchFamily="34" charset="0"/>
                        </a:rPr>
                        <a:t> Grade level</a:t>
                      </a:r>
                    </a:p>
                    <a:p>
                      <a:pPr lvl="1">
                        <a:buFont typeface="Arial" pitchFamily="34" charset="0"/>
                        <a:buChar char="•"/>
                      </a:pPr>
                      <a:r>
                        <a:rPr lang="en-US" sz="1400" b="0" baseline="0" dirty="0" smtClean="0">
                          <a:latin typeface="Arial" pitchFamily="34" charset="0"/>
                          <a:cs typeface="Arial" pitchFamily="34" charset="0"/>
                        </a:rPr>
                        <a:t> Gender</a:t>
                      </a:r>
                    </a:p>
                    <a:p>
                      <a:pPr lvl="1">
                        <a:buFont typeface="Arial" pitchFamily="34" charset="0"/>
                        <a:buChar char="•"/>
                      </a:pPr>
                      <a:r>
                        <a:rPr lang="en-US" sz="1400" b="0" baseline="0" dirty="0" smtClean="0">
                          <a:latin typeface="Arial" pitchFamily="34" charset="0"/>
                          <a:cs typeface="Arial" pitchFamily="34" charset="0"/>
                        </a:rPr>
                        <a:t> Race / Ethnicity</a:t>
                      </a:r>
                    </a:p>
                    <a:p>
                      <a:pPr lvl="1">
                        <a:buFont typeface="Arial" pitchFamily="34" charset="0"/>
                        <a:buChar char="•"/>
                      </a:pPr>
                      <a:r>
                        <a:rPr lang="en-US" sz="1400" b="0" baseline="0" dirty="0" smtClean="0">
                          <a:latin typeface="Arial" pitchFamily="34" charset="0"/>
                          <a:cs typeface="Arial" pitchFamily="34" charset="0"/>
                        </a:rPr>
                        <a:t> Low-Income Status</a:t>
                      </a:r>
                    </a:p>
                    <a:p>
                      <a:pPr lvl="1">
                        <a:buFont typeface="Arial" pitchFamily="34" charset="0"/>
                        <a:buChar char="•"/>
                      </a:pPr>
                      <a:r>
                        <a:rPr lang="en-US" sz="1400" b="0" baseline="0" dirty="0" smtClean="0">
                          <a:latin typeface="Arial" pitchFamily="34" charset="0"/>
                          <a:cs typeface="Arial" pitchFamily="34" charset="0"/>
                        </a:rPr>
                        <a:t> ELL Status</a:t>
                      </a:r>
                    </a:p>
                    <a:p>
                      <a:pPr lvl="1">
                        <a:buFont typeface="Arial" pitchFamily="34" charset="0"/>
                        <a:buChar char="•"/>
                      </a:pPr>
                      <a:r>
                        <a:rPr lang="en-US" sz="1400" b="0" baseline="0" dirty="0" smtClean="0">
                          <a:latin typeface="Arial" pitchFamily="34" charset="0"/>
                          <a:cs typeface="Arial" pitchFamily="34" charset="0"/>
                        </a:rPr>
                        <a:t> Disability Status</a:t>
                      </a:r>
                    </a:p>
                    <a:p>
                      <a:pPr lvl="1">
                        <a:buFont typeface="Arial" pitchFamily="34" charset="0"/>
                        <a:buChar char="•"/>
                      </a:pPr>
                      <a:r>
                        <a:rPr lang="en-US" sz="1400" b="0" baseline="0" dirty="0" smtClean="0">
                          <a:latin typeface="Arial" pitchFamily="34" charset="0"/>
                          <a:cs typeface="Arial" pitchFamily="34" charset="0"/>
                        </a:rPr>
                        <a:t> Section 504 Status</a:t>
                      </a:r>
                    </a:p>
                  </a:txBody>
                  <a:tcPr/>
                </a:tc>
              </a:tr>
            </a:tbl>
          </a:graphicData>
        </a:graphic>
      </p:graphicFrame>
    </p:spTree>
    <p:extLst>
      <p:ext uri="{BB962C8B-B14F-4D97-AF65-F5344CB8AC3E}">
        <p14:creationId xmlns:p14="http://schemas.microsoft.com/office/powerpoint/2010/main" val="3404219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Visual Representation</a:t>
            </a:r>
            <a:endParaRPr lang="en-US" dirty="0"/>
          </a:p>
        </p:txBody>
      </p:sp>
      <p:grpSp>
        <p:nvGrpSpPr>
          <p:cNvPr id="3" name="Group 23"/>
          <p:cNvGrpSpPr>
            <a:grpSpLocks/>
          </p:cNvGrpSpPr>
          <p:nvPr/>
        </p:nvGrpSpPr>
        <p:grpSpPr bwMode="auto">
          <a:xfrm>
            <a:off x="4627563" y="2593148"/>
            <a:ext cx="1173162" cy="4151313"/>
            <a:chOff x="4626862" y="2438400"/>
            <a:chExt cx="1173270" cy="4151531"/>
          </a:xfrm>
        </p:grpSpPr>
        <p:cxnSp>
          <p:nvCxnSpPr>
            <p:cNvPr id="5" name="Straight Connector 4"/>
            <p:cNvCxnSpPr/>
            <p:nvPr/>
          </p:nvCxnSpPr>
          <p:spPr>
            <a:xfrm rot="5400000">
              <a:off x="3539390" y="4114888"/>
              <a:ext cx="3352976"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 name="TextBox 21"/>
            <p:cNvSpPr txBox="1">
              <a:spLocks noChangeArrowheads="1"/>
            </p:cNvSpPr>
            <p:nvPr/>
          </p:nvSpPr>
          <p:spPr bwMode="auto">
            <a:xfrm>
              <a:off x="4626862" y="5943600"/>
              <a:ext cx="1173270" cy="646331"/>
            </a:xfrm>
            <a:prstGeom prst="rect">
              <a:avLst/>
            </a:prstGeom>
            <a:noFill/>
            <a:ln w="9525">
              <a:noFill/>
              <a:miter lim="800000"/>
              <a:headEnd/>
              <a:tailEnd/>
            </a:ln>
          </p:spPr>
          <p:txBody>
            <a:bodyPr wrap="none">
              <a:spAutoFit/>
            </a:bodyPr>
            <a:lstStyle/>
            <a:p>
              <a:pPr algn="ctr"/>
              <a:r>
                <a:rPr lang="en-US" b="1">
                  <a:latin typeface="Calibri" pitchFamily="34" charset="0"/>
                </a:rPr>
                <a:t>Year 2</a:t>
              </a:r>
            </a:p>
            <a:p>
              <a:pPr algn="ctr"/>
              <a:r>
                <a:rPr lang="en-US" b="1">
                  <a:latin typeface="Calibri" pitchFamily="34" charset="0"/>
                </a:rPr>
                <a:t>(Post-test)</a:t>
              </a:r>
            </a:p>
          </p:txBody>
        </p:sp>
      </p:grpSp>
      <p:grpSp>
        <p:nvGrpSpPr>
          <p:cNvPr id="4" name="Group 25"/>
          <p:cNvGrpSpPr>
            <a:grpSpLocks/>
          </p:cNvGrpSpPr>
          <p:nvPr/>
        </p:nvGrpSpPr>
        <p:grpSpPr bwMode="auto">
          <a:xfrm>
            <a:off x="3276600" y="1687215"/>
            <a:ext cx="4394200" cy="2468033"/>
            <a:chOff x="3276600" y="1532467"/>
            <a:chExt cx="4394200" cy="2468033"/>
          </a:xfrm>
        </p:grpSpPr>
        <p:sp>
          <p:nvSpPr>
            <p:cNvPr id="8" name="Oval 7"/>
            <p:cNvSpPr/>
            <p:nvPr/>
          </p:nvSpPr>
          <p:spPr>
            <a:xfrm>
              <a:off x="5029200" y="2667000"/>
              <a:ext cx="381000" cy="381000"/>
            </a:xfrm>
            <a:prstGeom prst="ellipse">
              <a:avLst/>
            </a:prstGeom>
            <a:solidFill>
              <a:srgbClr val="B4564A"/>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cxnSp>
          <p:nvCxnSpPr>
            <p:cNvPr id="9" name="Straight Arrow Connector 8"/>
            <p:cNvCxnSpPr>
              <a:stCxn id="20" idx="6"/>
              <a:endCxn id="8" idx="2"/>
            </p:cNvCxnSpPr>
            <p:nvPr/>
          </p:nvCxnSpPr>
          <p:spPr>
            <a:xfrm flipV="1">
              <a:off x="3276600" y="2857500"/>
              <a:ext cx="1752600" cy="1143000"/>
            </a:xfrm>
            <a:prstGeom prst="straightConnector1">
              <a:avLst/>
            </a:prstGeom>
            <a:ln w="31750">
              <a:solidFill>
                <a:srgbClr val="704D74"/>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ular Callout 9"/>
            <p:cNvSpPr/>
            <p:nvPr/>
          </p:nvSpPr>
          <p:spPr>
            <a:xfrm>
              <a:off x="5765800" y="1532467"/>
              <a:ext cx="1905000" cy="914400"/>
            </a:xfrm>
            <a:prstGeom prst="wedgeRoundRectCallout">
              <a:avLst>
                <a:gd name="adj1" fmla="val -68623"/>
                <a:gd name="adj2" fmla="val 83848"/>
                <a:gd name="adj3" fmla="val 16667"/>
              </a:avLst>
            </a:prstGeom>
            <a:solidFill>
              <a:srgbClr val="B4564A"/>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b="1" dirty="0"/>
                <a:t>Actual student achievement </a:t>
              </a:r>
              <a:br>
                <a:rPr lang="en-US" b="1" dirty="0"/>
              </a:br>
              <a:r>
                <a:rPr lang="en-US" b="1" dirty="0"/>
                <a:t>scale score</a:t>
              </a:r>
            </a:p>
          </p:txBody>
        </p:sp>
      </p:grpSp>
      <p:grpSp>
        <p:nvGrpSpPr>
          <p:cNvPr id="7" name="Group 24"/>
          <p:cNvGrpSpPr>
            <a:grpSpLocks/>
          </p:cNvGrpSpPr>
          <p:nvPr/>
        </p:nvGrpSpPr>
        <p:grpSpPr bwMode="auto">
          <a:xfrm>
            <a:off x="3276600" y="3663123"/>
            <a:ext cx="3505200" cy="1978025"/>
            <a:chOff x="3276600" y="3508829"/>
            <a:chExt cx="3505200" cy="1977571"/>
          </a:xfrm>
        </p:grpSpPr>
        <p:sp>
          <p:nvSpPr>
            <p:cNvPr id="12" name="Oval 11"/>
            <p:cNvSpPr/>
            <p:nvPr/>
          </p:nvSpPr>
          <p:spPr>
            <a:xfrm>
              <a:off x="5029200" y="3508829"/>
              <a:ext cx="381000" cy="380913"/>
            </a:xfrm>
            <a:prstGeom prst="ellipse">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cxnSp>
          <p:nvCxnSpPr>
            <p:cNvPr id="13" name="Straight Connector 12"/>
            <p:cNvCxnSpPr>
              <a:stCxn id="20" idx="6"/>
              <a:endCxn id="12" idx="2"/>
            </p:cNvCxnSpPr>
            <p:nvPr/>
          </p:nvCxnSpPr>
          <p:spPr>
            <a:xfrm flipV="1">
              <a:off x="3276600" y="3699285"/>
              <a:ext cx="1752600" cy="301556"/>
            </a:xfrm>
            <a:prstGeom prst="line">
              <a:avLst/>
            </a:prstGeom>
            <a:ln w="31750">
              <a:solidFill>
                <a:schemeClr val="accent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Rounded Rectangular Callout 13"/>
            <p:cNvSpPr/>
            <p:nvPr/>
          </p:nvSpPr>
          <p:spPr>
            <a:xfrm>
              <a:off x="3352800" y="4419845"/>
              <a:ext cx="3429000" cy="1066555"/>
            </a:xfrm>
            <a:prstGeom prst="wedgeRoundRectCallout">
              <a:avLst>
                <a:gd name="adj1" fmla="val 6196"/>
                <a:gd name="adj2" fmla="val -98577"/>
                <a:gd name="adj3" fmla="val 16667"/>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b="1" dirty="0">
                  <a:solidFill>
                    <a:schemeClr val="tx1"/>
                  </a:solidFill>
                </a:rPr>
                <a:t>Predicted student achievement </a:t>
              </a:r>
              <a:br>
                <a:rPr lang="en-US" b="1" dirty="0">
                  <a:solidFill>
                    <a:schemeClr val="tx1"/>
                  </a:solidFill>
                </a:rPr>
              </a:br>
              <a:r>
                <a:rPr lang="en-US" b="1" dirty="0">
                  <a:solidFill>
                    <a:schemeClr val="tx1"/>
                  </a:solidFill>
                </a:rPr>
                <a:t>(Based on observationally </a:t>
              </a:r>
              <a:br>
                <a:rPr lang="en-US" b="1" dirty="0">
                  <a:solidFill>
                    <a:schemeClr val="tx1"/>
                  </a:solidFill>
                </a:rPr>
              </a:br>
              <a:r>
                <a:rPr lang="en-US" b="1" dirty="0">
                  <a:solidFill>
                    <a:schemeClr val="tx1"/>
                  </a:solidFill>
                </a:rPr>
                <a:t>similar students)</a:t>
              </a:r>
            </a:p>
          </p:txBody>
        </p:sp>
      </p:grpSp>
      <p:grpSp>
        <p:nvGrpSpPr>
          <p:cNvPr id="11" name="Group 26"/>
          <p:cNvGrpSpPr>
            <a:grpSpLocks/>
          </p:cNvGrpSpPr>
          <p:nvPr/>
        </p:nvGrpSpPr>
        <p:grpSpPr bwMode="auto">
          <a:xfrm>
            <a:off x="5416550" y="3050348"/>
            <a:ext cx="3460750" cy="838200"/>
            <a:chOff x="5410200" y="2895600"/>
            <a:chExt cx="3461195" cy="838200"/>
          </a:xfrm>
        </p:grpSpPr>
        <p:sp>
          <p:nvSpPr>
            <p:cNvPr id="16" name="Right Brace 15"/>
            <p:cNvSpPr/>
            <p:nvPr/>
          </p:nvSpPr>
          <p:spPr>
            <a:xfrm>
              <a:off x="5410200" y="2895600"/>
              <a:ext cx="304839" cy="803275"/>
            </a:xfrm>
            <a:prstGeom prst="rightBrace">
              <a:avLst/>
            </a:prstGeom>
            <a:ln w="31750">
              <a:solidFill>
                <a:schemeClr val="tx1"/>
              </a:solidFill>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p>
          </p:txBody>
        </p:sp>
        <p:sp>
          <p:nvSpPr>
            <p:cNvPr id="17" name="Rounded Rectangular Callout 16"/>
            <p:cNvSpPr/>
            <p:nvPr/>
          </p:nvSpPr>
          <p:spPr>
            <a:xfrm>
              <a:off x="6508891" y="3048000"/>
              <a:ext cx="2362504" cy="685800"/>
            </a:xfrm>
            <a:prstGeom prst="wedgeRoundRectCallout">
              <a:avLst>
                <a:gd name="adj1" fmla="val -81756"/>
                <a:gd name="adj2" fmla="val -13500"/>
                <a:gd name="adj3" fmla="val 16667"/>
              </a:avLst>
            </a:prstGeom>
            <a:solidFill>
              <a:srgbClr val="0060AA"/>
            </a:solidFill>
            <a:ln>
              <a:solidFill>
                <a:schemeClr val="tx1"/>
              </a:solidFill>
            </a:ln>
          </p:spPr>
          <p:style>
            <a:lnRef idx="2">
              <a:schemeClr val="accent4"/>
            </a:lnRef>
            <a:fillRef idx="1">
              <a:schemeClr val="lt1"/>
            </a:fillRef>
            <a:effectRef idx="0">
              <a:schemeClr val="accent4"/>
            </a:effectRef>
            <a:fontRef idx="minor">
              <a:schemeClr val="dk1"/>
            </a:fontRef>
          </p:style>
          <p:txBody>
            <a:bodyPr anchor="ctr"/>
            <a:lstStyle/>
            <a:p>
              <a:pPr algn="ctr" fontAlgn="auto">
                <a:spcBef>
                  <a:spcPts val="0"/>
                </a:spcBef>
                <a:spcAft>
                  <a:spcPts val="0"/>
                </a:spcAft>
                <a:defRPr/>
              </a:pPr>
              <a:r>
                <a:rPr lang="en-US" sz="2800" b="1" dirty="0">
                  <a:solidFill>
                    <a:schemeClr val="bg1"/>
                  </a:solidFill>
                </a:rPr>
                <a:t>Value-Added</a:t>
              </a:r>
            </a:p>
          </p:txBody>
        </p:sp>
      </p:grpSp>
      <p:grpSp>
        <p:nvGrpSpPr>
          <p:cNvPr id="15" name="Group 17"/>
          <p:cNvGrpSpPr>
            <a:grpSpLocks/>
          </p:cNvGrpSpPr>
          <p:nvPr/>
        </p:nvGrpSpPr>
        <p:grpSpPr bwMode="auto">
          <a:xfrm>
            <a:off x="260350" y="2593148"/>
            <a:ext cx="3436529" cy="4151347"/>
            <a:chOff x="260795" y="2438400"/>
            <a:chExt cx="3436432" cy="4151565"/>
          </a:xfrm>
        </p:grpSpPr>
        <p:cxnSp>
          <p:nvCxnSpPr>
            <p:cNvPr id="19" name="Straight Connector 18"/>
            <p:cNvCxnSpPr/>
            <p:nvPr/>
          </p:nvCxnSpPr>
          <p:spPr>
            <a:xfrm rot="5400000">
              <a:off x="1409977" y="4114888"/>
              <a:ext cx="3352976"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895971" y="3810072"/>
              <a:ext cx="380989" cy="381020"/>
            </a:xfrm>
            <a:prstGeom prst="ellipse">
              <a:avLst/>
            </a:prstGeom>
            <a:solidFill>
              <a:srgbClr val="B4564A"/>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21" name="Rounded Rectangular Callout 20"/>
            <p:cNvSpPr/>
            <p:nvPr/>
          </p:nvSpPr>
          <p:spPr>
            <a:xfrm>
              <a:off x="260795" y="3352848"/>
              <a:ext cx="1981144" cy="990652"/>
            </a:xfrm>
            <a:prstGeom prst="wedgeRoundRectCallout">
              <a:avLst>
                <a:gd name="adj1" fmla="val 82063"/>
                <a:gd name="adj2" fmla="val 17267"/>
                <a:gd name="adj3" fmla="val 16667"/>
              </a:avLst>
            </a:prstGeom>
            <a:solidFill>
              <a:srgbClr val="B4564A"/>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b="1" dirty="0"/>
                <a:t>Starting student achievement scale score</a:t>
              </a:r>
            </a:p>
          </p:txBody>
        </p:sp>
        <p:sp>
          <p:nvSpPr>
            <p:cNvPr id="22" name="TextBox 19"/>
            <p:cNvSpPr txBox="1">
              <a:spLocks noChangeArrowheads="1"/>
            </p:cNvSpPr>
            <p:nvPr/>
          </p:nvSpPr>
          <p:spPr bwMode="auto">
            <a:xfrm>
              <a:off x="2469618" y="5943600"/>
              <a:ext cx="1227609" cy="646365"/>
            </a:xfrm>
            <a:prstGeom prst="rect">
              <a:avLst/>
            </a:prstGeom>
            <a:noFill/>
            <a:ln w="9525">
              <a:noFill/>
              <a:miter lim="800000"/>
              <a:headEnd/>
              <a:tailEnd/>
            </a:ln>
          </p:spPr>
          <p:txBody>
            <a:bodyPr wrap="none">
              <a:spAutoFit/>
            </a:bodyPr>
            <a:lstStyle/>
            <a:p>
              <a:pPr algn="ctr"/>
              <a:r>
                <a:rPr lang="en-US" b="1" dirty="0">
                  <a:latin typeface="Calibri" pitchFamily="34" charset="0"/>
                </a:rPr>
                <a:t>Year 1</a:t>
              </a:r>
            </a:p>
            <a:p>
              <a:pPr algn="ctr"/>
              <a:r>
                <a:rPr lang="en-US" b="1" dirty="0">
                  <a:latin typeface="Calibri" pitchFamily="34" charset="0"/>
                </a:rPr>
                <a:t>(</a:t>
              </a:r>
              <a:r>
                <a:rPr lang="en-US" b="1" dirty="0" smtClean="0">
                  <a:latin typeface="Calibri" pitchFamily="34" charset="0"/>
                </a:rPr>
                <a:t>Prior-test</a:t>
              </a:r>
              <a:r>
                <a:rPr lang="en-US" b="1" dirty="0">
                  <a:latin typeface="Calibri" pitchFamily="34" charset="0"/>
                </a:rPr>
                <a:t>)</a:t>
              </a:r>
            </a:p>
          </p:txBody>
        </p:sp>
      </p:grpSp>
      <p:sp>
        <p:nvSpPr>
          <p:cNvPr id="23" name="Title 1"/>
          <p:cNvSpPr txBox="1">
            <a:spLocks/>
          </p:cNvSpPr>
          <p:nvPr/>
        </p:nvSpPr>
        <p:spPr>
          <a:xfrm>
            <a:off x="228600" y="1450148"/>
            <a:ext cx="4343400" cy="685800"/>
          </a:xfrm>
          <a:prstGeom prst="rect">
            <a:avLst/>
          </a:prstGeom>
        </p:spPr>
        <p:txBody>
          <a:bodyPr anchor="ctr"/>
          <a:lstStyle/>
          <a:p>
            <a:pPr algn="ctr" fontAlgn="auto">
              <a:spcBef>
                <a:spcPts val="0"/>
              </a:spcBef>
              <a:spcAft>
                <a:spcPts val="0"/>
              </a:spcAft>
              <a:defRPr/>
            </a:pPr>
            <a:r>
              <a:rPr lang="en-US" sz="2800" dirty="0">
                <a:latin typeface="Calibri" pitchFamily="34" charset="0"/>
                <a:ea typeface="+mj-ea"/>
                <a:cs typeface="Calibri" pitchFamily="34" charset="0"/>
              </a:rPr>
              <a:t>The Education Context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Oak Tree Analogy Expansion </a:t>
            </a:r>
            <a:br>
              <a:rPr lang="en-US" dirty="0" smtClean="0"/>
            </a:br>
            <a:r>
              <a:rPr lang="en-US" sz="2200" dirty="0" smtClean="0"/>
              <a:t>(preview of optional resource materials for frequently asked questions)</a:t>
            </a:r>
            <a:endParaRPr lang="en-US" sz="2200" dirty="0"/>
          </a:p>
        </p:txBody>
      </p:sp>
      <p:sp>
        <p:nvSpPr>
          <p:cNvPr id="3" name="Content Placeholder 2"/>
          <p:cNvSpPr>
            <a:spLocks noGrp="1"/>
          </p:cNvSpPr>
          <p:nvPr>
            <p:ph sz="quarter" idx="1"/>
          </p:nvPr>
        </p:nvSpPr>
        <p:spPr/>
        <p:txBody>
          <a:bodyPr>
            <a:normAutofit/>
          </a:bodyPr>
          <a:lstStyle/>
          <a:p>
            <a:pPr marL="514350" indent="-514350">
              <a:buFont typeface="+mj-lt"/>
              <a:buAutoNum type="arabicPeriod"/>
            </a:pPr>
            <a:r>
              <a:rPr lang="en-US" dirty="0" smtClean="0"/>
              <a:t>What about tall or short trees?</a:t>
            </a:r>
          </a:p>
          <a:p>
            <a:pPr lvl="1"/>
            <a:r>
              <a:rPr lang="en-US" dirty="0" smtClean="0"/>
              <a:t>(high or low achieving students)</a:t>
            </a:r>
          </a:p>
          <a:p>
            <a:pPr marL="514350" indent="-514350">
              <a:buFont typeface="+mj-lt"/>
              <a:buAutoNum type="arabicPeriod"/>
            </a:pPr>
            <a:r>
              <a:rPr lang="en-US" dirty="0" smtClean="0"/>
              <a:t>How does VARC choose what to control for?</a:t>
            </a:r>
          </a:p>
          <a:p>
            <a:pPr lvl="1"/>
            <a:r>
              <a:rPr lang="en-US" dirty="0" smtClean="0"/>
              <a:t>(proxy measurements for causal factors)</a:t>
            </a:r>
          </a:p>
          <a:p>
            <a:pPr marL="514350" indent="-514350">
              <a:buFont typeface="+mj-lt"/>
              <a:buAutoNum type="arabicPeriod"/>
            </a:pPr>
            <a:r>
              <a:rPr lang="en-US" dirty="0" smtClean="0"/>
              <a:t>What if a gardener just gets lucky or unlucky?</a:t>
            </a:r>
          </a:p>
          <a:p>
            <a:pPr lvl="1"/>
            <a:r>
              <a:rPr lang="en-US" dirty="0" smtClean="0"/>
              <a:t>(groups of students and confidence intervals)</a:t>
            </a:r>
          </a:p>
          <a:p>
            <a:pPr marL="514350" indent="-514350">
              <a:buFont typeface="+mj-lt"/>
              <a:buAutoNum type="arabicPeriod"/>
            </a:pPr>
            <a:r>
              <a:rPr lang="en-US" dirty="0" smtClean="0"/>
              <a:t>Are some gardeners more likely </a:t>
            </a:r>
            <a:r>
              <a:rPr lang="en-US" dirty="0"/>
              <a:t>to </a:t>
            </a:r>
            <a:r>
              <a:rPr lang="en-US" dirty="0" smtClean="0"/>
              <a:t>get lucky </a:t>
            </a:r>
            <a:r>
              <a:rPr lang="en-US" dirty="0"/>
              <a:t>or </a:t>
            </a:r>
            <a:r>
              <a:rPr lang="en-US" dirty="0" smtClean="0"/>
              <a:t>unlucky?</a:t>
            </a:r>
          </a:p>
          <a:p>
            <a:pPr lvl="1"/>
            <a:r>
              <a:rPr lang="en-US" dirty="0" smtClean="0"/>
              <a:t>(statistical shrinkage)</a:t>
            </a:r>
            <a:endParaRPr lang="en-US" dirty="0"/>
          </a:p>
        </p:txBody>
      </p:sp>
    </p:spTree>
    <p:extLst>
      <p:ext uri="{BB962C8B-B14F-4D97-AF65-F5344CB8AC3E}">
        <p14:creationId xmlns:p14="http://schemas.microsoft.com/office/powerpoint/2010/main" val="302226449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smtClean="0"/>
              <a:t>(High or low achieving students)</a:t>
            </a:r>
            <a:endParaRPr lang="en-US" dirty="0"/>
          </a:p>
        </p:txBody>
      </p:sp>
      <p:sp>
        <p:nvSpPr>
          <p:cNvPr id="3" name="Title 2"/>
          <p:cNvSpPr>
            <a:spLocks noGrp="1"/>
          </p:cNvSpPr>
          <p:nvPr>
            <p:ph type="title"/>
          </p:nvPr>
        </p:nvSpPr>
        <p:spPr/>
        <p:txBody>
          <a:bodyPr/>
          <a:lstStyle/>
          <a:p>
            <a:r>
              <a:rPr lang="en-US" dirty="0" smtClean="0"/>
              <a:t>1. What about tall or short trees?</a:t>
            </a:r>
            <a:endParaRPr lang="en-US" dirty="0"/>
          </a:p>
        </p:txBody>
      </p:sp>
      <p:pic>
        <p:nvPicPr>
          <p:cNvPr id="7" name="Picture 6" descr="Trees.png"/>
          <p:cNvPicPr>
            <a:picLocks noChangeAspect="1"/>
          </p:cNvPicPr>
          <p:nvPr/>
        </p:nvPicPr>
        <p:blipFill>
          <a:blip r:embed="rId2" cstate="print"/>
          <a:stretch>
            <a:fillRect/>
          </a:stretch>
        </p:blipFill>
        <p:spPr>
          <a:xfrm>
            <a:off x="2926787" y="130624"/>
            <a:ext cx="4639621" cy="43055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925740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To measure"/>
          <p:cNvSpPr txBox="1">
            <a:spLocks noChangeArrowheads="1"/>
          </p:cNvSpPr>
          <p:nvPr/>
        </p:nvSpPr>
        <p:spPr bwMode="auto">
          <a:xfrm>
            <a:off x="0" y="0"/>
            <a:ext cx="9144000" cy="400110"/>
          </a:xfrm>
          <a:prstGeom prst="rect">
            <a:avLst/>
          </a:prstGeom>
          <a:noFill/>
          <a:ln w="9525">
            <a:noFill/>
            <a:miter lim="800000"/>
            <a:headEnd/>
            <a:tailEnd/>
          </a:ln>
        </p:spPr>
        <p:txBody>
          <a:bodyPr>
            <a:spAutoFit/>
          </a:bodyPr>
          <a:lstStyle/>
          <a:p>
            <a:pPr algn="ctr"/>
            <a:r>
              <a:rPr lang="en-US" sz="2000" b="1" dirty="0" smtClean="0">
                <a:solidFill>
                  <a:srgbClr val="000000"/>
                </a:solidFill>
                <a:latin typeface="Calibri" pitchFamily="34" charset="0"/>
              </a:rPr>
              <a:t>1. What about tall or short trees?</a:t>
            </a:r>
            <a:endParaRPr lang="en-US" sz="2000" b="1" dirty="0">
              <a:solidFill>
                <a:srgbClr val="000000"/>
              </a:solidFill>
              <a:latin typeface="Calibri" pitchFamily="34" charset="0"/>
            </a:endParaRPr>
          </a:p>
        </p:txBody>
      </p:sp>
      <p:sp>
        <p:nvSpPr>
          <p:cNvPr id="11" name="Using"/>
          <p:cNvSpPr txBox="1">
            <a:spLocks noChangeArrowheads="1"/>
          </p:cNvSpPr>
          <p:nvPr/>
        </p:nvSpPr>
        <p:spPr bwMode="auto">
          <a:xfrm>
            <a:off x="0" y="381000"/>
            <a:ext cx="9144000" cy="369888"/>
          </a:xfrm>
          <a:prstGeom prst="rect">
            <a:avLst/>
          </a:prstGeom>
          <a:noFill/>
          <a:ln w="9525">
            <a:noFill/>
            <a:miter lim="800000"/>
            <a:headEnd/>
            <a:tailEnd/>
          </a:ln>
        </p:spPr>
        <p:txBody>
          <a:bodyPr>
            <a:spAutoFit/>
          </a:bodyPr>
          <a:lstStyle/>
          <a:p>
            <a:pPr lvl="1">
              <a:buFont typeface="Arial" charset="0"/>
              <a:buChar char="•"/>
            </a:pPr>
            <a:r>
              <a:rPr lang="en-US" dirty="0">
                <a:solidFill>
                  <a:srgbClr val="000000"/>
                </a:solidFill>
                <a:latin typeface="Calibri" pitchFamily="34" charset="0"/>
              </a:rPr>
              <a:t> </a:t>
            </a:r>
            <a:r>
              <a:rPr lang="en-US" dirty="0" smtClean="0">
                <a:solidFill>
                  <a:srgbClr val="000000"/>
                </a:solidFill>
                <a:latin typeface="Calibri" pitchFamily="34" charset="0"/>
              </a:rPr>
              <a:t>If we were using an </a:t>
            </a:r>
            <a:r>
              <a:rPr lang="en-US" b="1" dirty="0" smtClean="0">
                <a:solidFill>
                  <a:srgbClr val="DD3B3C"/>
                </a:solidFill>
                <a:latin typeface="Calibri" pitchFamily="34" charset="0"/>
              </a:rPr>
              <a:t>Achievement Model</a:t>
            </a:r>
            <a:r>
              <a:rPr lang="en-US" dirty="0" smtClean="0">
                <a:solidFill>
                  <a:srgbClr val="000000"/>
                </a:solidFill>
                <a:latin typeface="Calibri" pitchFamily="34" charset="0"/>
              </a:rPr>
              <a:t>, which gardener would you rather be?</a:t>
            </a:r>
            <a:endParaRPr lang="en-US" dirty="0">
              <a:solidFill>
                <a:srgbClr val="000000"/>
              </a:solidFill>
              <a:latin typeface="Calibri" pitchFamily="34" charset="0"/>
            </a:endParaRPr>
          </a:p>
        </p:txBody>
      </p:sp>
      <p:grpSp>
        <p:nvGrpSpPr>
          <p:cNvPr id="21512" name="Gar A"/>
          <p:cNvGrpSpPr>
            <a:grpSpLocks/>
          </p:cNvGrpSpPr>
          <p:nvPr/>
        </p:nvGrpSpPr>
        <p:grpSpPr bwMode="auto">
          <a:xfrm>
            <a:off x="0" y="2551113"/>
            <a:ext cx="1378583" cy="1779587"/>
            <a:chOff x="0" y="2550340"/>
            <a:chExt cx="1378252" cy="1780221"/>
          </a:xfrm>
        </p:grpSpPr>
        <p:pic>
          <p:nvPicPr>
            <p:cNvPr id="21518" name="Gardener A" descr="Gardener A.png"/>
            <p:cNvPicPr>
              <a:picLocks noChangeAspect="1"/>
            </p:cNvPicPr>
            <p:nvPr/>
          </p:nvPicPr>
          <p:blipFill>
            <a:blip r:embed="rId4" cstate="print">
              <a:duotone>
                <a:prstClr val="black"/>
                <a:schemeClr val="accent2">
                  <a:tint val="45000"/>
                  <a:satMod val="400000"/>
                </a:schemeClr>
              </a:duotone>
            </a:blip>
            <a:srcRect/>
            <a:stretch>
              <a:fillRect/>
            </a:stretch>
          </p:blipFill>
          <p:spPr bwMode="auto">
            <a:xfrm>
              <a:off x="338931" y="2937013"/>
              <a:ext cx="527047" cy="1393548"/>
            </a:xfrm>
            <a:prstGeom prst="rect">
              <a:avLst/>
            </a:prstGeom>
            <a:noFill/>
            <a:ln w="9525">
              <a:noFill/>
              <a:miter lim="800000"/>
              <a:headEnd/>
              <a:tailEnd/>
            </a:ln>
          </p:spPr>
        </p:pic>
        <p:sp>
          <p:nvSpPr>
            <p:cNvPr id="21519" name="Gar A Label"/>
            <p:cNvSpPr txBox="1">
              <a:spLocks noChangeArrowheads="1"/>
            </p:cNvSpPr>
            <p:nvPr/>
          </p:nvSpPr>
          <p:spPr bwMode="auto">
            <a:xfrm>
              <a:off x="0" y="2550340"/>
              <a:ext cx="1378252" cy="400253"/>
            </a:xfrm>
            <a:prstGeom prst="rect">
              <a:avLst/>
            </a:prstGeom>
            <a:noFill/>
            <a:ln w="9525">
              <a:noFill/>
              <a:miter lim="800000"/>
              <a:headEnd/>
              <a:tailEnd/>
            </a:ln>
          </p:spPr>
          <p:txBody>
            <a:bodyPr wrap="none">
              <a:spAutoFit/>
            </a:bodyPr>
            <a:lstStyle/>
            <a:p>
              <a:r>
                <a:rPr lang="en-US" sz="2000" dirty="0">
                  <a:solidFill>
                    <a:srgbClr val="734746"/>
                  </a:solidFill>
                  <a:latin typeface="Calibri" pitchFamily="34" charset="0"/>
                </a:rPr>
                <a:t>Gardener </a:t>
              </a:r>
              <a:r>
                <a:rPr lang="en-US" sz="2000" dirty="0" smtClean="0">
                  <a:solidFill>
                    <a:srgbClr val="734746"/>
                  </a:solidFill>
                  <a:latin typeface="Calibri" pitchFamily="34" charset="0"/>
                </a:rPr>
                <a:t>C</a:t>
              </a:r>
              <a:endParaRPr lang="en-US" sz="2000" dirty="0">
                <a:solidFill>
                  <a:srgbClr val="734746"/>
                </a:solidFill>
                <a:latin typeface="Calibri" pitchFamily="34" charset="0"/>
              </a:endParaRPr>
            </a:p>
          </p:txBody>
        </p:sp>
      </p:grpSp>
      <p:grpSp>
        <p:nvGrpSpPr>
          <p:cNvPr id="21513" name="Gar B"/>
          <p:cNvGrpSpPr>
            <a:grpSpLocks/>
          </p:cNvGrpSpPr>
          <p:nvPr/>
        </p:nvGrpSpPr>
        <p:grpSpPr bwMode="auto">
          <a:xfrm>
            <a:off x="7751765" y="2546350"/>
            <a:ext cx="1444306" cy="1782763"/>
            <a:chOff x="7752209" y="2545806"/>
            <a:chExt cx="1443843" cy="1783168"/>
          </a:xfrm>
        </p:grpSpPr>
        <p:pic>
          <p:nvPicPr>
            <p:cNvPr id="21516" name="Gardener B" descr="Gardeners B.png"/>
            <p:cNvPicPr>
              <a:picLocks noChangeAspect="1"/>
            </p:cNvPicPr>
            <p:nvPr/>
          </p:nvPicPr>
          <p:blipFill>
            <a:blip r:embed="rId5" cstate="print">
              <a:duotone>
                <a:prstClr val="black"/>
                <a:schemeClr val="tx2">
                  <a:tint val="45000"/>
                  <a:satMod val="400000"/>
                </a:schemeClr>
              </a:duotone>
            </a:blip>
            <a:srcRect/>
            <a:stretch>
              <a:fillRect/>
            </a:stretch>
          </p:blipFill>
          <p:spPr bwMode="auto">
            <a:xfrm>
              <a:off x="8270581" y="2935426"/>
              <a:ext cx="518114" cy="1393548"/>
            </a:xfrm>
            <a:prstGeom prst="rect">
              <a:avLst/>
            </a:prstGeom>
            <a:noFill/>
            <a:ln w="9525">
              <a:noFill/>
              <a:miter lim="800000"/>
              <a:headEnd/>
              <a:tailEnd/>
            </a:ln>
          </p:spPr>
        </p:pic>
        <p:sp>
          <p:nvSpPr>
            <p:cNvPr id="21517" name="Gar B Label"/>
            <p:cNvSpPr txBox="1">
              <a:spLocks noChangeArrowheads="1"/>
            </p:cNvSpPr>
            <p:nvPr/>
          </p:nvSpPr>
          <p:spPr bwMode="auto">
            <a:xfrm>
              <a:off x="7752209" y="2545806"/>
              <a:ext cx="1443843" cy="400201"/>
            </a:xfrm>
            <a:prstGeom prst="rect">
              <a:avLst/>
            </a:prstGeom>
            <a:noFill/>
            <a:ln w="9525">
              <a:noFill/>
              <a:miter lim="800000"/>
              <a:headEnd/>
              <a:tailEnd/>
            </a:ln>
          </p:spPr>
          <p:txBody>
            <a:bodyPr wrap="none">
              <a:spAutoFit/>
            </a:bodyPr>
            <a:lstStyle/>
            <a:p>
              <a:r>
                <a:rPr lang="en-US" sz="2000" dirty="0" smtClean="0">
                  <a:solidFill>
                    <a:srgbClr val="363A46"/>
                  </a:solidFill>
                  <a:latin typeface="Calibri" pitchFamily="34" charset="0"/>
                </a:rPr>
                <a:t>Gardener D </a:t>
              </a:r>
              <a:endParaRPr lang="en-US" sz="2000" dirty="0">
                <a:solidFill>
                  <a:srgbClr val="363A46"/>
                </a:solidFill>
                <a:latin typeface="Calibri" pitchFamily="34" charset="0"/>
              </a:endParaRPr>
            </a:p>
          </p:txBody>
        </p:sp>
      </p:grpSp>
      <p:pic>
        <p:nvPicPr>
          <p:cNvPr id="24" name="Picture 23" descr="Just Tall.png"/>
          <p:cNvPicPr>
            <a:picLocks noChangeAspect="1"/>
          </p:cNvPicPr>
          <p:nvPr/>
        </p:nvPicPr>
        <p:blipFill>
          <a:blip r:embed="rId6" cstate="print"/>
          <a:stretch>
            <a:fillRect/>
          </a:stretch>
        </p:blipFill>
        <p:spPr>
          <a:xfrm>
            <a:off x="4343400" y="1371600"/>
            <a:ext cx="3402630" cy="4322501"/>
          </a:xfrm>
          <a:prstGeom prst="rect">
            <a:avLst/>
          </a:prstGeom>
        </p:spPr>
      </p:pic>
      <p:pic>
        <p:nvPicPr>
          <p:cNvPr id="25" name="Picture 24" descr="Just Small.png"/>
          <p:cNvPicPr>
            <a:picLocks noChangeAspect="1"/>
          </p:cNvPicPr>
          <p:nvPr/>
        </p:nvPicPr>
        <p:blipFill>
          <a:blip r:embed="rId7" cstate="print"/>
          <a:stretch>
            <a:fillRect/>
          </a:stretch>
        </p:blipFill>
        <p:spPr>
          <a:xfrm>
            <a:off x="2362200" y="4343400"/>
            <a:ext cx="920099" cy="1313151"/>
          </a:xfrm>
          <a:prstGeom prst="rect">
            <a:avLst/>
          </a:prstGeom>
        </p:spPr>
      </p:pic>
      <p:sp>
        <p:nvSpPr>
          <p:cNvPr id="26" name="TextBox 25"/>
          <p:cNvSpPr txBox="1"/>
          <p:nvPr/>
        </p:nvSpPr>
        <p:spPr>
          <a:xfrm>
            <a:off x="2438400" y="5791200"/>
            <a:ext cx="838691" cy="646331"/>
          </a:xfrm>
          <a:prstGeom prst="rect">
            <a:avLst/>
          </a:prstGeom>
          <a:noFill/>
        </p:spPr>
        <p:txBody>
          <a:bodyPr wrap="none" rtlCol="0">
            <a:spAutoFit/>
          </a:bodyPr>
          <a:lstStyle/>
          <a:p>
            <a:pPr algn="ctr"/>
            <a:r>
              <a:rPr lang="en-US" dirty="0" smtClean="0"/>
              <a:t>Oak C</a:t>
            </a:r>
          </a:p>
          <a:p>
            <a:pPr algn="ctr"/>
            <a:r>
              <a:rPr lang="en-US" dirty="0" smtClean="0"/>
              <a:t>Age 4</a:t>
            </a:r>
            <a:endParaRPr lang="en-US" dirty="0"/>
          </a:p>
        </p:txBody>
      </p:sp>
      <p:sp>
        <p:nvSpPr>
          <p:cNvPr id="27" name="TextBox 26"/>
          <p:cNvSpPr txBox="1"/>
          <p:nvPr/>
        </p:nvSpPr>
        <p:spPr>
          <a:xfrm>
            <a:off x="5562600" y="5791200"/>
            <a:ext cx="838691" cy="646331"/>
          </a:xfrm>
          <a:prstGeom prst="rect">
            <a:avLst/>
          </a:prstGeom>
          <a:noFill/>
        </p:spPr>
        <p:txBody>
          <a:bodyPr wrap="none" rtlCol="0">
            <a:spAutoFit/>
          </a:bodyPr>
          <a:lstStyle/>
          <a:p>
            <a:pPr algn="ctr"/>
            <a:r>
              <a:rPr lang="en-US" dirty="0" smtClean="0"/>
              <a:t>Oak D</a:t>
            </a:r>
          </a:p>
          <a:p>
            <a:pPr algn="ctr"/>
            <a:r>
              <a:rPr lang="en-US" dirty="0" smtClean="0"/>
              <a:t>Age 4</a:t>
            </a:r>
            <a:endParaRPr lang="en-US" dirty="0"/>
          </a:p>
        </p:txBody>
      </p:sp>
      <p:sp>
        <p:nvSpPr>
          <p:cNvPr id="28" name="Using"/>
          <p:cNvSpPr txBox="1">
            <a:spLocks noChangeArrowheads="1"/>
          </p:cNvSpPr>
          <p:nvPr/>
        </p:nvSpPr>
        <p:spPr bwMode="auto">
          <a:xfrm>
            <a:off x="0" y="838200"/>
            <a:ext cx="9144000" cy="369888"/>
          </a:xfrm>
          <a:prstGeom prst="rect">
            <a:avLst/>
          </a:prstGeom>
          <a:noFill/>
          <a:ln w="9525">
            <a:noFill/>
            <a:miter lim="800000"/>
            <a:headEnd/>
            <a:tailEnd/>
          </a:ln>
        </p:spPr>
        <p:txBody>
          <a:bodyPr>
            <a:spAutoFit/>
          </a:bodyPr>
          <a:lstStyle/>
          <a:p>
            <a:pPr lvl="1">
              <a:buFont typeface="Arial" charset="0"/>
              <a:buChar char="•"/>
            </a:pPr>
            <a:r>
              <a:rPr lang="en-US" dirty="0">
                <a:solidFill>
                  <a:srgbClr val="000000"/>
                </a:solidFill>
                <a:latin typeface="Calibri" pitchFamily="34" charset="0"/>
              </a:rPr>
              <a:t> </a:t>
            </a:r>
            <a:r>
              <a:rPr lang="en-US" dirty="0" smtClean="0">
                <a:solidFill>
                  <a:srgbClr val="000000"/>
                </a:solidFill>
                <a:latin typeface="Calibri" pitchFamily="34" charset="0"/>
              </a:rPr>
              <a:t>How can we be fair to these gardeners in our </a:t>
            </a:r>
            <a:r>
              <a:rPr lang="en-US" b="1" dirty="0" smtClean="0">
                <a:solidFill>
                  <a:srgbClr val="0060AA"/>
                </a:solidFill>
                <a:latin typeface="Calibri" pitchFamily="34" charset="0"/>
              </a:rPr>
              <a:t>Value-Added Model</a:t>
            </a:r>
            <a:r>
              <a:rPr lang="en-US" dirty="0" smtClean="0">
                <a:solidFill>
                  <a:srgbClr val="000000"/>
                </a:solidFill>
                <a:latin typeface="Calibri" pitchFamily="34" charset="0"/>
              </a:rPr>
              <a:t>?</a:t>
            </a:r>
            <a:endParaRPr lang="en-US" dirty="0">
              <a:solidFill>
                <a:srgbClr val="000000"/>
              </a:solidFill>
              <a:latin typeface="Calibri" pitchFamily="34" charset="0"/>
            </a:endParaRPr>
          </a:p>
        </p:txBody>
      </p:sp>
      <p:grpSp>
        <p:nvGrpSpPr>
          <p:cNvPr id="57" name="Group 56"/>
          <p:cNvGrpSpPr/>
          <p:nvPr/>
        </p:nvGrpSpPr>
        <p:grpSpPr>
          <a:xfrm>
            <a:off x="2895600" y="914400"/>
            <a:ext cx="5190965" cy="4724400"/>
            <a:chOff x="2895600" y="914400"/>
            <a:chExt cx="5190965" cy="4724400"/>
          </a:xfrm>
        </p:grpSpPr>
        <p:grpSp>
          <p:nvGrpSpPr>
            <p:cNvPr id="49" name="61 in"/>
            <p:cNvGrpSpPr/>
            <p:nvPr/>
          </p:nvGrpSpPr>
          <p:grpSpPr>
            <a:xfrm>
              <a:off x="2895600" y="3886200"/>
              <a:ext cx="771365" cy="1752600"/>
              <a:chOff x="3879668" y="3997233"/>
              <a:chExt cx="771365" cy="1752600"/>
            </a:xfrm>
            <a:noFill/>
          </p:grpSpPr>
          <p:sp>
            <p:nvSpPr>
              <p:cNvPr id="50" name="Right Bracket 49"/>
              <p:cNvSpPr/>
              <p:nvPr/>
            </p:nvSpPr>
            <p:spPr>
              <a:xfrm>
                <a:off x="4168503" y="4454433"/>
                <a:ext cx="136797" cy="1295400"/>
              </a:xfrm>
              <a:prstGeom prst="rightBracket">
                <a:avLst/>
              </a:prstGeom>
              <a:grpFill/>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prstClr val="black"/>
                  </a:solidFill>
                </a:endParaRPr>
              </a:p>
            </p:txBody>
          </p:sp>
          <p:sp>
            <p:nvSpPr>
              <p:cNvPr id="51" name="TextBox 50"/>
              <p:cNvSpPr txBox="1"/>
              <p:nvPr/>
            </p:nvSpPr>
            <p:spPr>
              <a:xfrm>
                <a:off x="3879668" y="3997233"/>
                <a:ext cx="771365" cy="400110"/>
              </a:xfrm>
              <a:prstGeom prst="rect">
                <a:avLst/>
              </a:prstGeom>
              <a:grpFill/>
            </p:spPr>
            <p:txBody>
              <a:bodyPr wrap="none">
                <a:spAutoFit/>
              </a:bodyPr>
              <a:lstStyle/>
              <a:p>
                <a:pPr fontAlgn="auto">
                  <a:spcBef>
                    <a:spcPts val="0"/>
                  </a:spcBef>
                  <a:spcAft>
                    <a:spcPts val="0"/>
                  </a:spcAft>
                  <a:defRPr/>
                </a:pPr>
                <a:r>
                  <a:rPr lang="en-US" sz="2000" b="1" dirty="0" smtClean="0">
                    <a:solidFill>
                      <a:prstClr val="black"/>
                    </a:solidFill>
                    <a:latin typeface="+mn-lt"/>
                    <a:cs typeface="+mn-cs"/>
                  </a:rPr>
                  <a:t>28 </a:t>
                </a:r>
                <a:r>
                  <a:rPr lang="en-US" sz="2000" b="1" dirty="0">
                    <a:solidFill>
                      <a:prstClr val="black"/>
                    </a:solidFill>
                    <a:latin typeface="+mn-lt"/>
                    <a:cs typeface="+mn-cs"/>
                  </a:rPr>
                  <a:t>in.</a:t>
                </a:r>
              </a:p>
            </p:txBody>
          </p:sp>
        </p:grpSp>
        <p:sp>
          <p:nvSpPr>
            <p:cNvPr id="52" name="Right Bracket 51"/>
            <p:cNvSpPr/>
            <p:nvPr/>
          </p:nvSpPr>
          <p:spPr>
            <a:xfrm>
              <a:off x="7620000" y="1371600"/>
              <a:ext cx="136797" cy="4267200"/>
            </a:xfrm>
            <a:prstGeom prst="rightBracket">
              <a:avLst/>
            </a:prstGeom>
            <a:noFill/>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prstClr val="black"/>
                </a:solidFill>
              </a:endParaRPr>
            </a:p>
          </p:txBody>
        </p:sp>
        <p:sp>
          <p:nvSpPr>
            <p:cNvPr id="53" name="TextBox 52"/>
            <p:cNvSpPr txBox="1"/>
            <p:nvPr/>
          </p:nvSpPr>
          <p:spPr>
            <a:xfrm>
              <a:off x="7315200" y="914400"/>
              <a:ext cx="771365" cy="400110"/>
            </a:xfrm>
            <a:prstGeom prst="rect">
              <a:avLst/>
            </a:prstGeom>
            <a:noFill/>
          </p:spPr>
          <p:txBody>
            <a:bodyPr wrap="none">
              <a:spAutoFit/>
            </a:bodyPr>
            <a:lstStyle/>
            <a:p>
              <a:pPr fontAlgn="auto">
                <a:spcBef>
                  <a:spcPts val="0"/>
                </a:spcBef>
                <a:spcAft>
                  <a:spcPts val="0"/>
                </a:spcAft>
                <a:defRPr/>
              </a:pPr>
              <a:r>
                <a:rPr lang="en-US" sz="2000" b="1" dirty="0" smtClean="0">
                  <a:solidFill>
                    <a:prstClr val="black"/>
                  </a:solidFill>
                  <a:latin typeface="+mn-lt"/>
                  <a:cs typeface="+mn-cs"/>
                </a:rPr>
                <a:t>93 </a:t>
              </a:r>
              <a:r>
                <a:rPr lang="en-US" sz="2000" b="1" dirty="0">
                  <a:solidFill>
                    <a:prstClr val="black"/>
                  </a:solidFill>
                  <a:latin typeface="+mn-lt"/>
                  <a:cs typeface="+mn-cs"/>
                </a:rPr>
                <a:t>in.</a:t>
              </a:r>
            </a:p>
          </p:txBody>
        </p:sp>
      </p:grpSp>
    </p:spTree>
    <p:extLst>
      <p:ext uri="{BB962C8B-B14F-4D97-AF65-F5344CB8AC3E}">
        <p14:creationId xmlns:p14="http://schemas.microsoft.com/office/powerpoint/2010/main" val="2318084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To measure"/>
          <p:cNvSpPr txBox="1">
            <a:spLocks noChangeArrowheads="1"/>
          </p:cNvSpPr>
          <p:nvPr/>
        </p:nvSpPr>
        <p:spPr bwMode="auto">
          <a:xfrm>
            <a:off x="0" y="0"/>
            <a:ext cx="3962400" cy="400110"/>
          </a:xfrm>
          <a:prstGeom prst="rect">
            <a:avLst/>
          </a:prstGeom>
          <a:noFill/>
          <a:ln w="9525">
            <a:noFill/>
            <a:miter lim="800000"/>
            <a:headEnd/>
            <a:tailEnd/>
          </a:ln>
        </p:spPr>
        <p:txBody>
          <a:bodyPr wrap="square">
            <a:spAutoFit/>
          </a:bodyPr>
          <a:lstStyle/>
          <a:p>
            <a:pPr algn="ctr"/>
            <a:r>
              <a:rPr lang="en-US" sz="2000" b="1" dirty="0" smtClean="0">
                <a:solidFill>
                  <a:srgbClr val="000000"/>
                </a:solidFill>
                <a:latin typeface="Calibri" pitchFamily="34" charset="0"/>
              </a:rPr>
              <a:t>Why might short trees grow faster?</a:t>
            </a:r>
            <a:endParaRPr lang="en-US" sz="2000" b="1" dirty="0">
              <a:solidFill>
                <a:srgbClr val="000000"/>
              </a:solidFill>
              <a:latin typeface="Calibri" pitchFamily="34" charset="0"/>
            </a:endParaRPr>
          </a:p>
        </p:txBody>
      </p:sp>
      <p:sp>
        <p:nvSpPr>
          <p:cNvPr id="11" name="Using"/>
          <p:cNvSpPr txBox="1">
            <a:spLocks noChangeArrowheads="1"/>
          </p:cNvSpPr>
          <p:nvPr/>
        </p:nvSpPr>
        <p:spPr bwMode="auto">
          <a:xfrm>
            <a:off x="0" y="381000"/>
            <a:ext cx="3962400" cy="646331"/>
          </a:xfrm>
          <a:prstGeom prst="rect">
            <a:avLst/>
          </a:prstGeom>
          <a:noFill/>
          <a:ln w="9525">
            <a:noFill/>
            <a:miter lim="800000"/>
            <a:headEnd/>
            <a:tailEnd/>
          </a:ln>
        </p:spPr>
        <p:txBody>
          <a:bodyPr wrap="square">
            <a:spAutoFit/>
          </a:bodyPr>
          <a:lstStyle/>
          <a:p>
            <a:pPr lvl="1">
              <a:buFont typeface="Arial" charset="0"/>
              <a:buChar char="•"/>
            </a:pPr>
            <a:r>
              <a:rPr lang="en-US" dirty="0">
                <a:solidFill>
                  <a:srgbClr val="000000"/>
                </a:solidFill>
                <a:latin typeface="Calibri" pitchFamily="34" charset="0"/>
              </a:rPr>
              <a:t> </a:t>
            </a:r>
            <a:r>
              <a:rPr lang="en-US" dirty="0" smtClean="0">
                <a:solidFill>
                  <a:srgbClr val="000000"/>
                </a:solidFill>
                <a:latin typeface="Calibri" pitchFamily="34" charset="0"/>
              </a:rPr>
              <a:t>More “room to grow”</a:t>
            </a:r>
          </a:p>
          <a:p>
            <a:pPr lvl="1">
              <a:buFont typeface="Arial" charset="0"/>
              <a:buChar char="•"/>
            </a:pPr>
            <a:r>
              <a:rPr lang="en-US" dirty="0">
                <a:solidFill>
                  <a:srgbClr val="000000"/>
                </a:solidFill>
                <a:latin typeface="Calibri" pitchFamily="34" charset="0"/>
              </a:rPr>
              <a:t> </a:t>
            </a:r>
            <a:r>
              <a:rPr lang="en-US" dirty="0" smtClean="0">
                <a:solidFill>
                  <a:srgbClr val="000000"/>
                </a:solidFill>
                <a:latin typeface="Calibri" pitchFamily="34" charset="0"/>
              </a:rPr>
              <a:t>Easier to have a “big impact”</a:t>
            </a:r>
            <a:endParaRPr lang="en-US" dirty="0">
              <a:solidFill>
                <a:srgbClr val="000000"/>
              </a:solidFill>
              <a:latin typeface="Calibri" pitchFamily="34" charset="0"/>
            </a:endParaRPr>
          </a:p>
        </p:txBody>
      </p:sp>
      <p:grpSp>
        <p:nvGrpSpPr>
          <p:cNvPr id="2" name="Gar A"/>
          <p:cNvGrpSpPr>
            <a:grpSpLocks/>
          </p:cNvGrpSpPr>
          <p:nvPr/>
        </p:nvGrpSpPr>
        <p:grpSpPr bwMode="auto">
          <a:xfrm>
            <a:off x="0" y="2551113"/>
            <a:ext cx="1378583" cy="1779587"/>
            <a:chOff x="0" y="2550340"/>
            <a:chExt cx="1378252" cy="1780221"/>
          </a:xfrm>
        </p:grpSpPr>
        <p:pic>
          <p:nvPicPr>
            <p:cNvPr id="21518" name="Gardener A" descr="Gardener A.png"/>
            <p:cNvPicPr>
              <a:picLocks noChangeAspect="1"/>
            </p:cNvPicPr>
            <p:nvPr/>
          </p:nvPicPr>
          <p:blipFill>
            <a:blip r:embed="rId4" cstate="print">
              <a:duotone>
                <a:prstClr val="black"/>
                <a:schemeClr val="accent2">
                  <a:tint val="45000"/>
                  <a:satMod val="400000"/>
                </a:schemeClr>
              </a:duotone>
            </a:blip>
            <a:srcRect/>
            <a:stretch>
              <a:fillRect/>
            </a:stretch>
          </p:blipFill>
          <p:spPr bwMode="auto">
            <a:xfrm>
              <a:off x="338931" y="2937013"/>
              <a:ext cx="527047" cy="1393548"/>
            </a:xfrm>
            <a:prstGeom prst="rect">
              <a:avLst/>
            </a:prstGeom>
            <a:noFill/>
            <a:ln w="9525">
              <a:noFill/>
              <a:miter lim="800000"/>
              <a:headEnd/>
              <a:tailEnd/>
            </a:ln>
          </p:spPr>
        </p:pic>
        <p:sp>
          <p:nvSpPr>
            <p:cNvPr id="21519" name="Gar A Label"/>
            <p:cNvSpPr txBox="1">
              <a:spLocks noChangeArrowheads="1"/>
            </p:cNvSpPr>
            <p:nvPr/>
          </p:nvSpPr>
          <p:spPr bwMode="auto">
            <a:xfrm>
              <a:off x="0" y="2550340"/>
              <a:ext cx="1378252" cy="400253"/>
            </a:xfrm>
            <a:prstGeom prst="rect">
              <a:avLst/>
            </a:prstGeom>
            <a:noFill/>
            <a:ln w="9525">
              <a:noFill/>
              <a:miter lim="800000"/>
              <a:headEnd/>
              <a:tailEnd/>
            </a:ln>
          </p:spPr>
          <p:txBody>
            <a:bodyPr wrap="none">
              <a:spAutoFit/>
            </a:bodyPr>
            <a:lstStyle/>
            <a:p>
              <a:r>
                <a:rPr lang="en-US" sz="2000" dirty="0">
                  <a:solidFill>
                    <a:srgbClr val="734746"/>
                  </a:solidFill>
                  <a:latin typeface="Calibri" pitchFamily="34" charset="0"/>
                </a:rPr>
                <a:t>Gardener </a:t>
              </a:r>
              <a:r>
                <a:rPr lang="en-US" sz="2000" dirty="0" smtClean="0">
                  <a:solidFill>
                    <a:srgbClr val="734746"/>
                  </a:solidFill>
                  <a:latin typeface="Calibri" pitchFamily="34" charset="0"/>
                </a:rPr>
                <a:t>C</a:t>
              </a:r>
              <a:endParaRPr lang="en-US" sz="2000" dirty="0">
                <a:solidFill>
                  <a:srgbClr val="734746"/>
                </a:solidFill>
                <a:latin typeface="Calibri" pitchFamily="34" charset="0"/>
              </a:endParaRPr>
            </a:p>
          </p:txBody>
        </p:sp>
      </p:grpSp>
      <p:grpSp>
        <p:nvGrpSpPr>
          <p:cNvPr id="3" name="Gar B"/>
          <p:cNvGrpSpPr>
            <a:grpSpLocks/>
          </p:cNvGrpSpPr>
          <p:nvPr/>
        </p:nvGrpSpPr>
        <p:grpSpPr bwMode="auto">
          <a:xfrm>
            <a:off x="7751765" y="2546350"/>
            <a:ext cx="1444306" cy="1782763"/>
            <a:chOff x="7752209" y="2545806"/>
            <a:chExt cx="1443843" cy="1783168"/>
          </a:xfrm>
        </p:grpSpPr>
        <p:pic>
          <p:nvPicPr>
            <p:cNvPr id="21516" name="Gardener B" descr="Gardeners B.png"/>
            <p:cNvPicPr>
              <a:picLocks noChangeAspect="1"/>
            </p:cNvPicPr>
            <p:nvPr/>
          </p:nvPicPr>
          <p:blipFill>
            <a:blip r:embed="rId5" cstate="print">
              <a:duotone>
                <a:prstClr val="black"/>
                <a:schemeClr val="tx2">
                  <a:tint val="45000"/>
                  <a:satMod val="400000"/>
                </a:schemeClr>
              </a:duotone>
            </a:blip>
            <a:srcRect/>
            <a:stretch>
              <a:fillRect/>
            </a:stretch>
          </p:blipFill>
          <p:spPr bwMode="auto">
            <a:xfrm>
              <a:off x="8270581" y="2935426"/>
              <a:ext cx="518114" cy="1393548"/>
            </a:xfrm>
            <a:prstGeom prst="rect">
              <a:avLst/>
            </a:prstGeom>
            <a:noFill/>
            <a:ln w="9525">
              <a:noFill/>
              <a:miter lim="800000"/>
              <a:headEnd/>
              <a:tailEnd/>
            </a:ln>
          </p:spPr>
        </p:pic>
        <p:sp>
          <p:nvSpPr>
            <p:cNvPr id="21517" name="Gar B Label"/>
            <p:cNvSpPr txBox="1">
              <a:spLocks noChangeArrowheads="1"/>
            </p:cNvSpPr>
            <p:nvPr/>
          </p:nvSpPr>
          <p:spPr bwMode="auto">
            <a:xfrm>
              <a:off x="7752209" y="2545806"/>
              <a:ext cx="1443843" cy="400201"/>
            </a:xfrm>
            <a:prstGeom prst="rect">
              <a:avLst/>
            </a:prstGeom>
            <a:noFill/>
            <a:ln w="9525">
              <a:noFill/>
              <a:miter lim="800000"/>
              <a:headEnd/>
              <a:tailEnd/>
            </a:ln>
          </p:spPr>
          <p:txBody>
            <a:bodyPr wrap="none">
              <a:spAutoFit/>
            </a:bodyPr>
            <a:lstStyle/>
            <a:p>
              <a:r>
                <a:rPr lang="en-US" sz="2000" dirty="0" smtClean="0">
                  <a:solidFill>
                    <a:srgbClr val="363A46"/>
                  </a:solidFill>
                  <a:latin typeface="Calibri" pitchFamily="34" charset="0"/>
                </a:rPr>
                <a:t>Gardener D </a:t>
              </a:r>
              <a:endParaRPr lang="en-US" sz="2000" dirty="0">
                <a:solidFill>
                  <a:srgbClr val="363A46"/>
                </a:solidFill>
                <a:latin typeface="Calibri" pitchFamily="34" charset="0"/>
              </a:endParaRPr>
            </a:p>
          </p:txBody>
        </p:sp>
      </p:grpSp>
      <p:pic>
        <p:nvPicPr>
          <p:cNvPr id="24" name="Picture 23" descr="Just Tall.png"/>
          <p:cNvPicPr>
            <a:picLocks noChangeAspect="1"/>
          </p:cNvPicPr>
          <p:nvPr/>
        </p:nvPicPr>
        <p:blipFill>
          <a:blip r:embed="rId6" cstate="print"/>
          <a:stretch>
            <a:fillRect/>
          </a:stretch>
        </p:blipFill>
        <p:spPr>
          <a:xfrm>
            <a:off x="4343400" y="1371600"/>
            <a:ext cx="3402630" cy="4322501"/>
          </a:xfrm>
          <a:prstGeom prst="rect">
            <a:avLst/>
          </a:prstGeom>
        </p:spPr>
      </p:pic>
      <p:pic>
        <p:nvPicPr>
          <p:cNvPr id="25" name="Picture 24" descr="Just Small.png"/>
          <p:cNvPicPr>
            <a:picLocks noChangeAspect="1"/>
          </p:cNvPicPr>
          <p:nvPr/>
        </p:nvPicPr>
        <p:blipFill>
          <a:blip r:embed="rId7" cstate="print"/>
          <a:stretch>
            <a:fillRect/>
          </a:stretch>
        </p:blipFill>
        <p:spPr>
          <a:xfrm>
            <a:off x="2362200" y="4343400"/>
            <a:ext cx="920099" cy="1313151"/>
          </a:xfrm>
          <a:prstGeom prst="rect">
            <a:avLst/>
          </a:prstGeom>
        </p:spPr>
      </p:pic>
      <p:sp>
        <p:nvSpPr>
          <p:cNvPr id="16" name="To measure"/>
          <p:cNvSpPr txBox="1">
            <a:spLocks noChangeArrowheads="1"/>
          </p:cNvSpPr>
          <p:nvPr/>
        </p:nvSpPr>
        <p:spPr bwMode="auto">
          <a:xfrm>
            <a:off x="4648200" y="0"/>
            <a:ext cx="3962400" cy="400110"/>
          </a:xfrm>
          <a:prstGeom prst="rect">
            <a:avLst/>
          </a:prstGeom>
          <a:noFill/>
          <a:ln w="9525">
            <a:noFill/>
            <a:miter lim="800000"/>
            <a:headEnd/>
            <a:tailEnd/>
          </a:ln>
        </p:spPr>
        <p:txBody>
          <a:bodyPr wrap="square">
            <a:spAutoFit/>
          </a:bodyPr>
          <a:lstStyle/>
          <a:p>
            <a:pPr algn="ctr"/>
            <a:r>
              <a:rPr lang="en-US" sz="2000" b="1" dirty="0" smtClean="0">
                <a:solidFill>
                  <a:srgbClr val="000000"/>
                </a:solidFill>
                <a:latin typeface="Calibri" pitchFamily="34" charset="0"/>
              </a:rPr>
              <a:t>Why might tall trees grow faster?</a:t>
            </a:r>
            <a:endParaRPr lang="en-US" sz="2000" b="1" dirty="0">
              <a:solidFill>
                <a:srgbClr val="000000"/>
              </a:solidFill>
              <a:latin typeface="Calibri" pitchFamily="34" charset="0"/>
            </a:endParaRPr>
          </a:p>
        </p:txBody>
      </p:sp>
      <p:sp>
        <p:nvSpPr>
          <p:cNvPr id="17" name="Using"/>
          <p:cNvSpPr txBox="1">
            <a:spLocks noChangeArrowheads="1"/>
          </p:cNvSpPr>
          <p:nvPr/>
        </p:nvSpPr>
        <p:spPr bwMode="auto">
          <a:xfrm>
            <a:off x="4800600" y="381000"/>
            <a:ext cx="4343400" cy="646331"/>
          </a:xfrm>
          <a:prstGeom prst="rect">
            <a:avLst/>
          </a:prstGeom>
          <a:noFill/>
          <a:ln w="9525">
            <a:noFill/>
            <a:miter lim="800000"/>
            <a:headEnd/>
            <a:tailEnd/>
          </a:ln>
        </p:spPr>
        <p:txBody>
          <a:bodyPr wrap="square">
            <a:spAutoFit/>
          </a:bodyPr>
          <a:lstStyle/>
          <a:p>
            <a:pPr lvl="1">
              <a:buFont typeface="Arial" charset="0"/>
              <a:buChar char="•"/>
            </a:pPr>
            <a:r>
              <a:rPr lang="en-US" dirty="0" smtClean="0">
                <a:solidFill>
                  <a:srgbClr val="000000"/>
                </a:solidFill>
                <a:latin typeface="Calibri" pitchFamily="34" charset="0"/>
              </a:rPr>
              <a:t> Past pattern of growth will continue </a:t>
            </a:r>
          </a:p>
          <a:p>
            <a:pPr lvl="1">
              <a:buFont typeface="Arial" charset="0"/>
              <a:buChar char="•"/>
            </a:pPr>
            <a:r>
              <a:rPr lang="en-US" dirty="0">
                <a:solidFill>
                  <a:srgbClr val="000000"/>
                </a:solidFill>
                <a:latin typeface="Calibri" pitchFamily="34" charset="0"/>
              </a:rPr>
              <a:t> </a:t>
            </a:r>
            <a:r>
              <a:rPr lang="en-US" dirty="0" smtClean="0">
                <a:solidFill>
                  <a:srgbClr val="000000"/>
                </a:solidFill>
                <a:latin typeface="Calibri" pitchFamily="34" charset="0"/>
              </a:rPr>
              <a:t>Unmeasured environmental factors</a:t>
            </a:r>
            <a:endParaRPr lang="en-US" dirty="0">
              <a:solidFill>
                <a:srgbClr val="000000"/>
              </a:solidFill>
              <a:latin typeface="Calibri" pitchFamily="34" charset="0"/>
            </a:endParaRPr>
          </a:p>
        </p:txBody>
      </p:sp>
      <p:sp>
        <p:nvSpPr>
          <p:cNvPr id="18" name="To measure"/>
          <p:cNvSpPr txBox="1">
            <a:spLocks noChangeArrowheads="1"/>
          </p:cNvSpPr>
          <p:nvPr/>
        </p:nvSpPr>
        <p:spPr bwMode="auto">
          <a:xfrm>
            <a:off x="0" y="1219200"/>
            <a:ext cx="3962400" cy="707886"/>
          </a:xfrm>
          <a:prstGeom prst="rect">
            <a:avLst/>
          </a:prstGeom>
          <a:noFill/>
          <a:ln w="9525">
            <a:noFill/>
            <a:miter lim="800000"/>
            <a:headEnd/>
            <a:tailEnd/>
          </a:ln>
        </p:spPr>
        <p:txBody>
          <a:bodyPr wrap="square">
            <a:spAutoFit/>
          </a:bodyPr>
          <a:lstStyle/>
          <a:p>
            <a:pPr algn="ctr"/>
            <a:r>
              <a:rPr lang="en-US" sz="2000" b="1" dirty="0" smtClean="0">
                <a:solidFill>
                  <a:srgbClr val="000000"/>
                </a:solidFill>
                <a:latin typeface="Calibri" pitchFamily="34" charset="0"/>
              </a:rPr>
              <a:t>How can we determine what is really happening?</a:t>
            </a:r>
            <a:endParaRPr lang="en-US" sz="2000" b="1" dirty="0">
              <a:solidFill>
                <a:srgbClr val="000000"/>
              </a:solidFill>
              <a:latin typeface="Calibri" pitchFamily="34" charset="0"/>
            </a:endParaRPr>
          </a:p>
        </p:txBody>
      </p:sp>
      <p:sp>
        <p:nvSpPr>
          <p:cNvPr id="19" name="TextBox 18"/>
          <p:cNvSpPr txBox="1"/>
          <p:nvPr/>
        </p:nvSpPr>
        <p:spPr>
          <a:xfrm>
            <a:off x="2438400" y="5791200"/>
            <a:ext cx="838691" cy="646331"/>
          </a:xfrm>
          <a:prstGeom prst="rect">
            <a:avLst/>
          </a:prstGeom>
          <a:noFill/>
        </p:spPr>
        <p:txBody>
          <a:bodyPr wrap="none" rtlCol="0">
            <a:spAutoFit/>
          </a:bodyPr>
          <a:lstStyle/>
          <a:p>
            <a:pPr algn="ctr"/>
            <a:r>
              <a:rPr lang="en-US" dirty="0" smtClean="0"/>
              <a:t>Oak C</a:t>
            </a:r>
          </a:p>
          <a:p>
            <a:pPr algn="ctr"/>
            <a:r>
              <a:rPr lang="en-US" dirty="0" smtClean="0"/>
              <a:t>Age 4</a:t>
            </a:r>
            <a:endParaRPr lang="en-US" dirty="0"/>
          </a:p>
        </p:txBody>
      </p:sp>
      <p:sp>
        <p:nvSpPr>
          <p:cNvPr id="20" name="TextBox 19"/>
          <p:cNvSpPr txBox="1"/>
          <p:nvPr/>
        </p:nvSpPr>
        <p:spPr>
          <a:xfrm>
            <a:off x="5562600" y="5791200"/>
            <a:ext cx="838691" cy="646331"/>
          </a:xfrm>
          <a:prstGeom prst="rect">
            <a:avLst/>
          </a:prstGeom>
          <a:noFill/>
        </p:spPr>
        <p:txBody>
          <a:bodyPr wrap="none" rtlCol="0">
            <a:spAutoFit/>
          </a:bodyPr>
          <a:lstStyle/>
          <a:p>
            <a:pPr algn="ctr"/>
            <a:r>
              <a:rPr lang="en-US" dirty="0" smtClean="0"/>
              <a:t>Oak D</a:t>
            </a:r>
          </a:p>
          <a:p>
            <a:pPr algn="ctr"/>
            <a:r>
              <a:rPr lang="en-US" dirty="0" smtClean="0"/>
              <a:t>Age 4</a:t>
            </a:r>
            <a:endParaRPr lang="en-US" dirty="0"/>
          </a:p>
        </p:txBody>
      </p:sp>
    </p:spTree>
    <p:extLst>
      <p:ext uri="{BB962C8B-B14F-4D97-AF65-F5344CB8AC3E}">
        <p14:creationId xmlns:p14="http://schemas.microsoft.com/office/powerpoint/2010/main" val="108356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outline"/>
          <p:cNvSpPr/>
          <p:nvPr/>
        </p:nvSpPr>
        <p:spPr>
          <a:xfrm>
            <a:off x="381000" y="1066800"/>
            <a:ext cx="8305800" cy="556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 name="If we plot"/>
          <p:cNvSpPr txBox="1">
            <a:spLocks noChangeArrowheads="1"/>
          </p:cNvSpPr>
          <p:nvPr/>
        </p:nvSpPr>
        <p:spPr bwMode="auto">
          <a:xfrm>
            <a:off x="0" y="152400"/>
            <a:ext cx="9144000" cy="707886"/>
          </a:xfrm>
          <a:prstGeom prst="rect">
            <a:avLst/>
          </a:prstGeom>
          <a:noFill/>
          <a:ln w="9525">
            <a:noFill/>
            <a:miter lim="800000"/>
            <a:headEnd/>
            <a:tailEnd/>
          </a:ln>
        </p:spPr>
        <p:txBody>
          <a:bodyPr>
            <a:spAutoFit/>
          </a:bodyPr>
          <a:lstStyle/>
          <a:p>
            <a:pPr algn="ctr"/>
            <a:r>
              <a:rPr lang="en-US" sz="2000" dirty="0" smtClean="0">
                <a:solidFill>
                  <a:srgbClr val="000000"/>
                </a:solidFill>
                <a:latin typeface="Calibri" pitchFamily="34" charset="0"/>
              </a:rPr>
              <a:t>In the same way we measured the effect of </a:t>
            </a:r>
            <a:r>
              <a:rPr lang="en-US" sz="2000" dirty="0" smtClean="0">
                <a:solidFill>
                  <a:srgbClr val="558ED5"/>
                </a:solidFill>
                <a:latin typeface="Calibri" pitchFamily="34" charset="0"/>
              </a:rPr>
              <a:t>rainfall</a:t>
            </a:r>
            <a:r>
              <a:rPr lang="en-US" sz="2000" dirty="0" smtClean="0">
                <a:solidFill>
                  <a:srgbClr val="000000"/>
                </a:solidFill>
                <a:latin typeface="Calibri" pitchFamily="34" charset="0"/>
              </a:rPr>
              <a:t>, </a:t>
            </a:r>
            <a:r>
              <a:rPr lang="en-US" sz="2000" dirty="0" smtClean="0">
                <a:solidFill>
                  <a:srgbClr val="948A54"/>
                </a:solidFill>
                <a:latin typeface="Calibri" pitchFamily="34" charset="0"/>
              </a:rPr>
              <a:t>soil richness</a:t>
            </a:r>
            <a:r>
              <a:rPr lang="en-US" sz="2000" dirty="0" smtClean="0">
                <a:solidFill>
                  <a:srgbClr val="000000"/>
                </a:solidFill>
                <a:latin typeface="Calibri" pitchFamily="34" charset="0"/>
              </a:rPr>
              <a:t>, and </a:t>
            </a:r>
            <a:r>
              <a:rPr lang="en-US" sz="2000" dirty="0" smtClean="0">
                <a:solidFill>
                  <a:srgbClr val="E46C0A"/>
                </a:solidFill>
                <a:latin typeface="Calibri" pitchFamily="34" charset="0"/>
              </a:rPr>
              <a:t>temperature</a:t>
            </a:r>
            <a:r>
              <a:rPr lang="en-US" sz="2000" dirty="0" smtClean="0">
                <a:solidFill>
                  <a:srgbClr val="000000"/>
                </a:solidFill>
                <a:latin typeface="Calibri" pitchFamily="34" charset="0"/>
              </a:rPr>
              <a:t>, we can determine the effect of </a:t>
            </a:r>
            <a:r>
              <a:rPr lang="en-US" sz="2000" dirty="0" smtClean="0">
                <a:solidFill>
                  <a:srgbClr val="DD3B3C"/>
                </a:solidFill>
                <a:latin typeface="Calibri" pitchFamily="34" charset="0"/>
              </a:rPr>
              <a:t>prior tree height </a:t>
            </a:r>
            <a:r>
              <a:rPr lang="en-US" sz="2000" dirty="0" smtClean="0">
                <a:solidFill>
                  <a:srgbClr val="000000"/>
                </a:solidFill>
                <a:latin typeface="Calibri" pitchFamily="34" charset="0"/>
              </a:rPr>
              <a:t>on growth.</a:t>
            </a:r>
            <a:endParaRPr lang="en-US" sz="2000" dirty="0">
              <a:solidFill>
                <a:srgbClr val="000000"/>
              </a:solidFill>
              <a:latin typeface="Calibri" pitchFamily="34" charset="0"/>
            </a:endParaRPr>
          </a:p>
        </p:txBody>
      </p:sp>
      <p:sp>
        <p:nvSpPr>
          <p:cNvPr id="14" name="TextBox 13"/>
          <p:cNvSpPr txBox="1"/>
          <p:nvPr/>
        </p:nvSpPr>
        <p:spPr>
          <a:xfrm>
            <a:off x="457200" y="1143000"/>
            <a:ext cx="8153400" cy="400110"/>
          </a:xfrm>
          <a:prstGeom prst="rect">
            <a:avLst/>
          </a:prstGeom>
          <a:noFill/>
        </p:spPr>
        <p:txBody>
          <a:bodyPr wrap="square" rtlCol="0">
            <a:spAutoFit/>
          </a:bodyPr>
          <a:lstStyle/>
          <a:p>
            <a:r>
              <a:rPr lang="en-US" sz="2000" b="1" dirty="0" smtClean="0"/>
              <a:t>The Effect of Prior Tree Height on Growth</a:t>
            </a:r>
            <a:endParaRPr lang="en-US" sz="2000" b="1" dirty="0"/>
          </a:p>
        </p:txBody>
      </p:sp>
      <p:sp>
        <p:nvSpPr>
          <p:cNvPr id="15" name="TextBox 14"/>
          <p:cNvSpPr txBox="1"/>
          <p:nvPr/>
        </p:nvSpPr>
        <p:spPr>
          <a:xfrm rot="16200000">
            <a:off x="-947271" y="3549739"/>
            <a:ext cx="3506409" cy="369332"/>
          </a:xfrm>
          <a:prstGeom prst="rect">
            <a:avLst/>
          </a:prstGeom>
          <a:noFill/>
        </p:spPr>
        <p:txBody>
          <a:bodyPr wrap="none" rtlCol="0">
            <a:spAutoFit/>
          </a:bodyPr>
          <a:lstStyle/>
          <a:p>
            <a:r>
              <a:rPr lang="en-US" dirty="0" smtClean="0"/>
              <a:t>Growth from Year 4 to 5 (inches)</a:t>
            </a:r>
            <a:endParaRPr lang="en-US" dirty="0"/>
          </a:p>
        </p:txBody>
      </p:sp>
      <p:sp>
        <p:nvSpPr>
          <p:cNvPr id="16" name="TextBox 15"/>
          <p:cNvSpPr txBox="1"/>
          <p:nvPr/>
        </p:nvSpPr>
        <p:spPr>
          <a:xfrm>
            <a:off x="1600200" y="6248400"/>
            <a:ext cx="4510915" cy="369332"/>
          </a:xfrm>
          <a:prstGeom prst="rect">
            <a:avLst/>
          </a:prstGeom>
          <a:noFill/>
        </p:spPr>
        <p:txBody>
          <a:bodyPr wrap="none" rtlCol="0">
            <a:spAutoFit/>
          </a:bodyPr>
          <a:lstStyle/>
          <a:p>
            <a:r>
              <a:rPr lang="en-US" dirty="0" smtClean="0"/>
              <a:t>Prior Tree Height (Year 4 Height in Inches)</a:t>
            </a:r>
            <a:endParaRPr lang="en-US" dirty="0"/>
          </a:p>
        </p:txBody>
      </p:sp>
      <p:graphicFrame>
        <p:nvGraphicFramePr>
          <p:cNvPr id="17" name="Chart 16"/>
          <p:cNvGraphicFramePr/>
          <p:nvPr/>
        </p:nvGraphicFramePr>
        <p:xfrm>
          <a:off x="990600" y="1524000"/>
          <a:ext cx="7467600" cy="4800600"/>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p:cNvCxnSpPr/>
          <p:nvPr/>
        </p:nvCxnSpPr>
        <p:spPr>
          <a:xfrm flipV="1">
            <a:off x="2057400" y="2209800"/>
            <a:ext cx="3657600" cy="3124200"/>
          </a:xfrm>
          <a:prstGeom prst="line">
            <a:avLst/>
          </a:prstGeom>
          <a:ln w="38100">
            <a:solidFill>
              <a:srgbClr val="DD3B3C"/>
            </a:solidFill>
          </a:ln>
        </p:spPr>
        <p:style>
          <a:lnRef idx="1">
            <a:schemeClr val="accent2"/>
          </a:lnRef>
          <a:fillRef idx="0">
            <a:schemeClr val="accent2"/>
          </a:fillRef>
          <a:effectRef idx="0">
            <a:schemeClr val="accent2"/>
          </a:effectRef>
          <a:fontRef idx="minor">
            <a:schemeClr val="tx1"/>
          </a:fontRef>
        </p:style>
      </p:cxnSp>
      <p:grpSp>
        <p:nvGrpSpPr>
          <p:cNvPr id="37" name="Group 36"/>
          <p:cNvGrpSpPr/>
          <p:nvPr/>
        </p:nvGrpSpPr>
        <p:grpSpPr>
          <a:xfrm>
            <a:off x="304800" y="4343400"/>
            <a:ext cx="2895599" cy="2359152"/>
            <a:chOff x="304800" y="4343400"/>
            <a:chExt cx="2895599" cy="2359152"/>
          </a:xfrm>
        </p:grpSpPr>
        <p:sp>
          <p:nvSpPr>
            <p:cNvPr id="21" name="Right Arrow 20"/>
            <p:cNvSpPr/>
            <p:nvPr/>
          </p:nvSpPr>
          <p:spPr>
            <a:xfrm rot="16200000">
              <a:off x="2354579" y="5856732"/>
              <a:ext cx="597408" cy="1094232"/>
            </a:xfrm>
            <a:prstGeom prst="rightArrow">
              <a:avLst>
                <a:gd name="adj1" fmla="val 50000"/>
                <a:gd name="adj2" fmla="val 45143"/>
              </a:avLst>
            </a:prstGeom>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1200" dirty="0" smtClean="0"/>
                <a:t>Oak C</a:t>
              </a:r>
            </a:p>
            <a:p>
              <a:pPr algn="ctr"/>
              <a:r>
                <a:rPr lang="en-US" sz="1200" dirty="0" smtClean="0"/>
                <a:t>(28 in)</a:t>
              </a:r>
              <a:endParaRPr lang="en-US" sz="1200" dirty="0"/>
            </a:p>
          </p:txBody>
        </p:sp>
        <p:sp>
          <p:nvSpPr>
            <p:cNvPr id="23" name="Right Arrow 22"/>
            <p:cNvSpPr/>
            <p:nvPr/>
          </p:nvSpPr>
          <p:spPr>
            <a:xfrm>
              <a:off x="304800" y="4343400"/>
              <a:ext cx="749808" cy="1094232"/>
            </a:xfrm>
            <a:prstGeom prst="rightArrow">
              <a:avLst>
                <a:gd name="adj1" fmla="val 50000"/>
                <a:gd name="adj2" fmla="val 45143"/>
              </a:avLst>
            </a:prstGeom>
          </p:spPr>
          <p:style>
            <a:lnRef idx="2">
              <a:schemeClr val="accent4">
                <a:shade val="50000"/>
              </a:schemeClr>
            </a:lnRef>
            <a:fillRef idx="1">
              <a:schemeClr val="accent4"/>
            </a:fillRef>
            <a:effectRef idx="0">
              <a:schemeClr val="accent4"/>
            </a:effectRef>
            <a:fontRef idx="minor">
              <a:schemeClr val="lt1"/>
            </a:fontRef>
          </p:style>
          <p:txBody>
            <a:bodyPr vert="horz" rtlCol="0" anchor="ctr"/>
            <a:lstStyle/>
            <a:p>
              <a:pPr algn="ctr"/>
              <a:r>
                <a:rPr lang="en-US" sz="1200" dirty="0" smtClean="0"/>
                <a:t>9 in</a:t>
              </a:r>
              <a:endParaRPr lang="en-US" sz="1200" dirty="0"/>
            </a:p>
          </p:txBody>
        </p:sp>
        <p:cxnSp>
          <p:nvCxnSpPr>
            <p:cNvPr id="26" name="Straight Connector 25"/>
            <p:cNvCxnSpPr>
              <a:stCxn id="21" idx="3"/>
            </p:cNvCxnSpPr>
            <p:nvPr/>
          </p:nvCxnSpPr>
          <p:spPr>
            <a:xfrm flipH="1" flipV="1">
              <a:off x="2615184" y="4876800"/>
              <a:ext cx="38099" cy="1228344"/>
            </a:xfrm>
            <a:prstGeom prst="line">
              <a:avLst/>
            </a:prstGeom>
            <a:ln w="22225">
              <a:solidFill>
                <a:srgbClr val="734746"/>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3" idx="3"/>
            </p:cNvCxnSpPr>
            <p:nvPr/>
          </p:nvCxnSpPr>
          <p:spPr>
            <a:xfrm flipV="1">
              <a:off x="1054608" y="4876800"/>
              <a:ext cx="1536192" cy="13716"/>
            </a:xfrm>
            <a:prstGeom prst="line">
              <a:avLst/>
            </a:prstGeom>
            <a:ln w="22225">
              <a:solidFill>
                <a:srgbClr val="734746"/>
              </a:solidFill>
              <a:prstDash val="dash"/>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304800" y="2209800"/>
            <a:ext cx="5334000" cy="4495800"/>
            <a:chOff x="304800" y="2209800"/>
            <a:chExt cx="5334000" cy="4495800"/>
          </a:xfrm>
        </p:grpSpPr>
        <p:sp>
          <p:nvSpPr>
            <p:cNvPr id="22" name="Right Arrow 21"/>
            <p:cNvSpPr/>
            <p:nvPr/>
          </p:nvSpPr>
          <p:spPr>
            <a:xfrm rot="16200000">
              <a:off x="4792980" y="5859780"/>
              <a:ext cx="597408" cy="1094232"/>
            </a:xfrm>
            <a:prstGeom prst="rightArrow">
              <a:avLst>
                <a:gd name="adj1" fmla="val 50000"/>
                <a:gd name="adj2" fmla="val 45143"/>
              </a:avLst>
            </a:prstGeom>
            <a:solidFill>
              <a:srgbClr val="363A46"/>
            </a:solidFill>
            <a:ln>
              <a:solidFill>
                <a:schemeClr val="tx1">
                  <a:lumMod val="85000"/>
                  <a:lumOff val="15000"/>
                </a:schemeClr>
              </a:solidFill>
            </a:ln>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1200" dirty="0" smtClean="0"/>
                <a:t>Oak D</a:t>
              </a:r>
            </a:p>
            <a:p>
              <a:pPr algn="ctr"/>
              <a:r>
                <a:rPr lang="en-US" sz="1200" dirty="0" smtClean="0"/>
                <a:t>(93 in)</a:t>
              </a:r>
              <a:endParaRPr lang="en-US" sz="1200" dirty="0"/>
            </a:p>
          </p:txBody>
        </p:sp>
        <p:sp>
          <p:nvSpPr>
            <p:cNvPr id="24" name="Right Arrow 23"/>
            <p:cNvSpPr/>
            <p:nvPr/>
          </p:nvSpPr>
          <p:spPr>
            <a:xfrm>
              <a:off x="304800" y="2209800"/>
              <a:ext cx="673608" cy="1094232"/>
            </a:xfrm>
            <a:prstGeom prst="rightArrow">
              <a:avLst>
                <a:gd name="adj1" fmla="val 50000"/>
                <a:gd name="adj2" fmla="val 45143"/>
              </a:avLst>
            </a:prstGeom>
            <a:solidFill>
              <a:srgbClr val="363A46"/>
            </a:solidFill>
            <a:ln>
              <a:solidFill>
                <a:schemeClr val="tx1">
                  <a:lumMod val="85000"/>
                  <a:lumOff val="15000"/>
                </a:schemeClr>
              </a:solidFill>
            </a:ln>
          </p:spPr>
          <p:style>
            <a:lnRef idx="2">
              <a:schemeClr val="accent4">
                <a:shade val="50000"/>
              </a:schemeClr>
            </a:lnRef>
            <a:fillRef idx="1">
              <a:schemeClr val="accent4"/>
            </a:fillRef>
            <a:effectRef idx="0">
              <a:schemeClr val="accent4"/>
            </a:effectRef>
            <a:fontRef idx="minor">
              <a:schemeClr val="lt1"/>
            </a:fontRef>
          </p:style>
          <p:txBody>
            <a:bodyPr vert="horz" rtlCol="0" anchor="ctr"/>
            <a:lstStyle/>
            <a:p>
              <a:pPr algn="ctr"/>
              <a:r>
                <a:rPr lang="en-US" sz="1200" dirty="0" smtClean="0"/>
                <a:t>30 in</a:t>
              </a:r>
              <a:endParaRPr lang="en-US" sz="1200" dirty="0"/>
            </a:p>
          </p:txBody>
        </p:sp>
        <p:cxnSp>
          <p:nvCxnSpPr>
            <p:cNvPr id="30" name="Straight Connector 29"/>
            <p:cNvCxnSpPr>
              <a:stCxn id="22" idx="3"/>
            </p:cNvCxnSpPr>
            <p:nvPr/>
          </p:nvCxnSpPr>
          <p:spPr>
            <a:xfrm flipV="1">
              <a:off x="5091684" y="2743200"/>
              <a:ext cx="13716" cy="3364992"/>
            </a:xfrm>
            <a:prstGeom prst="line">
              <a:avLst/>
            </a:prstGeom>
            <a:ln w="22225">
              <a:solidFill>
                <a:srgbClr val="363A46"/>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90600" y="2743200"/>
              <a:ext cx="4114800" cy="0"/>
            </a:xfrm>
            <a:prstGeom prst="line">
              <a:avLst/>
            </a:prstGeom>
            <a:ln w="22225">
              <a:solidFill>
                <a:srgbClr val="363A46"/>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5772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To measure"/>
          <p:cNvSpPr txBox="1">
            <a:spLocks noChangeArrowheads="1"/>
          </p:cNvSpPr>
          <p:nvPr/>
        </p:nvSpPr>
        <p:spPr bwMode="auto">
          <a:xfrm>
            <a:off x="0" y="0"/>
            <a:ext cx="9144000" cy="400110"/>
          </a:xfrm>
          <a:prstGeom prst="rect">
            <a:avLst/>
          </a:prstGeom>
          <a:noFill/>
          <a:ln w="9525">
            <a:noFill/>
            <a:miter lim="800000"/>
            <a:headEnd/>
            <a:tailEnd/>
          </a:ln>
        </p:spPr>
        <p:txBody>
          <a:bodyPr wrap="square">
            <a:spAutoFit/>
          </a:bodyPr>
          <a:lstStyle/>
          <a:p>
            <a:pPr algn="ctr"/>
            <a:r>
              <a:rPr lang="en-US" sz="2000" b="1" dirty="0" smtClean="0">
                <a:solidFill>
                  <a:srgbClr val="000000"/>
                </a:solidFill>
                <a:latin typeface="Calibri" pitchFamily="34" charset="0"/>
              </a:rPr>
              <a:t>Our initial predictions now account for this trend in growth based on prior height.  </a:t>
            </a:r>
            <a:endParaRPr lang="en-US" sz="2000" b="1" dirty="0">
              <a:solidFill>
                <a:srgbClr val="000000"/>
              </a:solidFill>
              <a:latin typeface="Calibri" pitchFamily="34" charset="0"/>
            </a:endParaRPr>
          </a:p>
        </p:txBody>
      </p:sp>
      <p:sp>
        <p:nvSpPr>
          <p:cNvPr id="11" name="Using"/>
          <p:cNvSpPr txBox="1">
            <a:spLocks noChangeArrowheads="1"/>
          </p:cNvSpPr>
          <p:nvPr/>
        </p:nvSpPr>
        <p:spPr bwMode="auto">
          <a:xfrm>
            <a:off x="0" y="381000"/>
            <a:ext cx="9144000" cy="646331"/>
          </a:xfrm>
          <a:prstGeom prst="rect">
            <a:avLst/>
          </a:prstGeom>
          <a:noFill/>
          <a:ln w="9525">
            <a:noFill/>
            <a:miter lim="800000"/>
            <a:headEnd/>
            <a:tailEnd/>
          </a:ln>
        </p:spPr>
        <p:txBody>
          <a:bodyPr wrap="square">
            <a:spAutoFit/>
          </a:bodyPr>
          <a:lstStyle/>
          <a:p>
            <a:pPr lvl="1">
              <a:buFont typeface="Arial" charset="0"/>
              <a:buChar char="•"/>
            </a:pPr>
            <a:r>
              <a:rPr lang="en-US" dirty="0">
                <a:solidFill>
                  <a:srgbClr val="000000"/>
                </a:solidFill>
                <a:latin typeface="Calibri" pitchFamily="34" charset="0"/>
              </a:rPr>
              <a:t> </a:t>
            </a:r>
            <a:r>
              <a:rPr lang="en-US" dirty="0" smtClean="0">
                <a:solidFill>
                  <a:srgbClr val="000000"/>
                </a:solidFill>
                <a:latin typeface="Calibri" pitchFamily="34" charset="0"/>
              </a:rPr>
              <a:t>The final predictions would also account for </a:t>
            </a:r>
            <a:br>
              <a:rPr lang="en-US" dirty="0" smtClean="0">
                <a:solidFill>
                  <a:srgbClr val="000000"/>
                </a:solidFill>
                <a:latin typeface="Calibri" pitchFamily="34" charset="0"/>
              </a:rPr>
            </a:br>
            <a:r>
              <a:rPr lang="en-US" dirty="0" smtClean="0">
                <a:solidFill>
                  <a:srgbClr val="000000"/>
                </a:solidFill>
                <a:latin typeface="Calibri" pitchFamily="34" charset="0"/>
              </a:rPr>
              <a:t>        </a:t>
            </a:r>
            <a:r>
              <a:rPr lang="en-US" dirty="0" smtClean="0">
                <a:solidFill>
                  <a:srgbClr val="558ED5"/>
                </a:solidFill>
                <a:latin typeface="Calibri" pitchFamily="34" charset="0"/>
              </a:rPr>
              <a:t>rainfall</a:t>
            </a:r>
            <a:r>
              <a:rPr lang="en-US" dirty="0" smtClean="0">
                <a:solidFill>
                  <a:srgbClr val="000000"/>
                </a:solidFill>
                <a:latin typeface="Calibri" pitchFamily="34" charset="0"/>
              </a:rPr>
              <a:t>, </a:t>
            </a:r>
            <a:r>
              <a:rPr lang="en-US" dirty="0" smtClean="0">
                <a:solidFill>
                  <a:srgbClr val="948A54"/>
                </a:solidFill>
                <a:latin typeface="Calibri" pitchFamily="34" charset="0"/>
              </a:rPr>
              <a:t>soil richness</a:t>
            </a:r>
            <a:r>
              <a:rPr lang="en-US" dirty="0" smtClean="0">
                <a:solidFill>
                  <a:srgbClr val="000000"/>
                </a:solidFill>
                <a:latin typeface="Calibri" pitchFamily="34" charset="0"/>
              </a:rPr>
              <a:t>, and </a:t>
            </a:r>
            <a:r>
              <a:rPr lang="en-US" dirty="0" smtClean="0">
                <a:solidFill>
                  <a:srgbClr val="E46C0A"/>
                </a:solidFill>
                <a:latin typeface="Calibri" pitchFamily="34" charset="0"/>
              </a:rPr>
              <a:t>temperature</a:t>
            </a:r>
            <a:r>
              <a:rPr lang="en-US" dirty="0" smtClean="0">
                <a:solidFill>
                  <a:srgbClr val="000000"/>
                </a:solidFill>
                <a:latin typeface="Calibri" pitchFamily="34" charset="0"/>
              </a:rPr>
              <a:t>.</a:t>
            </a:r>
            <a:endParaRPr lang="en-US" dirty="0">
              <a:solidFill>
                <a:srgbClr val="000000"/>
              </a:solidFill>
              <a:latin typeface="Calibri" pitchFamily="34" charset="0"/>
            </a:endParaRPr>
          </a:p>
        </p:txBody>
      </p:sp>
      <p:pic>
        <p:nvPicPr>
          <p:cNvPr id="25" name="Picture 24" descr="Just Small.png"/>
          <p:cNvPicPr>
            <a:picLocks noChangeAspect="1"/>
          </p:cNvPicPr>
          <p:nvPr/>
        </p:nvPicPr>
        <p:blipFill>
          <a:blip r:embed="rId4" cstate="print"/>
          <a:stretch>
            <a:fillRect/>
          </a:stretch>
        </p:blipFill>
        <p:spPr>
          <a:xfrm>
            <a:off x="609600" y="4410670"/>
            <a:ext cx="920099" cy="1313151"/>
          </a:xfrm>
          <a:prstGeom prst="rect">
            <a:avLst/>
          </a:prstGeom>
        </p:spPr>
      </p:pic>
      <p:sp>
        <p:nvSpPr>
          <p:cNvPr id="19" name="TextBox 18"/>
          <p:cNvSpPr txBox="1"/>
          <p:nvPr/>
        </p:nvSpPr>
        <p:spPr>
          <a:xfrm>
            <a:off x="685800" y="5858470"/>
            <a:ext cx="838691" cy="646331"/>
          </a:xfrm>
          <a:prstGeom prst="rect">
            <a:avLst/>
          </a:prstGeom>
          <a:noFill/>
        </p:spPr>
        <p:txBody>
          <a:bodyPr wrap="none" rtlCol="0">
            <a:spAutoFit/>
          </a:bodyPr>
          <a:lstStyle/>
          <a:p>
            <a:pPr algn="ctr"/>
            <a:r>
              <a:rPr lang="en-US" dirty="0" smtClean="0"/>
              <a:t>Oak C</a:t>
            </a:r>
          </a:p>
          <a:p>
            <a:pPr algn="ctr"/>
            <a:r>
              <a:rPr lang="en-US" dirty="0" smtClean="0"/>
              <a:t>Age 4</a:t>
            </a:r>
            <a:endParaRPr lang="en-US" dirty="0"/>
          </a:p>
        </p:txBody>
      </p:sp>
      <p:sp>
        <p:nvSpPr>
          <p:cNvPr id="20" name="TextBox 19"/>
          <p:cNvSpPr txBox="1"/>
          <p:nvPr/>
        </p:nvSpPr>
        <p:spPr>
          <a:xfrm>
            <a:off x="4800109" y="5858470"/>
            <a:ext cx="838691" cy="646331"/>
          </a:xfrm>
          <a:prstGeom prst="rect">
            <a:avLst/>
          </a:prstGeom>
          <a:noFill/>
        </p:spPr>
        <p:txBody>
          <a:bodyPr wrap="none" rtlCol="0">
            <a:spAutoFit/>
          </a:bodyPr>
          <a:lstStyle/>
          <a:p>
            <a:pPr algn="ctr"/>
            <a:r>
              <a:rPr lang="en-US" dirty="0" smtClean="0"/>
              <a:t>Oak D</a:t>
            </a:r>
          </a:p>
          <a:p>
            <a:pPr algn="ctr"/>
            <a:r>
              <a:rPr lang="en-US" dirty="0" smtClean="0"/>
              <a:t>Age 4</a:t>
            </a:r>
            <a:endParaRPr lang="en-US" dirty="0"/>
          </a:p>
        </p:txBody>
      </p:sp>
      <p:pic>
        <p:nvPicPr>
          <p:cNvPr id="21" name="Picture 20" descr="Just Tall.png"/>
          <p:cNvPicPr>
            <a:picLocks noChangeAspect="1"/>
          </p:cNvPicPr>
          <p:nvPr/>
        </p:nvPicPr>
        <p:blipFill>
          <a:blip r:embed="rId5" cstate="print">
            <a:duotone>
              <a:prstClr val="black"/>
              <a:schemeClr val="accent1">
                <a:tint val="45000"/>
                <a:satMod val="400000"/>
              </a:schemeClr>
            </a:duotone>
          </a:blip>
          <a:stretch>
            <a:fillRect/>
          </a:stretch>
        </p:blipFill>
        <p:spPr>
          <a:xfrm>
            <a:off x="6019800" y="372070"/>
            <a:ext cx="4242404" cy="5389301"/>
          </a:xfrm>
          <a:prstGeom prst="rect">
            <a:avLst/>
          </a:prstGeom>
        </p:spPr>
      </p:pic>
      <p:pic>
        <p:nvPicPr>
          <p:cNvPr id="22" name="Picture 21" descr="Just Small.png"/>
          <p:cNvPicPr>
            <a:picLocks noChangeAspect="1"/>
          </p:cNvPicPr>
          <p:nvPr/>
        </p:nvPicPr>
        <p:blipFill>
          <a:blip r:embed="rId4" cstate="print">
            <a:duotone>
              <a:prstClr val="black"/>
              <a:schemeClr val="accent1">
                <a:tint val="45000"/>
                <a:satMod val="400000"/>
              </a:schemeClr>
            </a:duotone>
          </a:blip>
          <a:stretch>
            <a:fillRect/>
          </a:stretch>
        </p:blipFill>
        <p:spPr>
          <a:xfrm>
            <a:off x="1802430" y="3953470"/>
            <a:ext cx="1240450" cy="1770351"/>
          </a:xfrm>
          <a:prstGeom prst="rect">
            <a:avLst/>
          </a:prstGeom>
        </p:spPr>
      </p:pic>
      <p:sp>
        <p:nvSpPr>
          <p:cNvPr id="23" name="TextBox 22"/>
          <p:cNvSpPr txBox="1"/>
          <p:nvPr/>
        </p:nvSpPr>
        <p:spPr>
          <a:xfrm>
            <a:off x="1767648" y="5858470"/>
            <a:ext cx="1364476" cy="923330"/>
          </a:xfrm>
          <a:prstGeom prst="rect">
            <a:avLst/>
          </a:prstGeom>
          <a:noFill/>
        </p:spPr>
        <p:txBody>
          <a:bodyPr wrap="none" rtlCol="0">
            <a:spAutoFit/>
          </a:bodyPr>
          <a:lstStyle/>
          <a:p>
            <a:pPr algn="ctr"/>
            <a:r>
              <a:rPr lang="en-US" dirty="0" smtClean="0"/>
              <a:t>Oak C</a:t>
            </a:r>
          </a:p>
          <a:p>
            <a:pPr algn="ctr"/>
            <a:r>
              <a:rPr lang="en-US" dirty="0" smtClean="0"/>
              <a:t>Age 5</a:t>
            </a:r>
          </a:p>
          <a:p>
            <a:pPr algn="ctr"/>
            <a:r>
              <a:rPr lang="en-US" dirty="0" smtClean="0"/>
              <a:t>(Prediction)</a:t>
            </a:r>
            <a:endParaRPr lang="en-US" dirty="0"/>
          </a:p>
        </p:txBody>
      </p:sp>
      <p:sp>
        <p:nvSpPr>
          <p:cNvPr id="26" name="TextBox 25"/>
          <p:cNvSpPr txBox="1"/>
          <p:nvPr/>
        </p:nvSpPr>
        <p:spPr>
          <a:xfrm>
            <a:off x="7474724" y="5858470"/>
            <a:ext cx="1364476" cy="923330"/>
          </a:xfrm>
          <a:prstGeom prst="rect">
            <a:avLst/>
          </a:prstGeom>
          <a:noFill/>
        </p:spPr>
        <p:txBody>
          <a:bodyPr wrap="none" rtlCol="0">
            <a:spAutoFit/>
          </a:bodyPr>
          <a:lstStyle/>
          <a:p>
            <a:pPr algn="ctr"/>
            <a:r>
              <a:rPr lang="en-US" dirty="0" smtClean="0"/>
              <a:t>Oak D</a:t>
            </a:r>
          </a:p>
          <a:p>
            <a:pPr algn="ctr"/>
            <a:r>
              <a:rPr lang="en-US" dirty="0" smtClean="0"/>
              <a:t>Age 5</a:t>
            </a:r>
          </a:p>
          <a:p>
            <a:pPr algn="ctr"/>
            <a:r>
              <a:rPr lang="en-US" dirty="0" smtClean="0"/>
              <a:t>(Prediction)</a:t>
            </a:r>
            <a:endParaRPr lang="en-US" dirty="0"/>
          </a:p>
        </p:txBody>
      </p:sp>
      <p:pic>
        <p:nvPicPr>
          <p:cNvPr id="24" name="Picture 23" descr="Just Tall.png"/>
          <p:cNvPicPr>
            <a:picLocks noChangeAspect="1"/>
          </p:cNvPicPr>
          <p:nvPr/>
        </p:nvPicPr>
        <p:blipFill>
          <a:blip r:embed="rId5" cstate="print"/>
          <a:stretch>
            <a:fillRect/>
          </a:stretch>
        </p:blipFill>
        <p:spPr>
          <a:xfrm>
            <a:off x="3607770" y="1438870"/>
            <a:ext cx="3402630" cy="4322501"/>
          </a:xfrm>
          <a:prstGeom prst="rect">
            <a:avLst/>
          </a:prstGeom>
        </p:spPr>
      </p:pic>
      <p:sp>
        <p:nvSpPr>
          <p:cNvPr id="29" name="TextBox 45"/>
          <p:cNvSpPr txBox="1">
            <a:spLocks noChangeArrowheads="1"/>
          </p:cNvSpPr>
          <p:nvPr/>
        </p:nvSpPr>
        <p:spPr bwMode="auto">
          <a:xfrm rot="20334320">
            <a:off x="1272619" y="3716294"/>
            <a:ext cx="885179" cy="461665"/>
          </a:xfrm>
          <a:prstGeom prst="rect">
            <a:avLst/>
          </a:prstGeom>
          <a:noFill/>
          <a:ln w="9525">
            <a:noFill/>
            <a:miter lim="800000"/>
            <a:headEnd/>
            <a:tailEnd/>
          </a:ln>
        </p:spPr>
        <p:txBody>
          <a:bodyPr wrap="none">
            <a:spAutoFit/>
          </a:bodyPr>
          <a:lstStyle/>
          <a:p>
            <a:r>
              <a:rPr lang="en-US" sz="2400" b="1" dirty="0" smtClean="0">
                <a:solidFill>
                  <a:srgbClr val="704D74"/>
                </a:solidFill>
                <a:latin typeface="Calibri" pitchFamily="34" charset="0"/>
              </a:rPr>
              <a:t>+</a:t>
            </a:r>
            <a:r>
              <a:rPr lang="en-US" sz="2400" b="1" dirty="0">
                <a:solidFill>
                  <a:srgbClr val="704D74"/>
                </a:solidFill>
                <a:latin typeface="Calibri" pitchFamily="34" charset="0"/>
              </a:rPr>
              <a:t>9</a:t>
            </a:r>
            <a:r>
              <a:rPr lang="en-US" sz="2400" b="1" dirty="0" smtClean="0">
                <a:solidFill>
                  <a:srgbClr val="704D74"/>
                </a:solidFill>
                <a:latin typeface="Calibri" pitchFamily="34" charset="0"/>
              </a:rPr>
              <a:t> </a:t>
            </a:r>
            <a:r>
              <a:rPr lang="en-US" sz="2400" b="1" dirty="0">
                <a:solidFill>
                  <a:srgbClr val="704D74"/>
                </a:solidFill>
                <a:latin typeface="Calibri" pitchFamily="34" charset="0"/>
              </a:rPr>
              <a:t>in.</a:t>
            </a:r>
          </a:p>
        </p:txBody>
      </p:sp>
      <p:cxnSp>
        <p:nvCxnSpPr>
          <p:cNvPr id="30" name="Straight Arrow Connector 29"/>
          <p:cNvCxnSpPr>
            <a:endCxn id="22" idx="0"/>
          </p:cNvCxnSpPr>
          <p:nvPr/>
        </p:nvCxnSpPr>
        <p:spPr bwMode="auto">
          <a:xfrm flipV="1">
            <a:off x="1219200" y="3953470"/>
            <a:ext cx="1203455" cy="444500"/>
          </a:xfrm>
          <a:prstGeom prst="straightConnector1">
            <a:avLst/>
          </a:prstGeom>
          <a:ln w="50800">
            <a:solidFill>
              <a:srgbClr val="704D74"/>
            </a:solidFill>
            <a:tailEnd type="arrow"/>
          </a:ln>
        </p:spPr>
        <p:style>
          <a:lnRef idx="1">
            <a:schemeClr val="accent1"/>
          </a:lnRef>
          <a:fillRef idx="0">
            <a:schemeClr val="accent1"/>
          </a:fillRef>
          <a:effectRef idx="0">
            <a:schemeClr val="accent1"/>
          </a:effectRef>
          <a:fontRef idx="minor">
            <a:schemeClr val="tx1"/>
          </a:fontRef>
        </p:style>
      </p:cxnSp>
      <p:sp>
        <p:nvSpPr>
          <p:cNvPr id="32" name="TextBox 45"/>
          <p:cNvSpPr txBox="1">
            <a:spLocks noChangeArrowheads="1"/>
          </p:cNvSpPr>
          <p:nvPr/>
        </p:nvSpPr>
        <p:spPr bwMode="auto">
          <a:xfrm rot="20334320">
            <a:off x="5762639" y="570335"/>
            <a:ext cx="1126217" cy="461665"/>
          </a:xfrm>
          <a:prstGeom prst="rect">
            <a:avLst/>
          </a:prstGeom>
          <a:noFill/>
          <a:ln w="9525">
            <a:noFill/>
            <a:miter lim="800000"/>
            <a:headEnd/>
            <a:tailEnd/>
          </a:ln>
        </p:spPr>
        <p:txBody>
          <a:bodyPr wrap="square">
            <a:spAutoFit/>
          </a:bodyPr>
          <a:lstStyle/>
          <a:p>
            <a:r>
              <a:rPr lang="en-US" sz="2400" b="1" dirty="0" smtClean="0">
                <a:solidFill>
                  <a:srgbClr val="704D74"/>
                </a:solidFill>
                <a:latin typeface="Calibri" pitchFamily="34" charset="0"/>
              </a:rPr>
              <a:t>+30 </a:t>
            </a:r>
            <a:r>
              <a:rPr lang="en-US" sz="2400" b="1" dirty="0">
                <a:solidFill>
                  <a:srgbClr val="704D74"/>
                </a:solidFill>
                <a:latin typeface="Calibri" pitchFamily="34" charset="0"/>
              </a:rPr>
              <a:t>in.</a:t>
            </a:r>
          </a:p>
        </p:txBody>
      </p:sp>
      <p:cxnSp>
        <p:nvCxnSpPr>
          <p:cNvPr id="33" name="Straight Arrow Connector 32"/>
          <p:cNvCxnSpPr/>
          <p:nvPr/>
        </p:nvCxnSpPr>
        <p:spPr bwMode="auto">
          <a:xfrm flipV="1">
            <a:off x="5181600" y="448270"/>
            <a:ext cx="2667000" cy="1054100"/>
          </a:xfrm>
          <a:prstGeom prst="straightConnector1">
            <a:avLst/>
          </a:prstGeom>
          <a:ln w="50800">
            <a:solidFill>
              <a:srgbClr val="704D74"/>
            </a:solidFill>
            <a:tailEnd type="arrow"/>
          </a:ln>
        </p:spPr>
        <p:style>
          <a:lnRef idx="1">
            <a:schemeClr val="accent1"/>
          </a:lnRef>
          <a:fillRef idx="0">
            <a:schemeClr val="accent1"/>
          </a:fillRef>
          <a:effectRef idx="0">
            <a:schemeClr val="accent1"/>
          </a:effectRef>
          <a:fontRef idx="minor">
            <a:schemeClr val="tx1"/>
          </a:fontRef>
        </p:style>
      </p:cxnSp>
      <p:sp>
        <p:nvSpPr>
          <p:cNvPr id="35" name="To measure"/>
          <p:cNvSpPr txBox="1">
            <a:spLocks noChangeArrowheads="1"/>
          </p:cNvSpPr>
          <p:nvPr/>
        </p:nvSpPr>
        <p:spPr bwMode="auto">
          <a:xfrm>
            <a:off x="0" y="1219200"/>
            <a:ext cx="3962400" cy="1015663"/>
          </a:xfrm>
          <a:prstGeom prst="rect">
            <a:avLst/>
          </a:prstGeom>
          <a:noFill/>
          <a:ln w="9525">
            <a:noFill/>
            <a:miter lim="800000"/>
            <a:headEnd/>
            <a:tailEnd/>
          </a:ln>
        </p:spPr>
        <p:txBody>
          <a:bodyPr wrap="square">
            <a:spAutoFit/>
          </a:bodyPr>
          <a:lstStyle/>
          <a:p>
            <a:pPr algn="ctr"/>
            <a:r>
              <a:rPr lang="en-US" sz="2000" b="1" dirty="0" smtClean="0">
                <a:solidFill>
                  <a:srgbClr val="000000"/>
                </a:solidFill>
                <a:latin typeface="Calibri" pitchFamily="34" charset="0"/>
              </a:rPr>
              <a:t>How can we accomplish this fairness factor in the education context?</a:t>
            </a:r>
            <a:endParaRPr lang="en-US" sz="2000" b="1" dirty="0">
              <a:solidFill>
                <a:srgbClr val="000000"/>
              </a:solidFill>
              <a:latin typeface="Calibri" pitchFamily="34" charset="0"/>
            </a:endParaRPr>
          </a:p>
        </p:txBody>
      </p:sp>
    </p:spTree>
    <p:extLst>
      <p:ext uri="{BB962C8B-B14F-4D97-AF65-F5344CB8AC3E}">
        <p14:creationId xmlns:p14="http://schemas.microsoft.com/office/powerpoint/2010/main" val="1977153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Sean McLaughlin - VARC</a:t>
            </a:r>
            <a:endParaRPr lang="en-US" dirty="0"/>
          </a:p>
        </p:txBody>
      </p:sp>
      <p:sp>
        <p:nvSpPr>
          <p:cNvPr id="3" name="Title 2"/>
          <p:cNvSpPr>
            <a:spLocks noGrp="1"/>
          </p:cNvSpPr>
          <p:nvPr>
            <p:ph type="title"/>
          </p:nvPr>
        </p:nvSpPr>
        <p:spPr/>
        <p:txBody>
          <a:bodyPr/>
          <a:lstStyle/>
          <a:p>
            <a:r>
              <a:rPr lang="en-US" dirty="0" smtClean="0"/>
              <a:t>VARC Introduction Review</a:t>
            </a:r>
            <a:endParaRPr lang="en-US"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t>df</a:t>
            </a:r>
            <a:endParaRPr lang="en-US" dirty="0"/>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Analyzing test score gain </a:t>
            </a:r>
            <a:br>
              <a:rPr lang="en-US" dirty="0" smtClean="0"/>
            </a:br>
            <a:r>
              <a:rPr lang="en-US" dirty="0" smtClean="0"/>
              <a:t>to be fair to teachers</a:t>
            </a:r>
            <a:endParaRPr lang="en-US" dirty="0"/>
          </a:p>
        </p:txBody>
      </p:sp>
      <p:graphicFrame>
        <p:nvGraphicFramePr>
          <p:cNvPr id="4" name="Table 3"/>
          <p:cNvGraphicFramePr>
            <a:graphicFrameLocks noGrp="1"/>
          </p:cNvGraphicFramePr>
          <p:nvPr/>
        </p:nvGraphicFramePr>
        <p:xfrm>
          <a:off x="257175" y="1514475"/>
          <a:ext cx="4764667" cy="5067301"/>
        </p:xfrm>
        <a:graphic>
          <a:graphicData uri="http://schemas.openxmlformats.org/drawingml/2006/table">
            <a:tbl>
              <a:tblPr/>
              <a:tblGrid>
                <a:gridCol w="1774724"/>
                <a:gridCol w="1509486"/>
                <a:gridCol w="1480457"/>
              </a:tblGrid>
              <a:tr h="640693">
                <a:tc>
                  <a:txBody>
                    <a:bodyPr/>
                    <a:lstStyle/>
                    <a:p>
                      <a:pPr algn="l" rtl="0" fontAlgn="t"/>
                      <a:r>
                        <a:rPr lang="en-US" sz="1600" b="1" i="0" u="none" strike="noStrike" dirty="0" smtClean="0">
                          <a:solidFill>
                            <a:srgbClr val="000000"/>
                          </a:solidFill>
                          <a:latin typeface="Calibri"/>
                        </a:rPr>
                        <a:t>  Student </a:t>
                      </a:r>
                      <a:endParaRPr lang="en-US" sz="1600" b="1" i="0" u="none" strike="noStrike" dirty="0">
                        <a:solidFill>
                          <a:srgbClr val="000000"/>
                        </a:solidFill>
                        <a:latin typeface="Calibri"/>
                      </a:endParaRP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latin typeface="Calibri"/>
                        </a:rPr>
                        <a:t>3</a:t>
                      </a:r>
                      <a:r>
                        <a:rPr lang="en-US" sz="1600" b="1" i="0" u="none" strike="noStrike" baseline="30000" dirty="0">
                          <a:solidFill>
                            <a:srgbClr val="000000"/>
                          </a:solidFill>
                          <a:latin typeface="Calibri"/>
                        </a:rPr>
                        <a:t>rd</a:t>
                      </a:r>
                      <a:r>
                        <a:rPr lang="en-US" sz="1600" b="1" i="0" u="none" strike="noStrike" dirty="0">
                          <a:solidFill>
                            <a:srgbClr val="000000"/>
                          </a:solidFill>
                          <a:latin typeface="Calibri"/>
                        </a:rPr>
                        <a:t> Grade Score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latin typeface="Calibri"/>
                        </a:rPr>
                        <a:t>4</a:t>
                      </a:r>
                      <a:r>
                        <a:rPr lang="en-US" sz="1600" b="1" i="0" u="none" strike="noStrike" baseline="30000" dirty="0">
                          <a:solidFill>
                            <a:srgbClr val="000000"/>
                          </a:solidFill>
                          <a:latin typeface="Calibri"/>
                        </a:rPr>
                        <a:t>th</a:t>
                      </a:r>
                      <a:r>
                        <a:rPr lang="en-US" sz="1600" b="1" i="0" u="none" strike="noStrike" dirty="0">
                          <a:solidFill>
                            <a:srgbClr val="000000"/>
                          </a:solidFill>
                          <a:latin typeface="Calibri"/>
                        </a:rPr>
                        <a:t> Grade Score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884">
                <a:tc>
                  <a:txBody>
                    <a:bodyPr/>
                    <a:lstStyle/>
                    <a:p>
                      <a:pPr algn="l" rtl="0" fontAlgn="t"/>
                      <a:r>
                        <a:rPr lang="en-US" sz="1500" b="0" i="0" u="none" strike="noStrike" dirty="0">
                          <a:solidFill>
                            <a:srgbClr val="000000"/>
                          </a:solidFill>
                          <a:latin typeface="Calibri"/>
                        </a:rPr>
                        <a:t>  Abbot, Tina</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244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D6E"/>
                    </a:solidFill>
                  </a:tcPr>
                </a:tc>
                <a:tc>
                  <a:txBody>
                    <a:bodyPr/>
                    <a:lstStyle/>
                    <a:p>
                      <a:pPr algn="ctr" fontAlgn="b"/>
                      <a:r>
                        <a:rPr lang="en-US" sz="1800" b="1" i="0" u="none" strike="noStrike" dirty="0">
                          <a:solidFill>
                            <a:srgbClr val="000000"/>
                          </a:solidFill>
                          <a:latin typeface="Calibri"/>
                        </a:rPr>
                        <a:t>279</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773"/>
                    </a:solidFill>
                  </a:tcPr>
                </a:tc>
              </a:tr>
              <a:tr h="368884">
                <a:tc>
                  <a:txBody>
                    <a:bodyPr/>
                    <a:lstStyle/>
                    <a:p>
                      <a:pPr algn="l" rtl="0" fontAlgn="t"/>
                      <a:r>
                        <a:rPr lang="en-US" sz="1500" b="0" i="0" u="none" strike="noStrike" dirty="0">
                          <a:solidFill>
                            <a:srgbClr val="000000"/>
                          </a:solidFill>
                          <a:latin typeface="Calibri"/>
                        </a:rPr>
                        <a:t>  Acosta, Lilly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278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b"/>
                      <a:r>
                        <a:rPr lang="en-US" sz="1800" b="1" i="0" u="none" strike="noStrike" dirty="0">
                          <a:solidFill>
                            <a:srgbClr val="000000"/>
                          </a:solidFill>
                          <a:latin typeface="Calibri"/>
                        </a:rPr>
                        <a:t>297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r>
              <a:tr h="368884">
                <a:tc>
                  <a:txBody>
                    <a:bodyPr/>
                    <a:lstStyle/>
                    <a:p>
                      <a:pPr algn="l" rtl="0" fontAlgn="t"/>
                      <a:r>
                        <a:rPr lang="en-US" sz="1500" b="0" i="0" u="none" strike="noStrike" dirty="0">
                          <a:solidFill>
                            <a:srgbClr val="000000"/>
                          </a:solidFill>
                          <a:latin typeface="Calibri"/>
                        </a:rPr>
                        <a:t>  Adams, Daniel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294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580"/>
                    </a:solidFill>
                  </a:tcPr>
                </a:tc>
                <a:tc>
                  <a:txBody>
                    <a:bodyPr/>
                    <a:lstStyle/>
                    <a:p>
                      <a:pPr algn="ctr" fontAlgn="b"/>
                      <a:r>
                        <a:rPr lang="en-US" sz="1800" b="1" i="0" u="none" strike="noStrike" dirty="0">
                          <a:solidFill>
                            <a:srgbClr val="000000"/>
                          </a:solidFill>
                          <a:latin typeface="Calibri"/>
                        </a:rPr>
                        <a:t>301</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82"/>
                    </a:solidFill>
                  </a:tcPr>
                </a:tc>
              </a:tr>
              <a:tr h="368884">
                <a:tc>
                  <a:txBody>
                    <a:bodyPr/>
                    <a:lstStyle/>
                    <a:p>
                      <a:pPr algn="l" rtl="0" fontAlgn="t"/>
                      <a:r>
                        <a:rPr lang="en-US" sz="1500" b="0" i="0" u="none" strike="noStrike" dirty="0">
                          <a:solidFill>
                            <a:srgbClr val="000000"/>
                          </a:solidFill>
                          <a:latin typeface="Calibri"/>
                        </a:rPr>
                        <a:t>  Adams, James</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275</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583"/>
                    </a:solidFill>
                  </a:tcPr>
                </a:tc>
                <a:tc>
                  <a:txBody>
                    <a:bodyPr/>
                    <a:lstStyle/>
                    <a:p>
                      <a:pPr algn="ctr" fontAlgn="b"/>
                      <a:r>
                        <a:rPr lang="en-US" sz="1800" b="1" i="0" u="none" strike="noStrike" dirty="0">
                          <a:solidFill>
                            <a:srgbClr val="000000"/>
                          </a:solidFill>
                          <a:latin typeface="Calibri"/>
                        </a:rPr>
                        <a:t>290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r>
              <a:tr h="368884">
                <a:tc>
                  <a:txBody>
                    <a:bodyPr/>
                    <a:lstStyle/>
                    <a:p>
                      <a:pPr algn="l" rtl="0" fontAlgn="t"/>
                      <a:r>
                        <a:rPr lang="en-US" sz="1500" b="0" i="0" u="none" strike="noStrike" dirty="0">
                          <a:solidFill>
                            <a:srgbClr val="000000"/>
                          </a:solidFill>
                          <a:latin typeface="Calibri"/>
                        </a:rPr>
                        <a:t>  Allen, Susan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312</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800" b="1" i="0" u="none" strike="noStrike" dirty="0">
                          <a:solidFill>
                            <a:srgbClr val="000000"/>
                          </a:solidFill>
                          <a:latin typeface="Calibri"/>
                        </a:rPr>
                        <a:t>323</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r>
              <a:tr h="368884">
                <a:tc>
                  <a:txBody>
                    <a:bodyPr/>
                    <a:lstStyle/>
                    <a:p>
                      <a:pPr algn="l" rtl="0" fontAlgn="t"/>
                      <a:r>
                        <a:rPr lang="en-US" sz="1500" b="0" i="0" u="none" strike="noStrike" dirty="0">
                          <a:solidFill>
                            <a:srgbClr val="000000"/>
                          </a:solidFill>
                          <a:latin typeface="Calibri"/>
                        </a:rPr>
                        <a:t>  Alvarez, Jose</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301</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CC7E"/>
                    </a:solidFill>
                  </a:tcPr>
                </a:tc>
                <a:tc>
                  <a:txBody>
                    <a:bodyPr/>
                    <a:lstStyle/>
                    <a:p>
                      <a:pPr algn="ctr" fontAlgn="b"/>
                      <a:r>
                        <a:rPr lang="en-US" sz="1800" b="1" i="0" u="none" strike="noStrike" dirty="0">
                          <a:solidFill>
                            <a:srgbClr val="000000"/>
                          </a:solidFill>
                          <a:latin typeface="Calibri"/>
                        </a:rPr>
                        <a:t>313</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CE7F"/>
                    </a:solidFill>
                  </a:tcPr>
                </a:tc>
              </a:tr>
              <a:tr h="368884">
                <a:tc>
                  <a:txBody>
                    <a:bodyPr/>
                    <a:lstStyle/>
                    <a:p>
                      <a:pPr algn="l" rtl="0" fontAlgn="t"/>
                      <a:r>
                        <a:rPr lang="en-US" sz="1500" b="0" i="0" u="none" strike="noStrike" dirty="0">
                          <a:solidFill>
                            <a:srgbClr val="000000"/>
                          </a:solidFill>
                          <a:latin typeface="Calibri"/>
                        </a:rPr>
                        <a:t>  Alvarez, Michelle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256</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576"/>
                    </a:solidFill>
                  </a:tcPr>
                </a:tc>
                <a:tc>
                  <a:txBody>
                    <a:bodyPr/>
                    <a:lstStyle/>
                    <a:p>
                      <a:pPr algn="ctr" fontAlgn="b"/>
                      <a:r>
                        <a:rPr lang="en-US" sz="1800" b="1" i="0" u="none" strike="noStrike" dirty="0">
                          <a:solidFill>
                            <a:srgbClr val="000000"/>
                          </a:solidFill>
                          <a:latin typeface="Calibri"/>
                        </a:rPr>
                        <a:t>285</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97A"/>
                    </a:solidFill>
                  </a:tcPr>
                </a:tc>
              </a:tr>
              <a:tr h="368884">
                <a:tc>
                  <a:txBody>
                    <a:bodyPr/>
                    <a:lstStyle/>
                    <a:p>
                      <a:pPr algn="l" rtl="0" fontAlgn="t"/>
                      <a:r>
                        <a:rPr lang="en-US" sz="1500" b="0" i="0" u="none" strike="noStrike" dirty="0">
                          <a:solidFill>
                            <a:srgbClr val="000000"/>
                          </a:solidFill>
                          <a:latin typeface="Calibri"/>
                        </a:rPr>
                        <a:t>  Anderson, Chris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259</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F78"/>
                    </a:solidFill>
                  </a:tcPr>
                </a:tc>
                <a:tc>
                  <a:txBody>
                    <a:bodyPr/>
                    <a:lstStyle/>
                    <a:p>
                      <a:pPr algn="ctr" fontAlgn="b"/>
                      <a:r>
                        <a:rPr lang="en-US" sz="1800" b="1" i="0" u="none" strike="noStrike" dirty="0">
                          <a:solidFill>
                            <a:srgbClr val="000000"/>
                          </a:solidFill>
                          <a:latin typeface="Calibri"/>
                        </a:rPr>
                        <a:t>277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B71"/>
                    </a:solidFill>
                  </a:tcPr>
                </a:tc>
              </a:tr>
              <a:tr h="368884">
                <a:tc>
                  <a:txBody>
                    <a:bodyPr/>
                    <a:lstStyle/>
                    <a:p>
                      <a:pPr algn="l" rtl="0" fontAlgn="t"/>
                      <a:r>
                        <a:rPr lang="en-US" sz="1500" b="0" i="0" u="none" strike="noStrike" dirty="0">
                          <a:solidFill>
                            <a:srgbClr val="000000"/>
                          </a:solidFill>
                          <a:latin typeface="Calibri"/>
                        </a:rPr>
                        <a:t>  Anderson, Laura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304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7C97E"/>
                    </a:solidFill>
                  </a:tcPr>
                </a:tc>
                <a:tc>
                  <a:txBody>
                    <a:bodyPr/>
                    <a:lstStyle/>
                    <a:p>
                      <a:pPr algn="ctr" fontAlgn="b"/>
                      <a:r>
                        <a:rPr lang="en-US" sz="1800" b="1" i="0" u="none" strike="noStrike" dirty="0">
                          <a:solidFill>
                            <a:srgbClr val="000000"/>
                          </a:solidFill>
                          <a:latin typeface="Calibri"/>
                        </a:rPr>
                        <a:t>317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87D"/>
                    </a:solidFill>
                  </a:tcPr>
                </a:tc>
              </a:tr>
              <a:tr h="368884">
                <a:tc>
                  <a:txBody>
                    <a:bodyPr/>
                    <a:lstStyle/>
                    <a:p>
                      <a:pPr algn="l" rtl="0" fontAlgn="t"/>
                      <a:r>
                        <a:rPr lang="en-US" sz="1500" b="0" i="0" u="none" strike="noStrike" dirty="0">
                          <a:solidFill>
                            <a:srgbClr val="000000"/>
                          </a:solidFill>
                          <a:latin typeface="Calibri"/>
                        </a:rPr>
                        <a:t>  Anderson, Steven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288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DDD82"/>
                    </a:solidFill>
                  </a:tcPr>
                </a:tc>
                <a:tc>
                  <a:txBody>
                    <a:bodyPr/>
                    <a:lstStyle/>
                    <a:p>
                      <a:pPr algn="ctr" fontAlgn="b"/>
                      <a:r>
                        <a:rPr lang="en-US" sz="1800" b="1" i="0" u="none" strike="noStrike" dirty="0">
                          <a:solidFill>
                            <a:srgbClr val="000000"/>
                          </a:solidFill>
                          <a:latin typeface="Calibri"/>
                        </a:rPr>
                        <a:t>308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580"/>
                    </a:solidFill>
                  </a:tcPr>
                </a:tc>
              </a:tr>
              <a:tr h="368884">
                <a:tc>
                  <a:txBody>
                    <a:bodyPr/>
                    <a:lstStyle/>
                    <a:p>
                      <a:pPr algn="l" rtl="0" fontAlgn="t"/>
                      <a:r>
                        <a:rPr lang="en-US" sz="1500" b="0" i="0" u="none" strike="noStrike" dirty="0">
                          <a:solidFill>
                            <a:srgbClr val="000000"/>
                          </a:solidFill>
                          <a:latin typeface="Calibri"/>
                        </a:rPr>
                        <a:t>  Andrews, William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238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800" b="1" i="0" u="none" strike="noStrike" dirty="0">
                          <a:solidFill>
                            <a:srgbClr val="000000"/>
                          </a:solidFill>
                          <a:latin typeface="Calibri"/>
                        </a:rPr>
                        <a:t>271</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r>
              <a:tr h="368884">
                <a:tc>
                  <a:txBody>
                    <a:bodyPr/>
                    <a:lstStyle/>
                    <a:p>
                      <a:pPr algn="l" rtl="0" fontAlgn="t"/>
                      <a:r>
                        <a:rPr lang="en-US" sz="1500" b="0" i="0" u="none" strike="noStrike" dirty="0">
                          <a:solidFill>
                            <a:srgbClr val="000000"/>
                          </a:solidFill>
                          <a:latin typeface="Calibri"/>
                        </a:rPr>
                        <a:t>  Atkinson, Carol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264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07B"/>
                    </a:solidFill>
                  </a:tcPr>
                </a:tc>
                <a:tc>
                  <a:txBody>
                    <a:bodyPr/>
                    <a:lstStyle/>
                    <a:p>
                      <a:pPr algn="ctr" fontAlgn="b"/>
                      <a:r>
                        <a:rPr lang="en-US" sz="1800" b="1" i="0" u="none" strike="noStrike" dirty="0">
                          <a:solidFill>
                            <a:srgbClr val="000000"/>
                          </a:solidFill>
                          <a:latin typeface="Calibri"/>
                        </a:rPr>
                        <a:t>286</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F7B"/>
                    </a:solidFill>
                  </a:tcPr>
                </a:tc>
              </a:tr>
            </a:tbl>
          </a:graphicData>
        </a:graphic>
      </p:graphicFrame>
      <p:sp>
        <p:nvSpPr>
          <p:cNvPr id="5" name="Rectangle 4"/>
          <p:cNvSpPr/>
          <p:nvPr/>
        </p:nvSpPr>
        <p:spPr>
          <a:xfrm>
            <a:off x="7975600" y="2362200"/>
            <a:ext cx="838200" cy="1358900"/>
          </a:xfrm>
          <a:prstGeom prst="rect">
            <a:avLst/>
          </a:prstGeom>
          <a:gradFill>
            <a:gsLst>
              <a:gs pos="5000">
                <a:srgbClr val="63BE7B"/>
              </a:gs>
              <a:gs pos="50000">
                <a:srgbClr val="F9EA84"/>
              </a:gs>
              <a:gs pos="95000">
                <a:srgbClr val="F8696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399" name="TextBox 6"/>
          <p:cNvSpPr txBox="1">
            <a:spLocks noChangeArrowheads="1"/>
          </p:cNvSpPr>
          <p:nvPr/>
        </p:nvSpPr>
        <p:spPr bwMode="auto">
          <a:xfrm>
            <a:off x="7175500" y="2222500"/>
            <a:ext cx="612775" cy="369888"/>
          </a:xfrm>
          <a:prstGeom prst="rect">
            <a:avLst/>
          </a:prstGeom>
          <a:noFill/>
          <a:ln w="9525">
            <a:noFill/>
            <a:miter lim="800000"/>
            <a:headEnd/>
            <a:tailEnd/>
          </a:ln>
        </p:spPr>
        <p:txBody>
          <a:bodyPr>
            <a:spAutoFit/>
          </a:bodyPr>
          <a:lstStyle/>
          <a:p>
            <a:r>
              <a:rPr lang="en-US" dirty="0">
                <a:latin typeface="Calibri" pitchFamily="34" charset="0"/>
              </a:rPr>
              <a:t>High</a:t>
            </a:r>
          </a:p>
        </p:txBody>
      </p:sp>
      <p:sp>
        <p:nvSpPr>
          <p:cNvPr id="14400" name="TextBox 7"/>
          <p:cNvSpPr txBox="1">
            <a:spLocks noChangeArrowheads="1"/>
          </p:cNvSpPr>
          <p:nvPr/>
        </p:nvSpPr>
        <p:spPr bwMode="auto">
          <a:xfrm>
            <a:off x="7213600" y="3505200"/>
            <a:ext cx="568325" cy="369888"/>
          </a:xfrm>
          <a:prstGeom prst="rect">
            <a:avLst/>
          </a:prstGeom>
          <a:noFill/>
          <a:ln w="9525">
            <a:noFill/>
            <a:miter lim="800000"/>
            <a:headEnd/>
            <a:tailEnd/>
          </a:ln>
        </p:spPr>
        <p:txBody>
          <a:bodyPr>
            <a:spAutoFit/>
          </a:bodyPr>
          <a:lstStyle/>
          <a:p>
            <a:r>
              <a:rPr lang="en-US" dirty="0">
                <a:latin typeface="Calibri" pitchFamily="34" charset="0"/>
              </a:rPr>
              <a:t>Low</a:t>
            </a:r>
          </a:p>
        </p:txBody>
      </p:sp>
      <p:sp>
        <p:nvSpPr>
          <p:cNvPr id="14401" name="TextBox 8"/>
          <p:cNvSpPr txBox="1">
            <a:spLocks noChangeArrowheads="1"/>
          </p:cNvSpPr>
          <p:nvPr/>
        </p:nvSpPr>
        <p:spPr bwMode="auto">
          <a:xfrm>
            <a:off x="7086600" y="1460500"/>
            <a:ext cx="1981200" cy="830263"/>
          </a:xfrm>
          <a:prstGeom prst="rect">
            <a:avLst/>
          </a:prstGeom>
          <a:noFill/>
          <a:ln w="9525">
            <a:noFill/>
            <a:miter lim="800000"/>
            <a:headEnd/>
            <a:tailEnd/>
          </a:ln>
        </p:spPr>
        <p:txBody>
          <a:bodyPr>
            <a:spAutoFit/>
          </a:bodyPr>
          <a:lstStyle/>
          <a:p>
            <a:pPr algn="ctr"/>
            <a:r>
              <a:rPr lang="en-US" sz="2400" b="1" dirty="0">
                <a:latin typeface="Calibri" pitchFamily="34" charset="0"/>
              </a:rPr>
              <a:t>Test Score</a:t>
            </a:r>
          </a:p>
          <a:p>
            <a:pPr algn="ctr"/>
            <a:r>
              <a:rPr lang="en-US" sz="2400" b="1" dirty="0">
                <a:latin typeface="Calibri" pitchFamily="34" charset="0"/>
              </a:rPr>
              <a:t>Range</a:t>
            </a:r>
          </a:p>
        </p:txBody>
      </p:sp>
      <p:sp>
        <p:nvSpPr>
          <p:cNvPr id="10" name="Rectangle 9"/>
          <p:cNvSpPr/>
          <p:nvPr/>
        </p:nvSpPr>
        <p:spPr>
          <a:xfrm>
            <a:off x="7069138" y="1481138"/>
            <a:ext cx="1976437" cy="2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6" name="Group 15"/>
          <p:cNvGrpSpPr/>
          <p:nvPr/>
        </p:nvGrpSpPr>
        <p:grpSpPr>
          <a:xfrm>
            <a:off x="5105400" y="3505200"/>
            <a:ext cx="1844348" cy="2856131"/>
            <a:chOff x="5105400" y="3505200"/>
            <a:chExt cx="1844348" cy="2856131"/>
          </a:xfrm>
        </p:grpSpPr>
        <p:sp>
          <p:nvSpPr>
            <p:cNvPr id="13" name="Right Arrow 12"/>
            <p:cNvSpPr/>
            <p:nvPr/>
          </p:nvSpPr>
          <p:spPr>
            <a:xfrm rot="10800000">
              <a:off x="5105400" y="3581400"/>
              <a:ext cx="596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ight Arrow 13"/>
            <p:cNvSpPr/>
            <p:nvPr/>
          </p:nvSpPr>
          <p:spPr>
            <a:xfrm rot="10800000">
              <a:off x="5105400" y="5791200"/>
              <a:ext cx="596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TextBox 11"/>
            <p:cNvSpPr txBox="1"/>
            <p:nvPr/>
          </p:nvSpPr>
          <p:spPr>
            <a:xfrm>
              <a:off x="5791200" y="3505200"/>
              <a:ext cx="1082348" cy="646331"/>
            </a:xfrm>
            <a:prstGeom prst="rect">
              <a:avLst/>
            </a:prstGeom>
            <a:noFill/>
          </p:spPr>
          <p:txBody>
            <a:bodyPr wrap="none" rtlCol="0">
              <a:spAutoFit/>
            </a:bodyPr>
            <a:lstStyle/>
            <a:p>
              <a:pPr algn="ctr"/>
              <a:r>
                <a:rPr lang="en-US" dirty="0" smtClean="0"/>
                <a:t>High </a:t>
              </a:r>
            </a:p>
            <a:p>
              <a:pPr algn="ctr"/>
              <a:r>
                <a:rPr lang="en-US" dirty="0" smtClean="0"/>
                <a:t>Achiever</a:t>
              </a:r>
              <a:endParaRPr lang="en-US" dirty="0"/>
            </a:p>
          </p:txBody>
        </p:sp>
        <p:sp>
          <p:nvSpPr>
            <p:cNvPr id="15" name="TextBox 14"/>
            <p:cNvSpPr txBox="1"/>
            <p:nvPr/>
          </p:nvSpPr>
          <p:spPr>
            <a:xfrm>
              <a:off x="5867400" y="5715000"/>
              <a:ext cx="1082348" cy="646331"/>
            </a:xfrm>
            <a:prstGeom prst="rect">
              <a:avLst/>
            </a:prstGeom>
            <a:noFill/>
          </p:spPr>
          <p:txBody>
            <a:bodyPr wrap="none" rtlCol="0">
              <a:spAutoFit/>
            </a:bodyPr>
            <a:lstStyle/>
            <a:p>
              <a:pPr algn="ctr"/>
              <a:r>
                <a:rPr lang="en-US" dirty="0" smtClean="0"/>
                <a:t>Low </a:t>
              </a:r>
            </a:p>
            <a:p>
              <a:pPr algn="ctr"/>
              <a:r>
                <a:rPr lang="en-US" dirty="0" smtClean="0"/>
                <a:t>Achiever</a:t>
              </a:r>
              <a:endParaRPr lang="en-US" dirty="0"/>
            </a:p>
          </p:txBody>
        </p:sp>
      </p:grpSp>
    </p:spTree>
    <p:extLst>
      <p:ext uri="{BB962C8B-B14F-4D97-AF65-F5344CB8AC3E}">
        <p14:creationId xmlns:p14="http://schemas.microsoft.com/office/powerpoint/2010/main" val="199523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363" name="Title 1"/>
          <p:cNvSpPr>
            <a:spLocks noGrp="1"/>
          </p:cNvSpPr>
          <p:nvPr>
            <p:ph type="title"/>
          </p:nvPr>
        </p:nvSpPr>
        <p:spPr>
          <a:xfrm>
            <a:off x="261256" y="274638"/>
            <a:ext cx="8691825" cy="1143000"/>
          </a:xfrm>
        </p:spPr>
        <p:txBody>
          <a:bodyPr/>
          <a:lstStyle/>
          <a:p>
            <a:pPr eaLnBrk="1" hangingPunct="1"/>
            <a:r>
              <a:rPr lang="en-US" sz="3200" dirty="0" smtClean="0"/>
              <a:t>If we sort 3</a:t>
            </a:r>
            <a:r>
              <a:rPr lang="en-US" sz="3200" baseline="30000" dirty="0" smtClean="0"/>
              <a:t>rd</a:t>
            </a:r>
            <a:r>
              <a:rPr lang="en-US" sz="3200" dirty="0" smtClean="0"/>
              <a:t> grade scores high to low, what do we notice about the students’ gain from test to test?</a:t>
            </a:r>
          </a:p>
        </p:txBody>
      </p:sp>
      <p:graphicFrame>
        <p:nvGraphicFramePr>
          <p:cNvPr id="4" name="Table 3"/>
          <p:cNvGraphicFramePr>
            <a:graphicFrameLocks noGrp="1"/>
          </p:cNvGraphicFramePr>
          <p:nvPr/>
        </p:nvGraphicFramePr>
        <p:xfrm>
          <a:off x="266700" y="1511300"/>
          <a:ext cx="6373369" cy="5067300"/>
        </p:xfrm>
        <a:graphic>
          <a:graphicData uri="http://schemas.openxmlformats.org/drawingml/2006/table">
            <a:tbl>
              <a:tblPr/>
              <a:tblGrid>
                <a:gridCol w="1779181"/>
                <a:gridCol w="1498899"/>
                <a:gridCol w="1498899"/>
                <a:gridCol w="1596390"/>
              </a:tblGrid>
              <a:tr h="640692">
                <a:tc>
                  <a:txBody>
                    <a:bodyPr/>
                    <a:lstStyle/>
                    <a:p>
                      <a:pPr algn="l" rtl="0" fontAlgn="t"/>
                      <a:r>
                        <a:rPr lang="en-US" sz="1600" b="1" i="0" u="none" strike="noStrike" dirty="0">
                          <a:solidFill>
                            <a:srgbClr val="000000"/>
                          </a:solidFill>
                          <a:latin typeface="Calibri"/>
                        </a:rPr>
                        <a:t>  Student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latin typeface="Calibri"/>
                        </a:rPr>
                        <a:t>3</a:t>
                      </a:r>
                      <a:r>
                        <a:rPr lang="en-US" sz="1600" b="1" i="0" u="none" strike="noStrike" baseline="30000" dirty="0">
                          <a:solidFill>
                            <a:srgbClr val="000000"/>
                          </a:solidFill>
                          <a:latin typeface="Calibri"/>
                        </a:rPr>
                        <a:t>rd</a:t>
                      </a:r>
                      <a:r>
                        <a:rPr lang="en-US" sz="1600" b="1" i="0" u="none" strike="noStrike" dirty="0">
                          <a:solidFill>
                            <a:srgbClr val="000000"/>
                          </a:solidFill>
                          <a:latin typeface="Calibri"/>
                        </a:rPr>
                        <a:t> Grade Score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latin typeface="Calibri"/>
                        </a:rPr>
                        <a:t>4</a:t>
                      </a:r>
                      <a:r>
                        <a:rPr lang="en-US" sz="1600" b="1" i="0" u="none" strike="noStrike" baseline="30000" dirty="0">
                          <a:solidFill>
                            <a:srgbClr val="000000"/>
                          </a:solidFill>
                          <a:latin typeface="Calibri"/>
                        </a:rPr>
                        <a:t>th</a:t>
                      </a:r>
                      <a:r>
                        <a:rPr lang="en-US" sz="1600" b="1" i="0" u="none" strike="noStrike" dirty="0">
                          <a:solidFill>
                            <a:srgbClr val="000000"/>
                          </a:solidFill>
                          <a:latin typeface="Calibri"/>
                        </a:rPr>
                        <a:t> Grade Score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smtClean="0">
                          <a:solidFill>
                            <a:srgbClr val="000000"/>
                          </a:solidFill>
                          <a:latin typeface="Calibri"/>
                        </a:rPr>
                        <a:t>Gain </a:t>
                      </a:r>
                      <a:r>
                        <a:rPr lang="en-US" sz="1600" b="1" i="0" u="none" strike="noStrike" dirty="0">
                          <a:solidFill>
                            <a:srgbClr val="000000"/>
                          </a:solidFill>
                          <a:latin typeface="Calibri"/>
                        </a:rPr>
                        <a:t>in Score from 3</a:t>
                      </a:r>
                      <a:r>
                        <a:rPr lang="en-US" sz="1600" b="1" i="0" u="none" strike="noStrike" baseline="30000" dirty="0">
                          <a:solidFill>
                            <a:srgbClr val="000000"/>
                          </a:solidFill>
                          <a:latin typeface="Calibri"/>
                        </a:rPr>
                        <a:t>rd</a:t>
                      </a:r>
                      <a:r>
                        <a:rPr lang="en-US" sz="1600" b="1" i="0" u="none" strike="noStrike" dirty="0">
                          <a:solidFill>
                            <a:srgbClr val="000000"/>
                          </a:solidFill>
                          <a:latin typeface="Calibri"/>
                        </a:rPr>
                        <a:t> to 4</a:t>
                      </a:r>
                      <a:r>
                        <a:rPr lang="en-US" sz="1600" b="1" i="0" u="none" strike="noStrike" baseline="30000" dirty="0">
                          <a:solidFill>
                            <a:srgbClr val="000000"/>
                          </a:solidFill>
                          <a:latin typeface="Calibri"/>
                        </a:rPr>
                        <a:t>th</a:t>
                      </a:r>
                      <a:r>
                        <a:rPr lang="en-US" sz="1600" b="1" i="0" u="none" strike="noStrike" dirty="0">
                          <a:solidFill>
                            <a:srgbClr val="000000"/>
                          </a:solidFill>
                          <a:latin typeface="Calibri"/>
                        </a:rPr>
                        <a:t>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884">
                <a:tc>
                  <a:txBody>
                    <a:bodyPr/>
                    <a:lstStyle/>
                    <a:p>
                      <a:pPr algn="l" rtl="0" fontAlgn="t"/>
                      <a:r>
                        <a:rPr lang="en-US" sz="1500" b="0" i="0" u="none" strike="noStrike" dirty="0">
                          <a:solidFill>
                            <a:srgbClr val="000000"/>
                          </a:solidFill>
                          <a:latin typeface="Calibri"/>
                        </a:rPr>
                        <a:t>  Allen, Susan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312</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800" b="1" i="0" u="none" strike="noStrike" dirty="0">
                          <a:solidFill>
                            <a:srgbClr val="000000"/>
                          </a:solidFill>
                          <a:latin typeface="Calibri"/>
                        </a:rPr>
                        <a:t>323</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800" b="1" i="0" u="none" strike="noStrike" dirty="0">
                          <a:solidFill>
                            <a:srgbClr val="000000"/>
                          </a:solidFill>
                          <a:latin typeface="Calibri"/>
                        </a:rPr>
                        <a:t>11</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884">
                <a:tc>
                  <a:txBody>
                    <a:bodyPr/>
                    <a:lstStyle/>
                    <a:p>
                      <a:pPr algn="l" rtl="0" fontAlgn="t"/>
                      <a:r>
                        <a:rPr lang="en-US" sz="1500" b="0" i="0" u="none" strike="noStrike" dirty="0">
                          <a:solidFill>
                            <a:srgbClr val="000000"/>
                          </a:solidFill>
                          <a:latin typeface="Calibri"/>
                        </a:rPr>
                        <a:t>  Anderson, Laura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304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7C97E"/>
                    </a:solidFill>
                  </a:tcPr>
                </a:tc>
                <a:tc>
                  <a:txBody>
                    <a:bodyPr/>
                    <a:lstStyle/>
                    <a:p>
                      <a:pPr algn="ctr" fontAlgn="b"/>
                      <a:r>
                        <a:rPr lang="en-US" sz="1800" b="1" i="0" u="none" strike="noStrike" dirty="0">
                          <a:solidFill>
                            <a:srgbClr val="000000"/>
                          </a:solidFill>
                          <a:latin typeface="Calibri"/>
                        </a:rPr>
                        <a:t>317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87D"/>
                    </a:solidFill>
                  </a:tcPr>
                </a:tc>
                <a:tc>
                  <a:txBody>
                    <a:bodyPr/>
                    <a:lstStyle/>
                    <a:p>
                      <a:pPr algn="ctr" fontAlgn="b"/>
                      <a:r>
                        <a:rPr lang="en-US" sz="1800" b="1" i="0" u="none" strike="noStrike" dirty="0">
                          <a:solidFill>
                            <a:srgbClr val="000000"/>
                          </a:solidFill>
                          <a:latin typeface="Calibri"/>
                        </a:rPr>
                        <a:t>13</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884">
                <a:tc>
                  <a:txBody>
                    <a:bodyPr/>
                    <a:lstStyle/>
                    <a:p>
                      <a:pPr algn="l" rtl="0" fontAlgn="t"/>
                      <a:r>
                        <a:rPr lang="en-US" sz="1500" b="0" i="0" u="none" strike="noStrike" dirty="0">
                          <a:solidFill>
                            <a:srgbClr val="000000"/>
                          </a:solidFill>
                          <a:latin typeface="Calibri"/>
                        </a:rPr>
                        <a:t>  Alvarez, Jose</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301</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CC7E"/>
                    </a:solidFill>
                  </a:tcPr>
                </a:tc>
                <a:tc>
                  <a:txBody>
                    <a:bodyPr/>
                    <a:lstStyle/>
                    <a:p>
                      <a:pPr algn="ctr" fontAlgn="b"/>
                      <a:r>
                        <a:rPr lang="en-US" sz="1800" b="1" i="0" u="none" strike="noStrike" dirty="0">
                          <a:solidFill>
                            <a:srgbClr val="000000"/>
                          </a:solidFill>
                          <a:latin typeface="Calibri"/>
                        </a:rPr>
                        <a:t>313</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CE7F"/>
                    </a:solidFill>
                  </a:tcPr>
                </a:tc>
                <a:tc>
                  <a:txBody>
                    <a:bodyPr/>
                    <a:lstStyle/>
                    <a:p>
                      <a:pPr algn="ctr" fontAlgn="b"/>
                      <a:r>
                        <a:rPr lang="en-US" sz="1800" b="1" i="0" u="none" strike="noStrike" dirty="0">
                          <a:solidFill>
                            <a:srgbClr val="000000"/>
                          </a:solidFill>
                          <a:latin typeface="Calibri"/>
                        </a:rPr>
                        <a:t>12</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884">
                <a:tc>
                  <a:txBody>
                    <a:bodyPr/>
                    <a:lstStyle/>
                    <a:p>
                      <a:pPr algn="l" rtl="0" fontAlgn="t"/>
                      <a:r>
                        <a:rPr lang="en-US" sz="1500" b="0" i="0" u="none" strike="noStrike" dirty="0">
                          <a:solidFill>
                            <a:srgbClr val="000000"/>
                          </a:solidFill>
                          <a:latin typeface="Calibri"/>
                        </a:rPr>
                        <a:t>  Adams, Daniel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294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580"/>
                    </a:solidFill>
                  </a:tcPr>
                </a:tc>
                <a:tc>
                  <a:txBody>
                    <a:bodyPr/>
                    <a:lstStyle/>
                    <a:p>
                      <a:pPr algn="ctr" fontAlgn="b"/>
                      <a:r>
                        <a:rPr lang="en-US" sz="1800" b="1" i="0" u="none" strike="noStrike" dirty="0">
                          <a:solidFill>
                            <a:srgbClr val="000000"/>
                          </a:solidFill>
                          <a:latin typeface="Calibri"/>
                        </a:rPr>
                        <a:t>301</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82"/>
                    </a:solidFill>
                  </a:tcPr>
                </a:tc>
                <a:tc>
                  <a:txBody>
                    <a:bodyPr/>
                    <a:lstStyle/>
                    <a:p>
                      <a:pPr algn="ctr" fontAlgn="b"/>
                      <a:r>
                        <a:rPr lang="en-US" sz="1800" b="1" i="0" u="none" strike="noStrike" dirty="0">
                          <a:solidFill>
                            <a:srgbClr val="000000"/>
                          </a:solidFill>
                          <a:latin typeface="Calibri"/>
                        </a:rPr>
                        <a:t>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884">
                <a:tc>
                  <a:txBody>
                    <a:bodyPr/>
                    <a:lstStyle/>
                    <a:p>
                      <a:pPr algn="l" rtl="0" fontAlgn="t"/>
                      <a:r>
                        <a:rPr lang="en-US" sz="1500" b="0" i="0" u="none" strike="noStrike" dirty="0">
                          <a:solidFill>
                            <a:srgbClr val="000000"/>
                          </a:solidFill>
                          <a:latin typeface="Calibri"/>
                        </a:rPr>
                        <a:t>  Anderson, Steven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288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DDD82"/>
                    </a:solidFill>
                  </a:tcPr>
                </a:tc>
                <a:tc>
                  <a:txBody>
                    <a:bodyPr/>
                    <a:lstStyle/>
                    <a:p>
                      <a:pPr algn="ctr" fontAlgn="b"/>
                      <a:r>
                        <a:rPr lang="en-US" sz="1800" b="1" i="0" u="none" strike="noStrike" dirty="0">
                          <a:solidFill>
                            <a:srgbClr val="000000"/>
                          </a:solidFill>
                          <a:latin typeface="Calibri"/>
                        </a:rPr>
                        <a:t>308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580"/>
                    </a:solidFill>
                  </a:tcPr>
                </a:tc>
                <a:tc>
                  <a:txBody>
                    <a:bodyPr/>
                    <a:lstStyle/>
                    <a:p>
                      <a:pPr algn="ctr" fontAlgn="b"/>
                      <a:r>
                        <a:rPr lang="en-US" sz="1800" b="1" i="0" u="none" strike="noStrike" dirty="0">
                          <a:solidFill>
                            <a:srgbClr val="000000"/>
                          </a:solidFill>
                          <a:latin typeface="Calibri"/>
                        </a:rPr>
                        <a:t>20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884">
                <a:tc>
                  <a:txBody>
                    <a:bodyPr/>
                    <a:lstStyle/>
                    <a:p>
                      <a:pPr algn="l" rtl="0" fontAlgn="t"/>
                      <a:r>
                        <a:rPr lang="en-US" sz="1500" b="0" i="0" u="none" strike="noStrike" dirty="0">
                          <a:solidFill>
                            <a:srgbClr val="000000"/>
                          </a:solidFill>
                          <a:latin typeface="Calibri"/>
                        </a:rPr>
                        <a:t>  Acosta, Lilly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278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b"/>
                      <a:r>
                        <a:rPr lang="en-US" sz="1800" b="1" i="0" u="none" strike="noStrike" dirty="0">
                          <a:solidFill>
                            <a:srgbClr val="000000"/>
                          </a:solidFill>
                          <a:latin typeface="Calibri"/>
                        </a:rPr>
                        <a:t>297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b"/>
                      <a:r>
                        <a:rPr lang="en-US" sz="1800" b="1" i="0" u="none" strike="noStrike" dirty="0">
                          <a:solidFill>
                            <a:srgbClr val="000000"/>
                          </a:solidFill>
                          <a:latin typeface="Calibri"/>
                        </a:rPr>
                        <a:t>19</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884">
                <a:tc>
                  <a:txBody>
                    <a:bodyPr/>
                    <a:lstStyle/>
                    <a:p>
                      <a:pPr algn="l" rtl="0" fontAlgn="t"/>
                      <a:r>
                        <a:rPr lang="en-US" sz="1500" b="0" i="0" u="none" strike="noStrike" dirty="0">
                          <a:solidFill>
                            <a:srgbClr val="000000"/>
                          </a:solidFill>
                          <a:latin typeface="Calibri"/>
                        </a:rPr>
                        <a:t>  Adams, James</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275</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583"/>
                    </a:solidFill>
                  </a:tcPr>
                </a:tc>
                <a:tc>
                  <a:txBody>
                    <a:bodyPr/>
                    <a:lstStyle/>
                    <a:p>
                      <a:pPr algn="ctr" fontAlgn="b"/>
                      <a:r>
                        <a:rPr lang="en-US" sz="1800" b="1" i="0" u="none" strike="noStrike" dirty="0">
                          <a:solidFill>
                            <a:srgbClr val="000000"/>
                          </a:solidFill>
                          <a:latin typeface="Calibri"/>
                        </a:rPr>
                        <a:t>290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b"/>
                      <a:r>
                        <a:rPr lang="en-US" sz="1800" b="1" i="0" u="none" strike="noStrike" dirty="0">
                          <a:solidFill>
                            <a:srgbClr val="000000"/>
                          </a:solidFill>
                          <a:latin typeface="Calibri"/>
                        </a:rPr>
                        <a:t>15</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884">
                <a:tc>
                  <a:txBody>
                    <a:bodyPr/>
                    <a:lstStyle/>
                    <a:p>
                      <a:pPr algn="l" rtl="0" fontAlgn="t"/>
                      <a:r>
                        <a:rPr lang="en-US" sz="1500" b="0" i="0" u="none" strike="noStrike" dirty="0">
                          <a:solidFill>
                            <a:srgbClr val="000000"/>
                          </a:solidFill>
                          <a:latin typeface="Calibri"/>
                        </a:rPr>
                        <a:t>  Atkinson, Carol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264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07B"/>
                    </a:solidFill>
                  </a:tcPr>
                </a:tc>
                <a:tc>
                  <a:txBody>
                    <a:bodyPr/>
                    <a:lstStyle/>
                    <a:p>
                      <a:pPr algn="ctr" fontAlgn="b"/>
                      <a:r>
                        <a:rPr lang="en-US" sz="1800" b="1" i="0" u="none" strike="noStrike" dirty="0">
                          <a:solidFill>
                            <a:srgbClr val="000000"/>
                          </a:solidFill>
                          <a:latin typeface="Calibri"/>
                        </a:rPr>
                        <a:t>286</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F7B"/>
                    </a:solidFill>
                  </a:tcPr>
                </a:tc>
                <a:tc>
                  <a:txBody>
                    <a:bodyPr/>
                    <a:lstStyle/>
                    <a:p>
                      <a:pPr algn="ctr" fontAlgn="b"/>
                      <a:r>
                        <a:rPr lang="en-US" sz="1800" b="1" i="0" u="none" strike="noStrike" dirty="0">
                          <a:solidFill>
                            <a:srgbClr val="000000"/>
                          </a:solidFill>
                          <a:latin typeface="Calibri"/>
                        </a:rPr>
                        <a:t>22</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884">
                <a:tc>
                  <a:txBody>
                    <a:bodyPr/>
                    <a:lstStyle/>
                    <a:p>
                      <a:pPr algn="l" rtl="0" fontAlgn="t"/>
                      <a:r>
                        <a:rPr lang="en-US" sz="1500" b="0" i="0" u="none" strike="noStrike" dirty="0">
                          <a:solidFill>
                            <a:srgbClr val="000000"/>
                          </a:solidFill>
                          <a:latin typeface="Calibri"/>
                        </a:rPr>
                        <a:t>  Anderson, Chris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259</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F78"/>
                    </a:solidFill>
                  </a:tcPr>
                </a:tc>
                <a:tc>
                  <a:txBody>
                    <a:bodyPr/>
                    <a:lstStyle/>
                    <a:p>
                      <a:pPr algn="ctr" fontAlgn="b"/>
                      <a:r>
                        <a:rPr lang="en-US" sz="1800" b="1" i="0" u="none" strike="noStrike" dirty="0">
                          <a:solidFill>
                            <a:srgbClr val="000000"/>
                          </a:solidFill>
                          <a:latin typeface="Calibri"/>
                        </a:rPr>
                        <a:t>277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B71"/>
                    </a:solidFill>
                  </a:tcPr>
                </a:tc>
                <a:tc>
                  <a:txBody>
                    <a:bodyPr/>
                    <a:lstStyle/>
                    <a:p>
                      <a:pPr algn="ctr" fontAlgn="b"/>
                      <a:r>
                        <a:rPr lang="en-US" sz="1800" b="1" i="0" u="none" strike="noStrike" dirty="0">
                          <a:solidFill>
                            <a:srgbClr val="000000"/>
                          </a:solidFill>
                          <a:latin typeface="Calibri"/>
                        </a:rPr>
                        <a:t>18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884">
                <a:tc>
                  <a:txBody>
                    <a:bodyPr/>
                    <a:lstStyle/>
                    <a:p>
                      <a:pPr algn="l" rtl="0" fontAlgn="t"/>
                      <a:r>
                        <a:rPr lang="en-US" sz="1500" b="0" i="0" u="none" strike="noStrike" dirty="0">
                          <a:solidFill>
                            <a:srgbClr val="000000"/>
                          </a:solidFill>
                          <a:latin typeface="Calibri"/>
                        </a:rPr>
                        <a:t>  Alvarez, Michelle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256</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576"/>
                    </a:solidFill>
                  </a:tcPr>
                </a:tc>
                <a:tc>
                  <a:txBody>
                    <a:bodyPr/>
                    <a:lstStyle/>
                    <a:p>
                      <a:pPr algn="ctr" fontAlgn="b"/>
                      <a:r>
                        <a:rPr lang="en-US" sz="1800" b="1" i="0" u="none" strike="noStrike" dirty="0">
                          <a:solidFill>
                            <a:srgbClr val="000000"/>
                          </a:solidFill>
                          <a:latin typeface="Calibri"/>
                        </a:rPr>
                        <a:t>285</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97A"/>
                    </a:solidFill>
                  </a:tcPr>
                </a:tc>
                <a:tc>
                  <a:txBody>
                    <a:bodyPr/>
                    <a:lstStyle/>
                    <a:p>
                      <a:pPr algn="ctr" fontAlgn="b"/>
                      <a:r>
                        <a:rPr lang="en-US" sz="1800" b="1" i="0" u="none" strike="noStrike" dirty="0">
                          <a:solidFill>
                            <a:srgbClr val="000000"/>
                          </a:solidFill>
                          <a:latin typeface="Calibri"/>
                        </a:rPr>
                        <a:t>29</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884">
                <a:tc>
                  <a:txBody>
                    <a:bodyPr/>
                    <a:lstStyle/>
                    <a:p>
                      <a:pPr algn="l" rtl="0" fontAlgn="t"/>
                      <a:r>
                        <a:rPr lang="en-US" sz="1500" b="0" i="0" u="none" strike="noStrike" dirty="0">
                          <a:solidFill>
                            <a:srgbClr val="000000"/>
                          </a:solidFill>
                          <a:latin typeface="Calibri"/>
                        </a:rPr>
                        <a:t>  Abbot, Tina</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244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D6E"/>
                    </a:solidFill>
                  </a:tcPr>
                </a:tc>
                <a:tc>
                  <a:txBody>
                    <a:bodyPr/>
                    <a:lstStyle/>
                    <a:p>
                      <a:pPr algn="ctr" fontAlgn="b"/>
                      <a:r>
                        <a:rPr lang="en-US" sz="1800" b="1" i="0" u="none" strike="noStrike" dirty="0">
                          <a:solidFill>
                            <a:srgbClr val="000000"/>
                          </a:solidFill>
                          <a:latin typeface="Calibri"/>
                        </a:rPr>
                        <a:t>279</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773"/>
                    </a:solidFill>
                  </a:tcPr>
                </a:tc>
                <a:tc>
                  <a:txBody>
                    <a:bodyPr/>
                    <a:lstStyle/>
                    <a:p>
                      <a:pPr algn="ctr" fontAlgn="b"/>
                      <a:r>
                        <a:rPr lang="en-US" sz="1800" b="1" i="0" u="none" strike="noStrike" dirty="0">
                          <a:solidFill>
                            <a:srgbClr val="000000"/>
                          </a:solidFill>
                          <a:latin typeface="Calibri"/>
                        </a:rPr>
                        <a:t>35</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884">
                <a:tc>
                  <a:txBody>
                    <a:bodyPr/>
                    <a:lstStyle/>
                    <a:p>
                      <a:pPr algn="l" rtl="0" fontAlgn="t"/>
                      <a:r>
                        <a:rPr lang="en-US" sz="1500" b="0" i="0" u="none" strike="noStrike" dirty="0">
                          <a:solidFill>
                            <a:srgbClr val="000000"/>
                          </a:solidFill>
                          <a:latin typeface="Calibri"/>
                        </a:rPr>
                        <a:t>  Andrews, William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238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800" b="1" i="0" u="none" strike="noStrike" dirty="0">
                          <a:solidFill>
                            <a:srgbClr val="000000"/>
                          </a:solidFill>
                          <a:latin typeface="Calibri"/>
                        </a:rPr>
                        <a:t>271</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800" b="1" i="0" u="none" strike="noStrike" dirty="0">
                          <a:solidFill>
                            <a:srgbClr val="000000"/>
                          </a:solidFill>
                          <a:latin typeface="Calibri"/>
                        </a:rPr>
                        <a:t>33</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5436" name="TextBox 9"/>
          <p:cNvSpPr txBox="1">
            <a:spLocks noChangeArrowheads="1"/>
          </p:cNvSpPr>
          <p:nvPr/>
        </p:nvSpPr>
        <p:spPr bwMode="auto">
          <a:xfrm>
            <a:off x="7175500" y="2222500"/>
            <a:ext cx="612775" cy="369888"/>
          </a:xfrm>
          <a:prstGeom prst="rect">
            <a:avLst/>
          </a:prstGeom>
          <a:noFill/>
          <a:ln w="9525">
            <a:noFill/>
            <a:miter lim="800000"/>
            <a:headEnd/>
            <a:tailEnd/>
          </a:ln>
        </p:spPr>
        <p:txBody>
          <a:bodyPr>
            <a:spAutoFit/>
          </a:bodyPr>
          <a:lstStyle/>
          <a:p>
            <a:r>
              <a:rPr lang="en-US" dirty="0">
                <a:latin typeface="Calibri" pitchFamily="34" charset="0"/>
              </a:rPr>
              <a:t>High</a:t>
            </a:r>
          </a:p>
        </p:txBody>
      </p:sp>
      <p:sp>
        <p:nvSpPr>
          <p:cNvPr id="15437" name="TextBox 10"/>
          <p:cNvSpPr txBox="1">
            <a:spLocks noChangeArrowheads="1"/>
          </p:cNvSpPr>
          <p:nvPr/>
        </p:nvSpPr>
        <p:spPr bwMode="auto">
          <a:xfrm>
            <a:off x="7213600" y="3505200"/>
            <a:ext cx="568325" cy="369888"/>
          </a:xfrm>
          <a:prstGeom prst="rect">
            <a:avLst/>
          </a:prstGeom>
          <a:noFill/>
          <a:ln w="9525">
            <a:noFill/>
            <a:miter lim="800000"/>
            <a:headEnd/>
            <a:tailEnd/>
          </a:ln>
        </p:spPr>
        <p:txBody>
          <a:bodyPr>
            <a:spAutoFit/>
          </a:bodyPr>
          <a:lstStyle/>
          <a:p>
            <a:r>
              <a:rPr lang="en-US" dirty="0">
                <a:latin typeface="Calibri" pitchFamily="34" charset="0"/>
              </a:rPr>
              <a:t>Low</a:t>
            </a:r>
          </a:p>
        </p:txBody>
      </p:sp>
      <p:sp>
        <p:nvSpPr>
          <p:cNvPr id="15438" name="TextBox 11"/>
          <p:cNvSpPr txBox="1">
            <a:spLocks noChangeArrowheads="1"/>
          </p:cNvSpPr>
          <p:nvPr/>
        </p:nvSpPr>
        <p:spPr bwMode="auto">
          <a:xfrm>
            <a:off x="7086600" y="1460500"/>
            <a:ext cx="1981200" cy="830263"/>
          </a:xfrm>
          <a:prstGeom prst="rect">
            <a:avLst/>
          </a:prstGeom>
          <a:noFill/>
          <a:ln w="9525">
            <a:noFill/>
            <a:miter lim="800000"/>
            <a:headEnd/>
            <a:tailEnd/>
          </a:ln>
        </p:spPr>
        <p:txBody>
          <a:bodyPr>
            <a:spAutoFit/>
          </a:bodyPr>
          <a:lstStyle/>
          <a:p>
            <a:pPr algn="ctr"/>
            <a:r>
              <a:rPr lang="en-US" sz="2400" b="1" dirty="0">
                <a:latin typeface="Calibri" pitchFamily="34" charset="0"/>
              </a:rPr>
              <a:t>Test Score</a:t>
            </a:r>
          </a:p>
          <a:p>
            <a:pPr algn="ctr"/>
            <a:r>
              <a:rPr lang="en-US" sz="2400" b="1" dirty="0">
                <a:latin typeface="Calibri" pitchFamily="34" charset="0"/>
              </a:rPr>
              <a:t>Range</a:t>
            </a:r>
          </a:p>
        </p:txBody>
      </p:sp>
      <p:sp>
        <p:nvSpPr>
          <p:cNvPr id="8" name="Rectangle 7"/>
          <p:cNvSpPr/>
          <p:nvPr/>
        </p:nvSpPr>
        <p:spPr>
          <a:xfrm>
            <a:off x="7975600" y="2362200"/>
            <a:ext cx="838200" cy="1358900"/>
          </a:xfrm>
          <a:prstGeom prst="rect">
            <a:avLst/>
          </a:prstGeom>
          <a:gradFill>
            <a:gsLst>
              <a:gs pos="5000">
                <a:srgbClr val="63BE7B"/>
              </a:gs>
              <a:gs pos="50000">
                <a:srgbClr val="F9EA84"/>
              </a:gs>
              <a:gs pos="95000">
                <a:srgbClr val="F8696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7069138" y="1481138"/>
            <a:ext cx="1976437" cy="2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ight Arrow 10"/>
          <p:cNvSpPr/>
          <p:nvPr/>
        </p:nvSpPr>
        <p:spPr>
          <a:xfrm rot="10800000">
            <a:off x="3014663" y="2087563"/>
            <a:ext cx="596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ight Arrow 11"/>
          <p:cNvSpPr/>
          <p:nvPr/>
        </p:nvSpPr>
        <p:spPr>
          <a:xfrm rot="10800000">
            <a:off x="4511675" y="2106613"/>
            <a:ext cx="596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ight Arrow 13"/>
          <p:cNvSpPr/>
          <p:nvPr/>
        </p:nvSpPr>
        <p:spPr>
          <a:xfrm rot="10800000">
            <a:off x="6019800" y="2106613"/>
            <a:ext cx="596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ight Arrow 14"/>
          <p:cNvSpPr/>
          <p:nvPr/>
        </p:nvSpPr>
        <p:spPr>
          <a:xfrm rot="10800000">
            <a:off x="3027363" y="6142038"/>
            <a:ext cx="596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ight Arrow 15"/>
          <p:cNvSpPr/>
          <p:nvPr/>
        </p:nvSpPr>
        <p:spPr>
          <a:xfrm rot="10800000">
            <a:off x="4522788" y="6159500"/>
            <a:ext cx="598487"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ight Arrow 16"/>
          <p:cNvSpPr/>
          <p:nvPr/>
        </p:nvSpPr>
        <p:spPr>
          <a:xfrm rot="10800000">
            <a:off x="6032500" y="6159500"/>
            <a:ext cx="59690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27328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387" name="Title 1"/>
          <p:cNvSpPr>
            <a:spLocks noGrp="1"/>
          </p:cNvSpPr>
          <p:nvPr>
            <p:ph type="title"/>
          </p:nvPr>
        </p:nvSpPr>
        <p:spPr>
          <a:xfrm>
            <a:off x="291402" y="274638"/>
            <a:ext cx="8531051" cy="1143000"/>
          </a:xfrm>
        </p:spPr>
        <p:txBody>
          <a:bodyPr/>
          <a:lstStyle/>
          <a:p>
            <a:pPr eaLnBrk="1" hangingPunct="1"/>
            <a:r>
              <a:rPr lang="en-US" sz="3200" dirty="0" smtClean="0"/>
              <a:t>If we find a trend in score gain based on starting point, we control for it in the Value-Added model.</a:t>
            </a:r>
          </a:p>
        </p:txBody>
      </p:sp>
      <p:graphicFrame>
        <p:nvGraphicFramePr>
          <p:cNvPr id="4" name="Table 3"/>
          <p:cNvGraphicFramePr>
            <a:graphicFrameLocks noGrp="1"/>
          </p:cNvGraphicFramePr>
          <p:nvPr/>
        </p:nvGraphicFramePr>
        <p:xfrm>
          <a:off x="276225" y="1511300"/>
          <a:ext cx="6373368" cy="5065775"/>
        </p:xfrm>
        <a:graphic>
          <a:graphicData uri="http://schemas.openxmlformats.org/drawingml/2006/table">
            <a:tbl>
              <a:tblPr/>
              <a:tblGrid>
                <a:gridCol w="1779181"/>
                <a:gridCol w="1498899"/>
                <a:gridCol w="1498899"/>
                <a:gridCol w="1596389"/>
              </a:tblGrid>
              <a:tr h="640499">
                <a:tc>
                  <a:txBody>
                    <a:bodyPr/>
                    <a:lstStyle/>
                    <a:p>
                      <a:pPr algn="l" rtl="0" fontAlgn="t"/>
                      <a:r>
                        <a:rPr lang="en-US" sz="1600" b="1" i="0" u="none" strike="noStrike" dirty="0">
                          <a:solidFill>
                            <a:srgbClr val="000000"/>
                          </a:solidFill>
                          <a:latin typeface="Calibri"/>
                        </a:rPr>
                        <a:t>  Student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latin typeface="Calibri"/>
                        </a:rPr>
                        <a:t>3</a:t>
                      </a:r>
                      <a:r>
                        <a:rPr lang="en-US" sz="1600" b="1" i="0" u="none" strike="noStrike" baseline="30000" dirty="0">
                          <a:solidFill>
                            <a:srgbClr val="000000"/>
                          </a:solidFill>
                          <a:latin typeface="Calibri"/>
                        </a:rPr>
                        <a:t>rd</a:t>
                      </a:r>
                      <a:r>
                        <a:rPr lang="en-US" sz="1600" b="1" i="0" u="none" strike="noStrike" dirty="0">
                          <a:solidFill>
                            <a:srgbClr val="000000"/>
                          </a:solidFill>
                          <a:latin typeface="Calibri"/>
                        </a:rPr>
                        <a:t> Grade Score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latin typeface="Calibri"/>
                        </a:rPr>
                        <a:t>4</a:t>
                      </a:r>
                      <a:r>
                        <a:rPr lang="en-US" sz="1600" b="1" i="0" u="none" strike="noStrike" baseline="30000" dirty="0">
                          <a:solidFill>
                            <a:srgbClr val="000000"/>
                          </a:solidFill>
                          <a:latin typeface="Calibri"/>
                        </a:rPr>
                        <a:t>th</a:t>
                      </a:r>
                      <a:r>
                        <a:rPr lang="en-US" sz="1600" b="1" i="0" u="none" strike="noStrike" dirty="0">
                          <a:solidFill>
                            <a:srgbClr val="000000"/>
                          </a:solidFill>
                          <a:latin typeface="Calibri"/>
                        </a:rPr>
                        <a:t> Grade Score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smtClean="0">
                          <a:solidFill>
                            <a:srgbClr val="000000"/>
                          </a:solidFill>
                          <a:latin typeface="Calibri"/>
                        </a:rPr>
                        <a:t>Gain </a:t>
                      </a:r>
                      <a:r>
                        <a:rPr lang="en-US" sz="1600" b="1" i="0" u="none" strike="noStrike" dirty="0">
                          <a:solidFill>
                            <a:srgbClr val="000000"/>
                          </a:solidFill>
                          <a:latin typeface="Calibri"/>
                        </a:rPr>
                        <a:t>in Score from 3</a:t>
                      </a:r>
                      <a:r>
                        <a:rPr lang="en-US" sz="1600" b="1" i="0" u="none" strike="noStrike" baseline="30000" dirty="0">
                          <a:solidFill>
                            <a:srgbClr val="000000"/>
                          </a:solidFill>
                          <a:latin typeface="Calibri"/>
                        </a:rPr>
                        <a:t>rd</a:t>
                      </a:r>
                      <a:r>
                        <a:rPr lang="en-US" sz="1600" b="1" i="0" u="none" strike="noStrike" dirty="0">
                          <a:solidFill>
                            <a:srgbClr val="000000"/>
                          </a:solidFill>
                          <a:latin typeface="Calibri"/>
                        </a:rPr>
                        <a:t> to 4</a:t>
                      </a:r>
                      <a:r>
                        <a:rPr lang="en-US" sz="1600" b="1" i="0" u="none" strike="noStrike" baseline="30000" dirty="0">
                          <a:solidFill>
                            <a:srgbClr val="000000"/>
                          </a:solidFill>
                          <a:latin typeface="Calibri"/>
                        </a:rPr>
                        <a:t>th</a:t>
                      </a:r>
                      <a:r>
                        <a:rPr lang="en-US" sz="1600" b="1" i="0" u="none" strike="noStrike" dirty="0">
                          <a:solidFill>
                            <a:srgbClr val="000000"/>
                          </a:solidFill>
                          <a:latin typeface="Calibri"/>
                        </a:rPr>
                        <a:t>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773">
                <a:tc>
                  <a:txBody>
                    <a:bodyPr/>
                    <a:lstStyle/>
                    <a:p>
                      <a:pPr algn="l" rtl="0" fontAlgn="t"/>
                      <a:r>
                        <a:rPr lang="en-US" sz="1500" b="0" i="0" u="none" strike="noStrike" dirty="0">
                          <a:solidFill>
                            <a:srgbClr val="000000"/>
                          </a:solidFill>
                          <a:latin typeface="Calibri"/>
                        </a:rPr>
                        <a:t>  Allen, Susan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312</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800" b="1" i="0" u="none" strike="noStrike" dirty="0">
                          <a:solidFill>
                            <a:srgbClr val="000000"/>
                          </a:solidFill>
                          <a:latin typeface="Calibri"/>
                        </a:rPr>
                        <a:t>323</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800" b="1" i="0" u="none" strike="noStrike" dirty="0">
                          <a:solidFill>
                            <a:srgbClr val="000000"/>
                          </a:solidFill>
                          <a:latin typeface="Calibri"/>
                        </a:rPr>
                        <a:t>11</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35E8B"/>
                    </a:solidFill>
                  </a:tcPr>
                </a:tc>
              </a:tr>
              <a:tr h="368773">
                <a:tc>
                  <a:txBody>
                    <a:bodyPr/>
                    <a:lstStyle/>
                    <a:p>
                      <a:pPr algn="l" rtl="0" fontAlgn="t"/>
                      <a:r>
                        <a:rPr lang="en-US" sz="1500" b="0" i="0" u="none" strike="noStrike" dirty="0">
                          <a:solidFill>
                            <a:srgbClr val="000000"/>
                          </a:solidFill>
                          <a:latin typeface="Calibri"/>
                        </a:rPr>
                        <a:t>  Anderson, Laura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304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7C97E"/>
                    </a:solidFill>
                  </a:tcPr>
                </a:tc>
                <a:tc>
                  <a:txBody>
                    <a:bodyPr/>
                    <a:lstStyle/>
                    <a:p>
                      <a:pPr algn="ctr" fontAlgn="b"/>
                      <a:r>
                        <a:rPr lang="en-US" sz="1800" b="1" i="0" u="none" strike="noStrike" dirty="0">
                          <a:solidFill>
                            <a:srgbClr val="000000"/>
                          </a:solidFill>
                          <a:latin typeface="Calibri"/>
                        </a:rPr>
                        <a:t>317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87D"/>
                    </a:solidFill>
                  </a:tcPr>
                </a:tc>
                <a:tc>
                  <a:txBody>
                    <a:bodyPr/>
                    <a:lstStyle/>
                    <a:p>
                      <a:pPr algn="ctr" fontAlgn="b"/>
                      <a:r>
                        <a:rPr lang="en-US" sz="1800" b="1" i="0" u="none" strike="noStrike" dirty="0">
                          <a:solidFill>
                            <a:srgbClr val="000000"/>
                          </a:solidFill>
                          <a:latin typeface="Calibri"/>
                        </a:rPr>
                        <a:t>13</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C6993"/>
                    </a:solidFill>
                  </a:tcPr>
                </a:tc>
              </a:tr>
              <a:tr h="368773">
                <a:tc>
                  <a:txBody>
                    <a:bodyPr/>
                    <a:lstStyle/>
                    <a:p>
                      <a:pPr algn="l" rtl="0" fontAlgn="t"/>
                      <a:r>
                        <a:rPr lang="en-US" sz="1500" b="0" i="0" u="none" strike="noStrike" dirty="0">
                          <a:solidFill>
                            <a:srgbClr val="000000"/>
                          </a:solidFill>
                          <a:latin typeface="Calibri"/>
                        </a:rPr>
                        <a:t>  Alvarez, Jose</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301</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CC7E"/>
                    </a:solidFill>
                  </a:tcPr>
                </a:tc>
                <a:tc>
                  <a:txBody>
                    <a:bodyPr/>
                    <a:lstStyle/>
                    <a:p>
                      <a:pPr algn="ctr" fontAlgn="b"/>
                      <a:r>
                        <a:rPr lang="en-US" sz="1800" b="1" i="0" u="none" strike="noStrike" dirty="0">
                          <a:solidFill>
                            <a:srgbClr val="000000"/>
                          </a:solidFill>
                          <a:latin typeface="Calibri"/>
                        </a:rPr>
                        <a:t>313</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CE7F"/>
                    </a:solidFill>
                  </a:tcPr>
                </a:tc>
                <a:tc>
                  <a:txBody>
                    <a:bodyPr/>
                    <a:lstStyle/>
                    <a:p>
                      <a:pPr algn="ctr" fontAlgn="b"/>
                      <a:r>
                        <a:rPr lang="en-US" sz="1800" b="1" i="0" u="none" strike="noStrike" dirty="0">
                          <a:solidFill>
                            <a:srgbClr val="000000"/>
                          </a:solidFill>
                          <a:latin typeface="Calibri"/>
                        </a:rPr>
                        <a:t>12</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638F"/>
                    </a:solidFill>
                  </a:tcPr>
                </a:tc>
              </a:tr>
              <a:tr h="368773">
                <a:tc>
                  <a:txBody>
                    <a:bodyPr/>
                    <a:lstStyle/>
                    <a:p>
                      <a:pPr algn="l" rtl="0" fontAlgn="t"/>
                      <a:r>
                        <a:rPr lang="en-US" sz="1500" b="0" i="0" u="none" strike="noStrike" dirty="0">
                          <a:solidFill>
                            <a:srgbClr val="000000"/>
                          </a:solidFill>
                          <a:latin typeface="Calibri"/>
                        </a:rPr>
                        <a:t>  Adams, Daniel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294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580"/>
                    </a:solidFill>
                  </a:tcPr>
                </a:tc>
                <a:tc>
                  <a:txBody>
                    <a:bodyPr/>
                    <a:lstStyle/>
                    <a:p>
                      <a:pPr algn="ctr" fontAlgn="b"/>
                      <a:r>
                        <a:rPr lang="en-US" sz="1800" b="1" i="0" u="none" strike="noStrike" dirty="0">
                          <a:solidFill>
                            <a:srgbClr val="000000"/>
                          </a:solidFill>
                          <a:latin typeface="Calibri"/>
                        </a:rPr>
                        <a:t>301</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82"/>
                    </a:solidFill>
                  </a:tcPr>
                </a:tc>
                <a:tc>
                  <a:txBody>
                    <a:bodyPr/>
                    <a:lstStyle/>
                    <a:p>
                      <a:pPr algn="ctr" fontAlgn="b"/>
                      <a:r>
                        <a:rPr lang="en-US" sz="1800" b="1" i="0" u="none" strike="noStrike" dirty="0">
                          <a:solidFill>
                            <a:srgbClr val="000000"/>
                          </a:solidFill>
                          <a:latin typeface="Calibri"/>
                        </a:rPr>
                        <a:t>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0497B"/>
                    </a:solidFill>
                  </a:tcPr>
                </a:tc>
              </a:tr>
              <a:tr h="368773">
                <a:tc>
                  <a:txBody>
                    <a:bodyPr/>
                    <a:lstStyle/>
                    <a:p>
                      <a:pPr algn="l" rtl="0" fontAlgn="t"/>
                      <a:r>
                        <a:rPr lang="en-US" sz="1500" b="0" i="0" u="none" strike="noStrike" dirty="0">
                          <a:solidFill>
                            <a:srgbClr val="000000"/>
                          </a:solidFill>
                          <a:latin typeface="Calibri"/>
                        </a:rPr>
                        <a:t>  Anderson, Steven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288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DDD82"/>
                    </a:solidFill>
                  </a:tcPr>
                </a:tc>
                <a:tc>
                  <a:txBody>
                    <a:bodyPr/>
                    <a:lstStyle/>
                    <a:p>
                      <a:pPr algn="ctr" fontAlgn="b"/>
                      <a:r>
                        <a:rPr lang="en-US" sz="1800" b="1" i="0" u="none" strike="noStrike" dirty="0">
                          <a:solidFill>
                            <a:srgbClr val="000000"/>
                          </a:solidFill>
                          <a:latin typeface="Calibri"/>
                        </a:rPr>
                        <a:t>308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580"/>
                    </a:solidFill>
                  </a:tcPr>
                </a:tc>
                <a:tc>
                  <a:txBody>
                    <a:bodyPr/>
                    <a:lstStyle/>
                    <a:p>
                      <a:pPr algn="ctr" fontAlgn="b"/>
                      <a:r>
                        <a:rPr lang="en-US" sz="1800" b="1" i="0" u="none" strike="noStrike" dirty="0">
                          <a:solidFill>
                            <a:srgbClr val="000000"/>
                          </a:solidFill>
                          <a:latin typeface="Calibri"/>
                        </a:rPr>
                        <a:t>20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D8FAF"/>
                    </a:solidFill>
                  </a:tcPr>
                </a:tc>
              </a:tr>
              <a:tr h="368773">
                <a:tc>
                  <a:txBody>
                    <a:bodyPr/>
                    <a:lstStyle/>
                    <a:p>
                      <a:pPr algn="l" rtl="0" fontAlgn="t"/>
                      <a:r>
                        <a:rPr lang="en-US" sz="1500" b="0" i="0" u="none" strike="noStrike" dirty="0">
                          <a:solidFill>
                            <a:srgbClr val="000000"/>
                          </a:solidFill>
                          <a:latin typeface="Calibri"/>
                        </a:rPr>
                        <a:t>  Acosta, Lilly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278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b"/>
                      <a:r>
                        <a:rPr lang="en-US" sz="1800" b="1" i="0" u="none" strike="noStrike" dirty="0">
                          <a:solidFill>
                            <a:srgbClr val="000000"/>
                          </a:solidFill>
                          <a:latin typeface="Calibri"/>
                        </a:rPr>
                        <a:t>297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b"/>
                      <a:r>
                        <a:rPr lang="en-US" sz="1800" b="1" i="0" u="none" strike="noStrike" dirty="0">
                          <a:solidFill>
                            <a:srgbClr val="000000"/>
                          </a:solidFill>
                          <a:latin typeface="Calibri"/>
                        </a:rPr>
                        <a:t>19</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89AB"/>
                    </a:solidFill>
                  </a:tcPr>
                </a:tc>
              </a:tr>
              <a:tr h="368773">
                <a:tc>
                  <a:txBody>
                    <a:bodyPr/>
                    <a:lstStyle/>
                    <a:p>
                      <a:pPr algn="l" rtl="0" fontAlgn="t"/>
                      <a:r>
                        <a:rPr lang="en-US" sz="1500" b="0" i="0" u="none" strike="noStrike" dirty="0">
                          <a:solidFill>
                            <a:srgbClr val="000000"/>
                          </a:solidFill>
                          <a:latin typeface="Calibri"/>
                        </a:rPr>
                        <a:t>  Adams, James</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275</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583"/>
                    </a:solidFill>
                  </a:tcPr>
                </a:tc>
                <a:tc>
                  <a:txBody>
                    <a:bodyPr/>
                    <a:lstStyle/>
                    <a:p>
                      <a:pPr algn="ctr" fontAlgn="b"/>
                      <a:r>
                        <a:rPr lang="en-US" sz="1800" b="1" i="0" u="none" strike="noStrike" dirty="0">
                          <a:solidFill>
                            <a:srgbClr val="000000"/>
                          </a:solidFill>
                          <a:latin typeface="Calibri"/>
                        </a:rPr>
                        <a:t>290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b"/>
                      <a:r>
                        <a:rPr lang="en-US" sz="1800" b="1" i="0" u="none" strike="noStrike" dirty="0">
                          <a:solidFill>
                            <a:srgbClr val="000000"/>
                          </a:solidFill>
                          <a:latin typeface="Calibri"/>
                        </a:rPr>
                        <a:t>15</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6749B"/>
                    </a:solidFill>
                  </a:tcPr>
                </a:tc>
              </a:tr>
              <a:tr h="368773">
                <a:tc>
                  <a:txBody>
                    <a:bodyPr/>
                    <a:lstStyle/>
                    <a:p>
                      <a:pPr algn="l" rtl="0" fontAlgn="t"/>
                      <a:r>
                        <a:rPr lang="en-US" sz="1500" b="0" i="0" u="none" strike="noStrike" dirty="0">
                          <a:solidFill>
                            <a:srgbClr val="000000"/>
                          </a:solidFill>
                          <a:latin typeface="Calibri"/>
                        </a:rPr>
                        <a:t>  Atkinson, Carol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264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07B"/>
                    </a:solidFill>
                  </a:tcPr>
                </a:tc>
                <a:tc>
                  <a:txBody>
                    <a:bodyPr/>
                    <a:lstStyle/>
                    <a:p>
                      <a:pPr algn="ctr" fontAlgn="b"/>
                      <a:r>
                        <a:rPr lang="en-US" sz="1800" b="1" i="0" u="none" strike="noStrike" dirty="0">
                          <a:solidFill>
                            <a:srgbClr val="000000"/>
                          </a:solidFill>
                          <a:latin typeface="Calibri"/>
                        </a:rPr>
                        <a:t>286</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F7B"/>
                    </a:solidFill>
                  </a:tcPr>
                </a:tc>
                <a:tc>
                  <a:txBody>
                    <a:bodyPr/>
                    <a:lstStyle/>
                    <a:p>
                      <a:pPr algn="ctr" fontAlgn="b"/>
                      <a:r>
                        <a:rPr lang="en-US" sz="1800" b="1" i="0" u="none" strike="noStrike" dirty="0">
                          <a:solidFill>
                            <a:srgbClr val="000000"/>
                          </a:solidFill>
                          <a:latin typeface="Calibri"/>
                        </a:rPr>
                        <a:t>22</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799B7"/>
                    </a:solidFill>
                  </a:tcPr>
                </a:tc>
              </a:tr>
              <a:tr h="368773">
                <a:tc>
                  <a:txBody>
                    <a:bodyPr/>
                    <a:lstStyle/>
                    <a:p>
                      <a:pPr algn="l" rtl="0" fontAlgn="t"/>
                      <a:r>
                        <a:rPr lang="en-US" sz="1500" b="0" i="0" u="none" strike="noStrike" dirty="0">
                          <a:solidFill>
                            <a:srgbClr val="000000"/>
                          </a:solidFill>
                          <a:latin typeface="Calibri"/>
                        </a:rPr>
                        <a:t>  Anderson, Chris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259</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F78"/>
                    </a:solidFill>
                  </a:tcPr>
                </a:tc>
                <a:tc>
                  <a:txBody>
                    <a:bodyPr/>
                    <a:lstStyle/>
                    <a:p>
                      <a:pPr algn="ctr" fontAlgn="b"/>
                      <a:r>
                        <a:rPr lang="en-US" sz="1800" b="1" i="0" u="none" strike="noStrike" dirty="0">
                          <a:solidFill>
                            <a:srgbClr val="000000"/>
                          </a:solidFill>
                          <a:latin typeface="Calibri"/>
                        </a:rPr>
                        <a:t>277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B71"/>
                    </a:solidFill>
                  </a:tcPr>
                </a:tc>
                <a:tc>
                  <a:txBody>
                    <a:bodyPr/>
                    <a:lstStyle/>
                    <a:p>
                      <a:pPr algn="ctr" fontAlgn="b"/>
                      <a:r>
                        <a:rPr lang="en-US" sz="1800" b="1" i="0" u="none" strike="noStrike" dirty="0">
                          <a:solidFill>
                            <a:srgbClr val="000000"/>
                          </a:solidFill>
                          <a:latin typeface="Calibri"/>
                        </a:rPr>
                        <a:t>18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4A7"/>
                    </a:solidFill>
                  </a:tcPr>
                </a:tc>
              </a:tr>
              <a:tr h="368773">
                <a:tc>
                  <a:txBody>
                    <a:bodyPr/>
                    <a:lstStyle/>
                    <a:p>
                      <a:pPr algn="l" rtl="0" fontAlgn="t"/>
                      <a:r>
                        <a:rPr lang="en-US" sz="1500" b="0" i="0" u="none" strike="noStrike" dirty="0">
                          <a:solidFill>
                            <a:srgbClr val="000000"/>
                          </a:solidFill>
                          <a:latin typeface="Calibri"/>
                        </a:rPr>
                        <a:t>  Alvarez, Michelle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256</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576"/>
                    </a:solidFill>
                  </a:tcPr>
                </a:tc>
                <a:tc>
                  <a:txBody>
                    <a:bodyPr/>
                    <a:lstStyle/>
                    <a:p>
                      <a:pPr algn="ctr" fontAlgn="b"/>
                      <a:r>
                        <a:rPr lang="en-US" sz="1800" b="1" i="0" u="none" strike="noStrike" dirty="0">
                          <a:solidFill>
                            <a:srgbClr val="000000"/>
                          </a:solidFill>
                          <a:latin typeface="Calibri"/>
                        </a:rPr>
                        <a:t>285</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97A"/>
                    </a:solidFill>
                  </a:tcPr>
                </a:tc>
                <a:tc>
                  <a:txBody>
                    <a:bodyPr/>
                    <a:lstStyle/>
                    <a:p>
                      <a:pPr algn="ctr" fontAlgn="b"/>
                      <a:r>
                        <a:rPr lang="en-US" sz="1800" b="1" i="0" u="none" strike="noStrike" dirty="0">
                          <a:solidFill>
                            <a:srgbClr val="000000"/>
                          </a:solidFill>
                          <a:latin typeface="Calibri"/>
                        </a:rPr>
                        <a:t>29</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BFD3"/>
                    </a:solidFill>
                  </a:tcPr>
                </a:tc>
              </a:tr>
              <a:tr h="368773">
                <a:tc>
                  <a:txBody>
                    <a:bodyPr/>
                    <a:lstStyle/>
                    <a:p>
                      <a:pPr algn="l" rtl="0" fontAlgn="t"/>
                      <a:r>
                        <a:rPr lang="en-US" sz="1500" b="0" i="0" u="none" strike="noStrike" dirty="0">
                          <a:solidFill>
                            <a:srgbClr val="000000"/>
                          </a:solidFill>
                          <a:latin typeface="Calibri"/>
                        </a:rPr>
                        <a:t>  Abbot, Tina</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244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D6E"/>
                    </a:solidFill>
                  </a:tcPr>
                </a:tc>
                <a:tc>
                  <a:txBody>
                    <a:bodyPr/>
                    <a:lstStyle/>
                    <a:p>
                      <a:pPr algn="ctr" fontAlgn="b"/>
                      <a:r>
                        <a:rPr lang="en-US" sz="1800" b="1" i="0" u="none" strike="noStrike" dirty="0">
                          <a:solidFill>
                            <a:srgbClr val="000000"/>
                          </a:solidFill>
                          <a:latin typeface="Calibri"/>
                        </a:rPr>
                        <a:t>279</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773"/>
                    </a:solidFill>
                  </a:tcPr>
                </a:tc>
                <a:tc>
                  <a:txBody>
                    <a:bodyPr/>
                    <a:lstStyle/>
                    <a:p>
                      <a:pPr algn="ctr" fontAlgn="b"/>
                      <a:r>
                        <a:rPr lang="en-US" sz="1800" b="1" i="0" u="none" strike="noStrike" dirty="0">
                          <a:solidFill>
                            <a:srgbClr val="000000"/>
                          </a:solidFill>
                          <a:latin typeface="Calibri"/>
                        </a:rPr>
                        <a:t>35</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r>
              <a:tr h="368773">
                <a:tc>
                  <a:txBody>
                    <a:bodyPr/>
                    <a:lstStyle/>
                    <a:p>
                      <a:pPr algn="l" rtl="0" fontAlgn="t"/>
                      <a:r>
                        <a:rPr lang="en-US" sz="1500" b="0" i="0" u="none" strike="noStrike" dirty="0">
                          <a:solidFill>
                            <a:srgbClr val="000000"/>
                          </a:solidFill>
                          <a:latin typeface="Calibri"/>
                        </a:rPr>
                        <a:t>  Andrews, William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238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800" b="1" i="0" u="none" strike="noStrike" dirty="0">
                          <a:solidFill>
                            <a:srgbClr val="000000"/>
                          </a:solidFill>
                          <a:latin typeface="Calibri"/>
                        </a:rPr>
                        <a:t>271</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800" b="1" i="0" u="none" strike="noStrike" dirty="0">
                          <a:solidFill>
                            <a:srgbClr val="000000"/>
                          </a:solidFill>
                          <a:latin typeface="Calibri"/>
                        </a:rPr>
                        <a:t>33</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5E3"/>
                    </a:solidFill>
                  </a:tcPr>
                </a:tc>
              </a:tr>
            </a:tbl>
          </a:graphicData>
        </a:graphic>
      </p:graphicFrame>
      <p:sp>
        <p:nvSpPr>
          <p:cNvPr id="16460" name="TextBox 5"/>
          <p:cNvSpPr txBox="1">
            <a:spLocks noChangeArrowheads="1"/>
          </p:cNvSpPr>
          <p:nvPr/>
        </p:nvSpPr>
        <p:spPr bwMode="auto">
          <a:xfrm>
            <a:off x="7175500" y="2222500"/>
            <a:ext cx="612775" cy="369888"/>
          </a:xfrm>
          <a:prstGeom prst="rect">
            <a:avLst/>
          </a:prstGeom>
          <a:noFill/>
          <a:ln w="9525">
            <a:noFill/>
            <a:miter lim="800000"/>
            <a:headEnd/>
            <a:tailEnd/>
          </a:ln>
        </p:spPr>
        <p:txBody>
          <a:bodyPr>
            <a:spAutoFit/>
          </a:bodyPr>
          <a:lstStyle/>
          <a:p>
            <a:r>
              <a:rPr lang="en-US" dirty="0">
                <a:latin typeface="Calibri" pitchFamily="34" charset="0"/>
              </a:rPr>
              <a:t>High</a:t>
            </a:r>
          </a:p>
        </p:txBody>
      </p:sp>
      <p:sp>
        <p:nvSpPr>
          <p:cNvPr id="16461" name="TextBox 6"/>
          <p:cNvSpPr txBox="1">
            <a:spLocks noChangeArrowheads="1"/>
          </p:cNvSpPr>
          <p:nvPr/>
        </p:nvSpPr>
        <p:spPr bwMode="auto">
          <a:xfrm>
            <a:off x="7213600" y="3505200"/>
            <a:ext cx="568325" cy="369888"/>
          </a:xfrm>
          <a:prstGeom prst="rect">
            <a:avLst/>
          </a:prstGeom>
          <a:noFill/>
          <a:ln w="9525">
            <a:noFill/>
            <a:miter lim="800000"/>
            <a:headEnd/>
            <a:tailEnd/>
          </a:ln>
        </p:spPr>
        <p:txBody>
          <a:bodyPr>
            <a:spAutoFit/>
          </a:bodyPr>
          <a:lstStyle/>
          <a:p>
            <a:r>
              <a:rPr lang="en-US" dirty="0">
                <a:latin typeface="Calibri" pitchFamily="34" charset="0"/>
              </a:rPr>
              <a:t>Low</a:t>
            </a:r>
          </a:p>
        </p:txBody>
      </p:sp>
      <p:sp>
        <p:nvSpPr>
          <p:cNvPr id="16462" name="TextBox 7"/>
          <p:cNvSpPr txBox="1">
            <a:spLocks noChangeArrowheads="1"/>
          </p:cNvSpPr>
          <p:nvPr/>
        </p:nvSpPr>
        <p:spPr bwMode="auto">
          <a:xfrm>
            <a:off x="7086600" y="1460500"/>
            <a:ext cx="1981200" cy="830263"/>
          </a:xfrm>
          <a:prstGeom prst="rect">
            <a:avLst/>
          </a:prstGeom>
          <a:noFill/>
          <a:ln w="9525">
            <a:noFill/>
            <a:miter lim="800000"/>
            <a:headEnd/>
            <a:tailEnd/>
          </a:ln>
        </p:spPr>
        <p:txBody>
          <a:bodyPr>
            <a:spAutoFit/>
          </a:bodyPr>
          <a:lstStyle/>
          <a:p>
            <a:pPr algn="ctr"/>
            <a:r>
              <a:rPr lang="en-US" sz="2400" b="1" dirty="0">
                <a:latin typeface="Calibri" pitchFamily="34" charset="0"/>
              </a:rPr>
              <a:t>Test Score</a:t>
            </a:r>
          </a:p>
          <a:p>
            <a:pPr algn="ctr"/>
            <a:r>
              <a:rPr lang="en-US" sz="2400" b="1" dirty="0">
                <a:latin typeface="Calibri" pitchFamily="34" charset="0"/>
              </a:rPr>
              <a:t>Range</a:t>
            </a:r>
          </a:p>
        </p:txBody>
      </p:sp>
      <p:sp>
        <p:nvSpPr>
          <p:cNvPr id="9" name="Rectangle 8"/>
          <p:cNvSpPr/>
          <p:nvPr/>
        </p:nvSpPr>
        <p:spPr>
          <a:xfrm>
            <a:off x="8008938" y="5105400"/>
            <a:ext cx="838200" cy="1358900"/>
          </a:xfrm>
          <a:prstGeom prst="rect">
            <a:avLst/>
          </a:prstGeom>
          <a:gradFill>
            <a:gsLst>
              <a:gs pos="0">
                <a:schemeClr val="accent6">
                  <a:lumMod val="20000"/>
                  <a:lumOff val="80000"/>
                </a:schemeClr>
              </a:gs>
              <a:gs pos="100000">
                <a:srgbClr val="704D7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464" name="TextBox 9"/>
          <p:cNvSpPr txBox="1">
            <a:spLocks noChangeArrowheads="1"/>
          </p:cNvSpPr>
          <p:nvPr/>
        </p:nvSpPr>
        <p:spPr bwMode="auto">
          <a:xfrm>
            <a:off x="7251700" y="4965700"/>
            <a:ext cx="612775" cy="369888"/>
          </a:xfrm>
          <a:prstGeom prst="rect">
            <a:avLst/>
          </a:prstGeom>
          <a:noFill/>
          <a:ln w="9525">
            <a:noFill/>
            <a:miter lim="800000"/>
            <a:headEnd/>
            <a:tailEnd/>
          </a:ln>
        </p:spPr>
        <p:txBody>
          <a:bodyPr>
            <a:spAutoFit/>
          </a:bodyPr>
          <a:lstStyle/>
          <a:p>
            <a:r>
              <a:rPr lang="en-US" dirty="0">
                <a:latin typeface="Calibri" pitchFamily="34" charset="0"/>
              </a:rPr>
              <a:t>High</a:t>
            </a:r>
          </a:p>
        </p:txBody>
      </p:sp>
      <p:sp>
        <p:nvSpPr>
          <p:cNvPr id="16465" name="TextBox 10"/>
          <p:cNvSpPr txBox="1">
            <a:spLocks noChangeArrowheads="1"/>
          </p:cNvSpPr>
          <p:nvPr/>
        </p:nvSpPr>
        <p:spPr bwMode="auto">
          <a:xfrm>
            <a:off x="7289800" y="6248400"/>
            <a:ext cx="568325" cy="369888"/>
          </a:xfrm>
          <a:prstGeom prst="rect">
            <a:avLst/>
          </a:prstGeom>
          <a:noFill/>
          <a:ln w="9525">
            <a:noFill/>
            <a:miter lim="800000"/>
            <a:headEnd/>
            <a:tailEnd/>
          </a:ln>
        </p:spPr>
        <p:txBody>
          <a:bodyPr>
            <a:spAutoFit/>
          </a:bodyPr>
          <a:lstStyle/>
          <a:p>
            <a:r>
              <a:rPr lang="en-US" dirty="0">
                <a:latin typeface="Calibri" pitchFamily="34" charset="0"/>
              </a:rPr>
              <a:t>Low</a:t>
            </a:r>
          </a:p>
        </p:txBody>
      </p:sp>
      <p:sp>
        <p:nvSpPr>
          <p:cNvPr id="16466" name="TextBox 11"/>
          <p:cNvSpPr txBox="1">
            <a:spLocks noChangeArrowheads="1"/>
          </p:cNvSpPr>
          <p:nvPr/>
        </p:nvSpPr>
        <p:spPr bwMode="auto">
          <a:xfrm>
            <a:off x="7086600" y="4203700"/>
            <a:ext cx="1981200" cy="461963"/>
          </a:xfrm>
          <a:prstGeom prst="rect">
            <a:avLst/>
          </a:prstGeom>
          <a:noFill/>
          <a:ln w="9525">
            <a:noFill/>
            <a:miter lim="800000"/>
            <a:headEnd/>
            <a:tailEnd/>
          </a:ln>
        </p:spPr>
        <p:txBody>
          <a:bodyPr>
            <a:spAutoFit/>
          </a:bodyPr>
          <a:lstStyle/>
          <a:p>
            <a:pPr algn="ctr"/>
            <a:r>
              <a:rPr lang="en-US" sz="2400" b="1" dirty="0">
                <a:latin typeface="Calibri" pitchFamily="34" charset="0"/>
              </a:rPr>
              <a:t>Gain</a:t>
            </a:r>
          </a:p>
        </p:txBody>
      </p:sp>
      <p:sp>
        <p:nvSpPr>
          <p:cNvPr id="13" name="Rectangle 12"/>
          <p:cNvSpPr/>
          <p:nvPr/>
        </p:nvSpPr>
        <p:spPr>
          <a:xfrm>
            <a:off x="7975600" y="2362200"/>
            <a:ext cx="838200" cy="1358900"/>
          </a:xfrm>
          <a:prstGeom prst="rect">
            <a:avLst/>
          </a:prstGeom>
          <a:gradFill>
            <a:gsLst>
              <a:gs pos="5000">
                <a:srgbClr val="63BE7B"/>
              </a:gs>
              <a:gs pos="50000">
                <a:srgbClr val="F9EA84"/>
              </a:gs>
              <a:gs pos="95000">
                <a:srgbClr val="F8696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p:nvSpPr>
        <p:spPr>
          <a:xfrm>
            <a:off x="7069138" y="1481138"/>
            <a:ext cx="1976437" cy="2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14"/>
          <p:cNvSpPr/>
          <p:nvPr/>
        </p:nvSpPr>
        <p:spPr>
          <a:xfrm>
            <a:off x="7065963" y="4148138"/>
            <a:ext cx="1976437" cy="2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262659654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usually find in reality?</a:t>
            </a:r>
            <a:endParaRPr lang="en-US" dirty="0"/>
          </a:p>
        </p:txBody>
      </p:sp>
      <p:sp>
        <p:nvSpPr>
          <p:cNvPr id="3" name="Content Placeholder 2"/>
          <p:cNvSpPr>
            <a:spLocks noGrp="1"/>
          </p:cNvSpPr>
          <p:nvPr>
            <p:ph sz="quarter" idx="1"/>
          </p:nvPr>
        </p:nvSpPr>
        <p:spPr/>
        <p:txBody>
          <a:bodyPr/>
          <a:lstStyle/>
          <a:p>
            <a:r>
              <a:rPr lang="en-US" dirty="0" smtClean="0"/>
              <a:t>Looking purely at a simple growth model, </a:t>
            </a:r>
            <a:r>
              <a:rPr lang="en-US" dirty="0" smtClean="0">
                <a:solidFill>
                  <a:srgbClr val="00B050"/>
                </a:solidFill>
              </a:rPr>
              <a:t>high achieving </a:t>
            </a:r>
            <a:r>
              <a:rPr lang="en-US" dirty="0" smtClean="0"/>
              <a:t>students tend to gain about </a:t>
            </a:r>
            <a:r>
              <a:rPr lang="en-US" b="1" dirty="0" smtClean="0"/>
              <a:t>10% fewer points </a:t>
            </a:r>
            <a:r>
              <a:rPr lang="en-US" dirty="0" smtClean="0"/>
              <a:t>on the test than </a:t>
            </a:r>
            <a:r>
              <a:rPr lang="en-US" dirty="0" smtClean="0">
                <a:solidFill>
                  <a:srgbClr val="DD3B3C"/>
                </a:solidFill>
              </a:rPr>
              <a:t>low achieving </a:t>
            </a:r>
            <a:r>
              <a:rPr lang="en-US" dirty="0" smtClean="0"/>
              <a:t>students.</a:t>
            </a:r>
          </a:p>
          <a:p>
            <a:r>
              <a:rPr lang="en-US" dirty="0" smtClean="0"/>
              <a:t>In a Value-Added model we can take this into account in our predictions for your students, so their growth will be compared to similarly achieving students.</a:t>
            </a:r>
          </a:p>
        </p:txBody>
      </p:sp>
    </p:spTree>
    <p:extLst>
      <p:ext uri="{BB962C8B-B14F-4D97-AF65-F5344CB8AC3E}">
        <p14:creationId xmlns:p14="http://schemas.microsoft.com/office/powerpoint/2010/main" val="146653972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5" name="Rectangle 44"/>
          <p:cNvSpPr/>
          <p:nvPr/>
        </p:nvSpPr>
        <p:spPr>
          <a:xfrm>
            <a:off x="7172325" y="3492500"/>
            <a:ext cx="1608138" cy="17954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9"/>
          <p:cNvGrpSpPr>
            <a:grpSpLocks/>
          </p:cNvGrpSpPr>
          <p:nvPr/>
        </p:nvGrpSpPr>
        <p:grpSpPr bwMode="auto">
          <a:xfrm>
            <a:off x="609600" y="1778000"/>
            <a:ext cx="1219200" cy="1447800"/>
            <a:chOff x="914400" y="1752600"/>
            <a:chExt cx="1219200" cy="1447800"/>
          </a:xfrm>
        </p:grpSpPr>
        <p:sp>
          <p:nvSpPr>
            <p:cNvPr id="5" name="Rectangle 4"/>
            <p:cNvSpPr/>
            <p:nvPr/>
          </p:nvSpPr>
          <p:spPr>
            <a:xfrm>
              <a:off x="914400" y="2514600"/>
              <a:ext cx="1219200" cy="68580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1295400" y="1981200"/>
              <a:ext cx="457200" cy="42862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Isosceles Triangle 6"/>
            <p:cNvSpPr/>
            <p:nvPr/>
          </p:nvSpPr>
          <p:spPr>
            <a:xfrm>
              <a:off x="914400" y="2209800"/>
              <a:ext cx="1219200" cy="304800"/>
            </a:xfrm>
            <a:prstGeom prst="triangle">
              <a:avLst>
                <a:gd name="adj" fmla="val 505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Isosceles Triangle 7"/>
            <p:cNvSpPr/>
            <p:nvPr/>
          </p:nvSpPr>
          <p:spPr>
            <a:xfrm>
              <a:off x="1295400" y="1752600"/>
              <a:ext cx="457200" cy="228600"/>
            </a:xfrm>
            <a:prstGeom prst="triangle">
              <a:avLst>
                <a:gd name="adj" fmla="val 505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60" name="TextBox 8"/>
            <p:cNvSpPr txBox="1">
              <a:spLocks noChangeArrowheads="1"/>
            </p:cNvSpPr>
            <p:nvPr/>
          </p:nvSpPr>
          <p:spPr bwMode="auto">
            <a:xfrm>
              <a:off x="990600" y="2667000"/>
              <a:ext cx="1008609" cy="369332"/>
            </a:xfrm>
            <a:prstGeom prst="rect">
              <a:avLst/>
            </a:prstGeom>
            <a:noFill/>
            <a:ln w="9525">
              <a:noFill/>
              <a:miter lim="800000"/>
              <a:headEnd/>
              <a:tailEnd/>
            </a:ln>
          </p:spPr>
          <p:txBody>
            <a:bodyPr wrap="none">
              <a:spAutoFit/>
            </a:bodyPr>
            <a:lstStyle/>
            <a:p>
              <a:r>
                <a:rPr lang="en-US" b="1" dirty="0">
                  <a:latin typeface="Calibri" pitchFamily="34" charset="0"/>
                </a:rPr>
                <a:t>School A</a:t>
              </a:r>
            </a:p>
          </p:txBody>
        </p:sp>
      </p:grpSp>
      <p:grpSp>
        <p:nvGrpSpPr>
          <p:cNvPr id="3" name="Group 20"/>
          <p:cNvGrpSpPr>
            <a:grpSpLocks/>
          </p:cNvGrpSpPr>
          <p:nvPr/>
        </p:nvGrpSpPr>
        <p:grpSpPr bwMode="auto">
          <a:xfrm>
            <a:off x="2971800" y="1778000"/>
            <a:ext cx="1219200" cy="1447800"/>
            <a:chOff x="3733800" y="1828800"/>
            <a:chExt cx="1219200" cy="1447800"/>
          </a:xfrm>
        </p:grpSpPr>
        <p:sp>
          <p:nvSpPr>
            <p:cNvPr id="10" name="Rectangle 9"/>
            <p:cNvSpPr/>
            <p:nvPr/>
          </p:nvSpPr>
          <p:spPr>
            <a:xfrm>
              <a:off x="3733800" y="2590800"/>
              <a:ext cx="1219200" cy="68580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p:nvSpPr>
          <p:spPr>
            <a:xfrm>
              <a:off x="4114800" y="2057400"/>
              <a:ext cx="457200" cy="428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Isosceles Triangle 11"/>
            <p:cNvSpPr/>
            <p:nvPr/>
          </p:nvSpPr>
          <p:spPr>
            <a:xfrm>
              <a:off x="3733800" y="2286000"/>
              <a:ext cx="1219200" cy="304800"/>
            </a:xfrm>
            <a:prstGeom prst="triangle">
              <a:avLst>
                <a:gd name="adj" fmla="val 50521"/>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Isosceles Triangle 12"/>
            <p:cNvSpPr/>
            <p:nvPr/>
          </p:nvSpPr>
          <p:spPr>
            <a:xfrm>
              <a:off x="4114800" y="1828800"/>
              <a:ext cx="457200" cy="228600"/>
            </a:xfrm>
            <a:prstGeom prst="triangle">
              <a:avLst>
                <a:gd name="adj" fmla="val 50521"/>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p:nvPr/>
          </p:nvSpPr>
          <p:spPr>
            <a:xfrm>
              <a:off x="3841750" y="2743200"/>
              <a:ext cx="998538" cy="369888"/>
            </a:xfrm>
            <a:prstGeom prst="rect">
              <a:avLst/>
            </a:prstGeom>
            <a:solidFill>
              <a:schemeClr val="accent4">
                <a:lumMod val="40000"/>
                <a:lumOff val="60000"/>
              </a:schemeClr>
            </a:solidFill>
          </p:spPr>
          <p:txBody>
            <a:bodyPr wrap="none">
              <a:spAutoFit/>
            </a:bodyPr>
            <a:lstStyle/>
            <a:p>
              <a:pPr fontAlgn="auto">
                <a:spcBef>
                  <a:spcPts val="0"/>
                </a:spcBef>
                <a:spcAft>
                  <a:spcPts val="0"/>
                </a:spcAft>
                <a:defRPr/>
              </a:pPr>
              <a:r>
                <a:rPr lang="en-US" b="1" dirty="0">
                  <a:latin typeface="+mn-lt"/>
                  <a:cs typeface="+mn-cs"/>
                </a:rPr>
                <a:t>School B</a:t>
              </a:r>
            </a:p>
          </p:txBody>
        </p:sp>
      </p:grpSp>
      <p:grpSp>
        <p:nvGrpSpPr>
          <p:cNvPr id="4" name="Group 21"/>
          <p:cNvGrpSpPr>
            <a:grpSpLocks/>
          </p:cNvGrpSpPr>
          <p:nvPr/>
        </p:nvGrpSpPr>
        <p:grpSpPr bwMode="auto">
          <a:xfrm>
            <a:off x="5334000" y="1778000"/>
            <a:ext cx="1219200" cy="1447800"/>
            <a:chOff x="6629400" y="1752600"/>
            <a:chExt cx="1219200" cy="1447800"/>
          </a:xfrm>
        </p:grpSpPr>
        <p:sp>
          <p:nvSpPr>
            <p:cNvPr id="15" name="Rectangle 14"/>
            <p:cNvSpPr/>
            <p:nvPr/>
          </p:nvSpPr>
          <p:spPr>
            <a:xfrm>
              <a:off x="6629400" y="2514600"/>
              <a:ext cx="1219200" cy="6858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p:cNvSpPr/>
            <p:nvPr/>
          </p:nvSpPr>
          <p:spPr>
            <a:xfrm>
              <a:off x="7010400" y="1981200"/>
              <a:ext cx="457200" cy="428625"/>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Isosceles Triangle 16"/>
            <p:cNvSpPr/>
            <p:nvPr/>
          </p:nvSpPr>
          <p:spPr>
            <a:xfrm>
              <a:off x="6629400" y="2209800"/>
              <a:ext cx="1219200" cy="304800"/>
            </a:xfrm>
            <a:prstGeom prst="triangle">
              <a:avLst>
                <a:gd name="adj" fmla="val 50521"/>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Isosceles Triangle 17"/>
            <p:cNvSpPr/>
            <p:nvPr/>
          </p:nvSpPr>
          <p:spPr>
            <a:xfrm>
              <a:off x="7010400" y="1752600"/>
              <a:ext cx="457200" cy="228600"/>
            </a:xfrm>
            <a:prstGeom prst="triangle">
              <a:avLst>
                <a:gd name="adj" fmla="val 50521"/>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TextBox 18"/>
            <p:cNvSpPr txBox="1"/>
            <p:nvPr/>
          </p:nvSpPr>
          <p:spPr>
            <a:xfrm>
              <a:off x="6737350" y="2667000"/>
              <a:ext cx="990600" cy="369888"/>
            </a:xfrm>
            <a:prstGeom prst="rect">
              <a:avLst/>
            </a:prstGeom>
            <a:solidFill>
              <a:schemeClr val="accent6">
                <a:lumMod val="40000"/>
                <a:lumOff val="60000"/>
              </a:schemeClr>
            </a:solidFill>
          </p:spPr>
          <p:txBody>
            <a:bodyPr wrap="none">
              <a:spAutoFit/>
            </a:bodyPr>
            <a:lstStyle/>
            <a:p>
              <a:pPr fontAlgn="auto">
                <a:spcBef>
                  <a:spcPts val="0"/>
                </a:spcBef>
                <a:spcAft>
                  <a:spcPts val="0"/>
                </a:spcAft>
                <a:defRPr/>
              </a:pPr>
              <a:r>
                <a:rPr lang="en-US" b="1" dirty="0">
                  <a:latin typeface="+mn-lt"/>
                  <a:cs typeface="+mn-cs"/>
                </a:rPr>
                <a:t>School C</a:t>
              </a:r>
            </a:p>
          </p:txBody>
        </p:sp>
      </p:grpSp>
      <p:graphicFrame>
        <p:nvGraphicFramePr>
          <p:cNvPr id="38" name="Chart 28"/>
          <p:cNvGraphicFramePr>
            <a:graphicFrameLocks/>
          </p:cNvGraphicFramePr>
          <p:nvPr/>
        </p:nvGraphicFramePr>
        <p:xfrm>
          <a:off x="-177800" y="3467100"/>
          <a:ext cx="2794000"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Chart 29"/>
          <p:cNvGraphicFramePr>
            <a:graphicFrameLocks/>
          </p:cNvGraphicFramePr>
          <p:nvPr/>
        </p:nvGraphicFramePr>
        <p:xfrm>
          <a:off x="2184400" y="3467100"/>
          <a:ext cx="27940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0"/>
          <p:cNvGraphicFramePr>
            <a:graphicFrameLocks/>
          </p:cNvGraphicFramePr>
          <p:nvPr/>
        </p:nvGraphicFramePr>
        <p:xfrm>
          <a:off x="4546600" y="3467100"/>
          <a:ext cx="2794000" cy="1828800"/>
        </p:xfrm>
        <a:graphic>
          <a:graphicData uri="http://schemas.openxmlformats.org/drawingml/2006/chart">
            <c:chart xmlns:c="http://schemas.openxmlformats.org/drawingml/2006/chart" xmlns:r="http://schemas.openxmlformats.org/officeDocument/2006/relationships" r:id="rId5"/>
          </a:graphicData>
        </a:graphic>
      </p:graphicFrame>
      <p:sp>
        <p:nvSpPr>
          <p:cNvPr id="1034" name="TextBox 31"/>
          <p:cNvSpPr txBox="1">
            <a:spLocks noChangeArrowheads="1"/>
          </p:cNvSpPr>
          <p:nvPr/>
        </p:nvSpPr>
        <p:spPr bwMode="auto">
          <a:xfrm>
            <a:off x="7162800" y="3492500"/>
            <a:ext cx="1752600" cy="1816100"/>
          </a:xfrm>
          <a:prstGeom prst="rect">
            <a:avLst/>
          </a:prstGeom>
          <a:noFill/>
          <a:ln w="9525">
            <a:noFill/>
            <a:miter lim="800000"/>
            <a:headEnd/>
            <a:tailEnd/>
          </a:ln>
        </p:spPr>
        <p:txBody>
          <a:bodyPr>
            <a:spAutoFit/>
          </a:bodyPr>
          <a:lstStyle/>
          <a:p>
            <a:r>
              <a:rPr lang="en-US" sz="2800" b="1" dirty="0">
                <a:solidFill>
                  <a:srgbClr val="00B050"/>
                </a:solidFill>
                <a:latin typeface="Calibri" pitchFamily="34" charset="0"/>
              </a:rPr>
              <a:t>Advanced</a:t>
            </a:r>
          </a:p>
          <a:p>
            <a:r>
              <a:rPr lang="en-US" sz="2800" b="1" dirty="0">
                <a:solidFill>
                  <a:srgbClr val="92D050"/>
                </a:solidFill>
                <a:latin typeface="Calibri" pitchFamily="34" charset="0"/>
              </a:rPr>
              <a:t>Proficient</a:t>
            </a:r>
          </a:p>
          <a:p>
            <a:r>
              <a:rPr lang="en-US" sz="2800" b="1" dirty="0">
                <a:solidFill>
                  <a:srgbClr val="FFC000"/>
                </a:solidFill>
                <a:latin typeface="Calibri" pitchFamily="34" charset="0"/>
              </a:rPr>
              <a:t>Basic</a:t>
            </a:r>
          </a:p>
          <a:p>
            <a:r>
              <a:rPr lang="en-US" sz="2800" b="1" dirty="0">
                <a:solidFill>
                  <a:srgbClr val="FF0000"/>
                </a:solidFill>
                <a:latin typeface="Calibri" pitchFamily="34" charset="0"/>
              </a:rPr>
              <a:t>Minimal</a:t>
            </a:r>
          </a:p>
        </p:txBody>
      </p:sp>
      <p:sp>
        <p:nvSpPr>
          <p:cNvPr id="1035" name="TextBox 45"/>
          <p:cNvSpPr txBox="1">
            <a:spLocks noChangeArrowheads="1"/>
          </p:cNvSpPr>
          <p:nvPr/>
        </p:nvSpPr>
        <p:spPr bwMode="auto">
          <a:xfrm>
            <a:off x="7192963" y="2600325"/>
            <a:ext cx="1576387" cy="830263"/>
          </a:xfrm>
          <a:prstGeom prst="rect">
            <a:avLst/>
          </a:prstGeom>
          <a:noFill/>
          <a:ln w="9525">
            <a:noFill/>
            <a:miter lim="800000"/>
            <a:headEnd/>
            <a:tailEnd/>
          </a:ln>
        </p:spPr>
        <p:txBody>
          <a:bodyPr wrap="none">
            <a:spAutoFit/>
          </a:bodyPr>
          <a:lstStyle/>
          <a:p>
            <a:pPr algn="ctr"/>
            <a:r>
              <a:rPr lang="en-US" sz="2400" b="1" dirty="0">
                <a:latin typeface="Calibri" pitchFamily="34" charset="0"/>
              </a:rPr>
              <a:t>Student</a:t>
            </a:r>
          </a:p>
          <a:p>
            <a:pPr algn="ctr"/>
            <a:r>
              <a:rPr lang="en-US" sz="2400" b="1" dirty="0">
                <a:latin typeface="Calibri" pitchFamily="34" charset="0"/>
              </a:rPr>
              <a:t>Population</a:t>
            </a:r>
          </a:p>
        </p:txBody>
      </p:sp>
      <p:sp>
        <p:nvSpPr>
          <p:cNvPr id="36" name="TextBox 35"/>
          <p:cNvSpPr txBox="1"/>
          <p:nvPr/>
        </p:nvSpPr>
        <p:spPr>
          <a:xfrm>
            <a:off x="7088188" y="5548313"/>
            <a:ext cx="1789112" cy="1077912"/>
          </a:xfrm>
          <a:prstGeom prst="rect">
            <a:avLst/>
          </a:prstGeom>
          <a:solidFill>
            <a:schemeClr val="accent1">
              <a:lumMod val="20000"/>
              <a:lumOff val="80000"/>
            </a:schemeClr>
          </a:solidFill>
          <a:ln w="25400">
            <a:solidFill>
              <a:schemeClr val="accent1"/>
            </a:solidFill>
          </a:ln>
        </p:spPr>
        <p:txBody>
          <a:bodyPr wrap="none">
            <a:spAutoFit/>
          </a:bodyPr>
          <a:lstStyle/>
          <a:p>
            <a:pPr algn="ctr" fontAlgn="auto">
              <a:spcBef>
                <a:spcPts val="0"/>
              </a:spcBef>
              <a:spcAft>
                <a:spcPts val="0"/>
              </a:spcAft>
              <a:defRPr/>
            </a:pPr>
            <a:r>
              <a:rPr lang="en-US" sz="3200" b="1" dirty="0">
                <a:latin typeface="+mn-lt"/>
                <a:cs typeface="+mn-cs"/>
              </a:rPr>
              <a:t>Why isn’t</a:t>
            </a:r>
            <a:br>
              <a:rPr lang="en-US" sz="3200" b="1" dirty="0">
                <a:latin typeface="+mn-lt"/>
                <a:cs typeface="+mn-cs"/>
              </a:rPr>
            </a:br>
            <a:r>
              <a:rPr lang="en-US" sz="3200" b="1" dirty="0">
                <a:latin typeface="+mn-lt"/>
                <a:cs typeface="+mn-cs"/>
              </a:rPr>
              <a:t>this fair?</a:t>
            </a:r>
          </a:p>
        </p:txBody>
      </p:sp>
      <p:sp>
        <p:nvSpPr>
          <p:cNvPr id="1037" name="Title 1"/>
          <p:cNvSpPr>
            <a:spLocks noGrp="1"/>
          </p:cNvSpPr>
          <p:nvPr>
            <p:ph type="title"/>
          </p:nvPr>
        </p:nvSpPr>
        <p:spPr>
          <a:xfrm>
            <a:off x="575733" y="98425"/>
            <a:ext cx="8161868" cy="1143000"/>
          </a:xfrm>
          <a:solidFill>
            <a:schemeClr val="bg1"/>
          </a:solidFill>
        </p:spPr>
        <p:txBody>
          <a:bodyPr/>
          <a:lstStyle/>
          <a:p>
            <a:pPr eaLnBrk="1" hangingPunct="1"/>
            <a:r>
              <a:rPr lang="en-US" sz="3300" dirty="0" smtClean="0"/>
              <a:t>Comparisons of </a:t>
            </a:r>
            <a:r>
              <a:rPr lang="en-US" sz="3300" b="1" dirty="0" smtClean="0">
                <a:solidFill>
                  <a:srgbClr val="704D74"/>
                </a:solidFill>
              </a:rPr>
              <a:t>gain</a:t>
            </a:r>
            <a:r>
              <a:rPr lang="en-US" sz="3300" dirty="0" smtClean="0"/>
              <a:t> at different schools</a:t>
            </a:r>
            <a:br>
              <a:rPr lang="en-US" sz="3300" dirty="0" smtClean="0"/>
            </a:br>
            <a:r>
              <a:rPr lang="en-US" sz="3300" b="1" dirty="0" smtClean="0"/>
              <a:t>before</a:t>
            </a:r>
            <a:r>
              <a:rPr lang="en-US" sz="3300" dirty="0" smtClean="0"/>
              <a:t> controlling for prior performance</a:t>
            </a:r>
          </a:p>
        </p:txBody>
      </p:sp>
      <p:sp>
        <p:nvSpPr>
          <p:cNvPr id="43" name="TextBox 42"/>
          <p:cNvSpPr txBox="1"/>
          <p:nvPr/>
        </p:nvSpPr>
        <p:spPr>
          <a:xfrm>
            <a:off x="304800" y="5341938"/>
            <a:ext cx="1828800" cy="830262"/>
          </a:xfrm>
          <a:prstGeom prst="rect">
            <a:avLst/>
          </a:prstGeom>
          <a:noFill/>
        </p:spPr>
        <p:txBody>
          <a:bodyPr wrap="none">
            <a:spAutoFit/>
          </a:bodyPr>
          <a:lstStyle/>
          <a:p>
            <a:pPr algn="ctr">
              <a:defRPr/>
            </a:pPr>
            <a:r>
              <a:rPr lang="en-US" sz="2400" dirty="0">
                <a:latin typeface="+mn-lt"/>
              </a:rPr>
              <a:t>High</a:t>
            </a:r>
          </a:p>
          <a:p>
            <a:pPr algn="ctr">
              <a:defRPr/>
            </a:pPr>
            <a:r>
              <a:rPr lang="en-US" sz="2400" dirty="0">
                <a:latin typeface="+mn-lt"/>
              </a:rPr>
              <a:t>Achievement</a:t>
            </a:r>
          </a:p>
        </p:txBody>
      </p:sp>
      <p:sp>
        <p:nvSpPr>
          <p:cNvPr id="44" name="TextBox 43"/>
          <p:cNvSpPr txBox="1"/>
          <p:nvPr/>
        </p:nvSpPr>
        <p:spPr>
          <a:xfrm>
            <a:off x="2667000" y="5334000"/>
            <a:ext cx="1828800" cy="830263"/>
          </a:xfrm>
          <a:prstGeom prst="rect">
            <a:avLst/>
          </a:prstGeom>
          <a:noFill/>
        </p:spPr>
        <p:txBody>
          <a:bodyPr wrap="none">
            <a:spAutoFit/>
          </a:bodyPr>
          <a:lstStyle/>
          <a:p>
            <a:pPr algn="ctr">
              <a:defRPr/>
            </a:pPr>
            <a:r>
              <a:rPr lang="en-US" sz="2400" dirty="0">
                <a:latin typeface="+mn-lt"/>
              </a:rPr>
              <a:t>Medium</a:t>
            </a:r>
          </a:p>
          <a:p>
            <a:pPr algn="ctr">
              <a:defRPr/>
            </a:pPr>
            <a:r>
              <a:rPr lang="en-US" sz="2400" dirty="0">
                <a:latin typeface="+mn-lt"/>
              </a:rPr>
              <a:t>Achievement</a:t>
            </a:r>
          </a:p>
        </p:txBody>
      </p:sp>
      <p:sp>
        <p:nvSpPr>
          <p:cNvPr id="46" name="TextBox 45"/>
          <p:cNvSpPr txBox="1"/>
          <p:nvPr/>
        </p:nvSpPr>
        <p:spPr>
          <a:xfrm>
            <a:off x="5029200" y="5334000"/>
            <a:ext cx="1828800" cy="830263"/>
          </a:xfrm>
          <a:prstGeom prst="rect">
            <a:avLst/>
          </a:prstGeom>
          <a:noFill/>
        </p:spPr>
        <p:txBody>
          <a:bodyPr wrap="none">
            <a:spAutoFit/>
          </a:bodyPr>
          <a:lstStyle/>
          <a:p>
            <a:pPr algn="ctr">
              <a:defRPr/>
            </a:pPr>
            <a:r>
              <a:rPr lang="en-US" sz="2400" dirty="0">
                <a:latin typeface="+mn-lt"/>
              </a:rPr>
              <a:t>Low</a:t>
            </a:r>
          </a:p>
          <a:p>
            <a:pPr algn="ctr">
              <a:defRPr/>
            </a:pPr>
            <a:r>
              <a:rPr lang="en-US" sz="2400" dirty="0">
                <a:latin typeface="+mn-lt"/>
              </a:rPr>
              <a:t>Achievement</a:t>
            </a:r>
          </a:p>
        </p:txBody>
      </p:sp>
      <p:grpSp>
        <p:nvGrpSpPr>
          <p:cNvPr id="9" name="Group 52"/>
          <p:cNvGrpSpPr>
            <a:grpSpLocks/>
          </p:cNvGrpSpPr>
          <p:nvPr/>
        </p:nvGrpSpPr>
        <p:grpSpPr bwMode="auto">
          <a:xfrm>
            <a:off x="381000" y="6202363"/>
            <a:ext cx="6294438" cy="655637"/>
            <a:chOff x="381000" y="6202217"/>
            <a:chExt cx="6294583" cy="655783"/>
          </a:xfrm>
        </p:grpSpPr>
        <p:sp>
          <p:nvSpPr>
            <p:cNvPr id="47" name="TextBox 46"/>
            <p:cNvSpPr txBox="1"/>
            <p:nvPr/>
          </p:nvSpPr>
          <p:spPr>
            <a:xfrm>
              <a:off x="4876904" y="6211744"/>
              <a:ext cx="1371632" cy="646256"/>
            </a:xfrm>
            <a:prstGeom prst="rect">
              <a:avLst/>
            </a:prstGeom>
            <a:noFill/>
          </p:spPr>
          <p:txBody>
            <a:bodyPr>
              <a:spAutoFit/>
            </a:bodyPr>
            <a:lstStyle/>
            <a:p>
              <a:pPr algn="ctr">
                <a:defRPr/>
              </a:pPr>
              <a:r>
                <a:rPr lang="en-US" dirty="0">
                  <a:latin typeface="+mn-lt"/>
                </a:rPr>
                <a:t>Artificially inflated gain</a:t>
              </a:r>
            </a:p>
          </p:txBody>
        </p:sp>
        <p:sp>
          <p:nvSpPr>
            <p:cNvPr id="50" name="Down Arrow 49"/>
            <p:cNvSpPr/>
            <p:nvPr/>
          </p:nvSpPr>
          <p:spPr>
            <a:xfrm rot="13500000">
              <a:off x="6224685" y="6154633"/>
              <a:ext cx="381085" cy="520712"/>
            </a:xfrm>
            <a:prstGeom prst="downArrow">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TextBox 50"/>
            <p:cNvSpPr txBox="1"/>
            <p:nvPr/>
          </p:nvSpPr>
          <p:spPr>
            <a:xfrm>
              <a:off x="381000" y="6211744"/>
              <a:ext cx="1371632" cy="646256"/>
            </a:xfrm>
            <a:prstGeom prst="rect">
              <a:avLst/>
            </a:prstGeom>
            <a:noFill/>
          </p:spPr>
          <p:txBody>
            <a:bodyPr>
              <a:spAutoFit/>
            </a:bodyPr>
            <a:lstStyle/>
            <a:p>
              <a:pPr algn="ctr">
                <a:defRPr/>
              </a:pPr>
              <a:r>
                <a:rPr lang="en-US" dirty="0">
                  <a:latin typeface="+mn-lt"/>
                </a:rPr>
                <a:t>Artificially lower gain</a:t>
              </a:r>
            </a:p>
          </p:txBody>
        </p:sp>
        <p:sp>
          <p:nvSpPr>
            <p:cNvPr id="52" name="Down Arrow 51"/>
            <p:cNvSpPr/>
            <p:nvPr/>
          </p:nvSpPr>
          <p:spPr>
            <a:xfrm rot="18900000">
              <a:off x="1728819" y="6202217"/>
              <a:ext cx="381009" cy="520816"/>
            </a:xfrm>
            <a:prstGeom prst="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3288051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4" name="Title 1"/>
          <p:cNvSpPr txBox="1">
            <a:spLocks/>
          </p:cNvSpPr>
          <p:nvPr/>
        </p:nvSpPr>
        <p:spPr>
          <a:xfrm>
            <a:off x="3175" y="1588"/>
            <a:ext cx="9144000" cy="1362075"/>
          </a:xfrm>
          <a:prstGeom prst="rect">
            <a:avLst/>
          </a:prstGeom>
        </p:spPr>
        <p:txBody>
          <a:bodyPr anchor="ctr">
            <a:normAutofit fontScale="75000" lnSpcReduction="20000"/>
          </a:bodyPr>
          <a:lstStyle/>
          <a:p>
            <a:pPr algn="ctr" fontAlgn="auto">
              <a:spcAft>
                <a:spcPts val="0"/>
              </a:spcAft>
              <a:defRPr/>
            </a:pPr>
            <a:r>
              <a:rPr lang="en-US" sz="4400" dirty="0">
                <a:latin typeface="+mj-lt"/>
                <a:ea typeface="+mj-ea"/>
                <a:cs typeface="+mj-cs"/>
              </a:rPr>
              <a:t>Comparisons of </a:t>
            </a:r>
            <a:r>
              <a:rPr lang="en-US" sz="4400" b="1" dirty="0">
                <a:solidFill>
                  <a:srgbClr val="0060AA"/>
                </a:solidFill>
                <a:latin typeface="+mj-lt"/>
                <a:ea typeface="+mj-ea"/>
                <a:cs typeface="+mj-cs"/>
              </a:rPr>
              <a:t>Value-Added</a:t>
            </a:r>
            <a:r>
              <a:rPr lang="en-US" sz="4400" dirty="0">
                <a:latin typeface="+mj-lt"/>
                <a:ea typeface="+mj-ea"/>
                <a:cs typeface="+mj-cs"/>
              </a:rPr>
              <a:t> at different schools</a:t>
            </a:r>
            <a:br>
              <a:rPr lang="en-US" sz="4400" dirty="0">
                <a:latin typeface="+mj-lt"/>
                <a:ea typeface="+mj-ea"/>
                <a:cs typeface="+mj-cs"/>
              </a:rPr>
            </a:br>
            <a:r>
              <a:rPr lang="en-US" sz="4400" b="1" dirty="0">
                <a:latin typeface="+mj-lt"/>
                <a:ea typeface="+mj-ea"/>
                <a:cs typeface="+mj-cs"/>
              </a:rPr>
              <a:t>after</a:t>
            </a:r>
            <a:r>
              <a:rPr lang="en-US" sz="4400" dirty="0">
                <a:latin typeface="+mj-lt"/>
                <a:ea typeface="+mj-ea"/>
                <a:cs typeface="+mj-cs"/>
              </a:rPr>
              <a:t> controlling for prior performance</a:t>
            </a:r>
          </a:p>
        </p:txBody>
      </p:sp>
      <p:grpSp>
        <p:nvGrpSpPr>
          <p:cNvPr id="2" name="Group 19"/>
          <p:cNvGrpSpPr>
            <a:grpSpLocks/>
          </p:cNvGrpSpPr>
          <p:nvPr/>
        </p:nvGrpSpPr>
        <p:grpSpPr bwMode="auto">
          <a:xfrm>
            <a:off x="609600" y="1778000"/>
            <a:ext cx="1219200" cy="1447800"/>
            <a:chOff x="914400" y="1752600"/>
            <a:chExt cx="1219200" cy="1447800"/>
          </a:xfrm>
        </p:grpSpPr>
        <p:sp>
          <p:nvSpPr>
            <p:cNvPr id="5" name="Rectangle 4"/>
            <p:cNvSpPr/>
            <p:nvPr/>
          </p:nvSpPr>
          <p:spPr>
            <a:xfrm>
              <a:off x="914400" y="2514600"/>
              <a:ext cx="1219200" cy="68580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1295400" y="1981200"/>
              <a:ext cx="457200" cy="42862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Isosceles Triangle 6"/>
            <p:cNvSpPr/>
            <p:nvPr/>
          </p:nvSpPr>
          <p:spPr>
            <a:xfrm>
              <a:off x="914400" y="2209800"/>
              <a:ext cx="1219200" cy="304800"/>
            </a:xfrm>
            <a:prstGeom prst="triangle">
              <a:avLst>
                <a:gd name="adj" fmla="val 505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Isosceles Triangle 7"/>
            <p:cNvSpPr/>
            <p:nvPr/>
          </p:nvSpPr>
          <p:spPr>
            <a:xfrm>
              <a:off x="1295400" y="1752600"/>
              <a:ext cx="457200" cy="228600"/>
            </a:xfrm>
            <a:prstGeom prst="triangle">
              <a:avLst>
                <a:gd name="adj" fmla="val 505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80" name="TextBox 8"/>
            <p:cNvSpPr txBox="1">
              <a:spLocks noChangeArrowheads="1"/>
            </p:cNvSpPr>
            <p:nvPr/>
          </p:nvSpPr>
          <p:spPr bwMode="auto">
            <a:xfrm>
              <a:off x="990600" y="2667000"/>
              <a:ext cx="1008609" cy="369332"/>
            </a:xfrm>
            <a:prstGeom prst="rect">
              <a:avLst/>
            </a:prstGeom>
            <a:noFill/>
            <a:ln w="9525">
              <a:noFill/>
              <a:miter lim="800000"/>
              <a:headEnd/>
              <a:tailEnd/>
            </a:ln>
          </p:spPr>
          <p:txBody>
            <a:bodyPr wrap="none">
              <a:spAutoFit/>
            </a:bodyPr>
            <a:lstStyle/>
            <a:p>
              <a:r>
                <a:rPr lang="en-US" b="1" dirty="0">
                  <a:latin typeface="Calibri" pitchFamily="34" charset="0"/>
                </a:rPr>
                <a:t>School A</a:t>
              </a:r>
            </a:p>
          </p:txBody>
        </p:sp>
      </p:grpSp>
      <p:grpSp>
        <p:nvGrpSpPr>
          <p:cNvPr id="3" name="Group 20"/>
          <p:cNvGrpSpPr>
            <a:grpSpLocks/>
          </p:cNvGrpSpPr>
          <p:nvPr/>
        </p:nvGrpSpPr>
        <p:grpSpPr bwMode="auto">
          <a:xfrm>
            <a:off x="2971800" y="1778000"/>
            <a:ext cx="1219200" cy="1447800"/>
            <a:chOff x="3733800" y="1828800"/>
            <a:chExt cx="1219200" cy="1447800"/>
          </a:xfrm>
        </p:grpSpPr>
        <p:sp>
          <p:nvSpPr>
            <p:cNvPr id="10" name="Rectangle 9"/>
            <p:cNvSpPr/>
            <p:nvPr/>
          </p:nvSpPr>
          <p:spPr>
            <a:xfrm>
              <a:off x="3733800" y="2590800"/>
              <a:ext cx="1219200" cy="68580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p:nvSpPr>
          <p:spPr>
            <a:xfrm>
              <a:off x="4114800" y="2057400"/>
              <a:ext cx="457200" cy="428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Isosceles Triangle 11"/>
            <p:cNvSpPr/>
            <p:nvPr/>
          </p:nvSpPr>
          <p:spPr>
            <a:xfrm>
              <a:off x="3733800" y="2286000"/>
              <a:ext cx="1219200" cy="304800"/>
            </a:xfrm>
            <a:prstGeom prst="triangle">
              <a:avLst>
                <a:gd name="adj" fmla="val 50521"/>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Isosceles Triangle 12"/>
            <p:cNvSpPr/>
            <p:nvPr/>
          </p:nvSpPr>
          <p:spPr>
            <a:xfrm>
              <a:off x="4114800" y="1828800"/>
              <a:ext cx="457200" cy="228600"/>
            </a:xfrm>
            <a:prstGeom prst="triangle">
              <a:avLst>
                <a:gd name="adj" fmla="val 50521"/>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p:nvPr/>
          </p:nvSpPr>
          <p:spPr>
            <a:xfrm>
              <a:off x="3841750" y="2743200"/>
              <a:ext cx="998538" cy="369888"/>
            </a:xfrm>
            <a:prstGeom prst="rect">
              <a:avLst/>
            </a:prstGeom>
            <a:solidFill>
              <a:schemeClr val="accent4">
                <a:lumMod val="40000"/>
                <a:lumOff val="60000"/>
              </a:schemeClr>
            </a:solidFill>
          </p:spPr>
          <p:txBody>
            <a:bodyPr wrap="none">
              <a:spAutoFit/>
            </a:bodyPr>
            <a:lstStyle/>
            <a:p>
              <a:pPr fontAlgn="auto">
                <a:spcBef>
                  <a:spcPts val="0"/>
                </a:spcBef>
                <a:spcAft>
                  <a:spcPts val="0"/>
                </a:spcAft>
                <a:defRPr/>
              </a:pPr>
              <a:r>
                <a:rPr lang="en-US" b="1" dirty="0">
                  <a:latin typeface="+mn-lt"/>
                  <a:cs typeface="+mn-cs"/>
                </a:rPr>
                <a:t>School B</a:t>
              </a:r>
            </a:p>
          </p:txBody>
        </p:sp>
      </p:grpSp>
      <p:grpSp>
        <p:nvGrpSpPr>
          <p:cNvPr id="4" name="Group 21"/>
          <p:cNvGrpSpPr>
            <a:grpSpLocks/>
          </p:cNvGrpSpPr>
          <p:nvPr/>
        </p:nvGrpSpPr>
        <p:grpSpPr bwMode="auto">
          <a:xfrm>
            <a:off x="5334000" y="1778000"/>
            <a:ext cx="1219200" cy="1447800"/>
            <a:chOff x="6629400" y="1752600"/>
            <a:chExt cx="1219200" cy="1447800"/>
          </a:xfrm>
        </p:grpSpPr>
        <p:sp>
          <p:nvSpPr>
            <p:cNvPr id="15" name="Rectangle 14"/>
            <p:cNvSpPr/>
            <p:nvPr/>
          </p:nvSpPr>
          <p:spPr>
            <a:xfrm>
              <a:off x="6629400" y="2514600"/>
              <a:ext cx="1219200" cy="6858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p:cNvSpPr/>
            <p:nvPr/>
          </p:nvSpPr>
          <p:spPr>
            <a:xfrm>
              <a:off x="7010400" y="1981200"/>
              <a:ext cx="457200" cy="428625"/>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Isosceles Triangle 16"/>
            <p:cNvSpPr/>
            <p:nvPr/>
          </p:nvSpPr>
          <p:spPr>
            <a:xfrm>
              <a:off x="6629400" y="2209800"/>
              <a:ext cx="1219200" cy="304800"/>
            </a:xfrm>
            <a:prstGeom prst="triangle">
              <a:avLst>
                <a:gd name="adj" fmla="val 50521"/>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Isosceles Triangle 17"/>
            <p:cNvSpPr/>
            <p:nvPr/>
          </p:nvSpPr>
          <p:spPr>
            <a:xfrm>
              <a:off x="7010400" y="1752600"/>
              <a:ext cx="457200" cy="228600"/>
            </a:xfrm>
            <a:prstGeom prst="triangle">
              <a:avLst>
                <a:gd name="adj" fmla="val 50521"/>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TextBox 18"/>
            <p:cNvSpPr txBox="1"/>
            <p:nvPr/>
          </p:nvSpPr>
          <p:spPr>
            <a:xfrm>
              <a:off x="6737350" y="2667000"/>
              <a:ext cx="990600" cy="369888"/>
            </a:xfrm>
            <a:prstGeom prst="rect">
              <a:avLst/>
            </a:prstGeom>
            <a:solidFill>
              <a:schemeClr val="accent6">
                <a:lumMod val="40000"/>
                <a:lumOff val="60000"/>
              </a:schemeClr>
            </a:solidFill>
          </p:spPr>
          <p:txBody>
            <a:bodyPr wrap="none">
              <a:spAutoFit/>
            </a:bodyPr>
            <a:lstStyle/>
            <a:p>
              <a:pPr fontAlgn="auto">
                <a:spcBef>
                  <a:spcPts val="0"/>
                </a:spcBef>
                <a:spcAft>
                  <a:spcPts val="0"/>
                </a:spcAft>
                <a:defRPr/>
              </a:pPr>
              <a:r>
                <a:rPr lang="en-US" b="1" dirty="0">
                  <a:latin typeface="+mn-lt"/>
                  <a:cs typeface="+mn-cs"/>
                </a:rPr>
                <a:t>School C</a:t>
              </a:r>
            </a:p>
          </p:txBody>
        </p:sp>
      </p:grpSp>
      <p:grpSp>
        <p:nvGrpSpPr>
          <p:cNvPr id="9" name="Group 42"/>
          <p:cNvGrpSpPr>
            <a:grpSpLocks/>
          </p:cNvGrpSpPr>
          <p:nvPr/>
        </p:nvGrpSpPr>
        <p:grpSpPr bwMode="auto">
          <a:xfrm>
            <a:off x="609600" y="5473700"/>
            <a:ext cx="5943600" cy="923925"/>
            <a:chOff x="609600" y="5474014"/>
            <a:chExt cx="5943600" cy="923330"/>
          </a:xfrm>
        </p:grpSpPr>
        <p:sp>
          <p:nvSpPr>
            <p:cNvPr id="2063" name="TextBox 32"/>
            <p:cNvSpPr txBox="1">
              <a:spLocks noChangeArrowheads="1"/>
            </p:cNvSpPr>
            <p:nvPr/>
          </p:nvSpPr>
          <p:spPr bwMode="auto">
            <a:xfrm>
              <a:off x="609600" y="5474014"/>
              <a:ext cx="1216039" cy="923330"/>
            </a:xfrm>
            <a:prstGeom prst="rect">
              <a:avLst/>
            </a:prstGeom>
            <a:noFill/>
            <a:ln w="9525">
              <a:noFill/>
              <a:miter lim="800000"/>
              <a:headEnd/>
              <a:tailEnd/>
            </a:ln>
          </p:spPr>
          <p:txBody>
            <a:bodyPr wrap="none">
              <a:spAutoFit/>
            </a:bodyPr>
            <a:lstStyle/>
            <a:p>
              <a:r>
                <a:rPr lang="en-US" sz="5400" dirty="0">
                  <a:latin typeface="Calibri" pitchFamily="34" charset="0"/>
                </a:rPr>
                <a:t>Fair</a:t>
              </a:r>
            </a:p>
          </p:txBody>
        </p:sp>
        <p:sp>
          <p:nvSpPr>
            <p:cNvPr id="2064" name="TextBox 33"/>
            <p:cNvSpPr txBox="1">
              <a:spLocks noChangeArrowheads="1"/>
            </p:cNvSpPr>
            <p:nvPr/>
          </p:nvSpPr>
          <p:spPr bwMode="auto">
            <a:xfrm>
              <a:off x="2971800" y="5474014"/>
              <a:ext cx="1216039" cy="923330"/>
            </a:xfrm>
            <a:prstGeom prst="rect">
              <a:avLst/>
            </a:prstGeom>
            <a:noFill/>
            <a:ln w="9525">
              <a:noFill/>
              <a:miter lim="800000"/>
              <a:headEnd/>
              <a:tailEnd/>
            </a:ln>
          </p:spPr>
          <p:txBody>
            <a:bodyPr wrap="none">
              <a:spAutoFit/>
            </a:bodyPr>
            <a:lstStyle/>
            <a:p>
              <a:r>
                <a:rPr lang="en-US" sz="5400" dirty="0">
                  <a:latin typeface="Calibri" pitchFamily="34" charset="0"/>
                </a:rPr>
                <a:t>Fair</a:t>
              </a:r>
            </a:p>
          </p:txBody>
        </p:sp>
        <p:sp>
          <p:nvSpPr>
            <p:cNvPr id="2065" name="TextBox 34"/>
            <p:cNvSpPr txBox="1">
              <a:spLocks noChangeArrowheads="1"/>
            </p:cNvSpPr>
            <p:nvPr/>
          </p:nvSpPr>
          <p:spPr bwMode="auto">
            <a:xfrm>
              <a:off x="5337161" y="5474014"/>
              <a:ext cx="1216039" cy="923330"/>
            </a:xfrm>
            <a:prstGeom prst="rect">
              <a:avLst/>
            </a:prstGeom>
            <a:noFill/>
            <a:ln w="9525">
              <a:noFill/>
              <a:miter lim="800000"/>
              <a:headEnd/>
              <a:tailEnd/>
            </a:ln>
          </p:spPr>
          <p:txBody>
            <a:bodyPr wrap="none">
              <a:spAutoFit/>
            </a:bodyPr>
            <a:lstStyle/>
            <a:p>
              <a:r>
                <a:rPr lang="en-US" sz="5400" dirty="0">
                  <a:latin typeface="Calibri" pitchFamily="34" charset="0"/>
                </a:rPr>
                <a:t>Fair</a:t>
              </a:r>
            </a:p>
          </p:txBody>
        </p:sp>
      </p:grpSp>
      <p:grpSp>
        <p:nvGrpSpPr>
          <p:cNvPr id="20" name="Group 37"/>
          <p:cNvGrpSpPr>
            <a:grpSpLocks/>
          </p:cNvGrpSpPr>
          <p:nvPr/>
        </p:nvGrpSpPr>
        <p:grpSpPr bwMode="auto">
          <a:xfrm>
            <a:off x="-231743" y="3414745"/>
            <a:ext cx="7619936" cy="1930336"/>
            <a:chOff x="-76168" y="3569046"/>
            <a:chExt cx="7619936" cy="1930336"/>
          </a:xfrm>
        </p:grpSpPr>
        <p:graphicFrame>
          <p:nvGraphicFramePr>
            <p:cNvPr id="33" name="Chart 27"/>
            <p:cNvGraphicFramePr>
              <a:graphicFrameLocks/>
            </p:cNvGraphicFramePr>
            <p:nvPr/>
          </p:nvGraphicFramePr>
          <p:xfrm>
            <a:off x="-76168" y="3569046"/>
            <a:ext cx="2895536" cy="19303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Chart 35"/>
            <p:cNvGraphicFramePr>
              <a:graphicFrameLocks/>
            </p:cNvGraphicFramePr>
            <p:nvPr/>
          </p:nvGraphicFramePr>
          <p:xfrm>
            <a:off x="2286032" y="3569046"/>
            <a:ext cx="2895536" cy="19303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36"/>
            <p:cNvGraphicFramePr>
              <a:graphicFrameLocks/>
            </p:cNvGraphicFramePr>
            <p:nvPr/>
          </p:nvGraphicFramePr>
          <p:xfrm>
            <a:off x="4648232" y="3569046"/>
            <a:ext cx="2895536" cy="1930336"/>
          </p:xfrm>
          <a:graphic>
            <a:graphicData uri="http://schemas.openxmlformats.org/drawingml/2006/chart">
              <c:chart xmlns:c="http://schemas.openxmlformats.org/drawingml/2006/chart" xmlns:r="http://schemas.openxmlformats.org/officeDocument/2006/relationships" r:id="rId5"/>
            </a:graphicData>
          </a:graphic>
        </p:graphicFrame>
      </p:grpSp>
      <p:sp>
        <p:nvSpPr>
          <p:cNvPr id="2062" name="TextBox 45"/>
          <p:cNvSpPr txBox="1">
            <a:spLocks noChangeArrowheads="1"/>
          </p:cNvSpPr>
          <p:nvPr/>
        </p:nvSpPr>
        <p:spPr bwMode="auto">
          <a:xfrm>
            <a:off x="7192963" y="2600325"/>
            <a:ext cx="1576387" cy="830263"/>
          </a:xfrm>
          <a:prstGeom prst="rect">
            <a:avLst/>
          </a:prstGeom>
          <a:noFill/>
          <a:ln w="9525">
            <a:noFill/>
            <a:miter lim="800000"/>
            <a:headEnd/>
            <a:tailEnd/>
          </a:ln>
        </p:spPr>
        <p:txBody>
          <a:bodyPr wrap="none">
            <a:spAutoFit/>
          </a:bodyPr>
          <a:lstStyle/>
          <a:p>
            <a:pPr algn="ctr"/>
            <a:r>
              <a:rPr lang="en-US" sz="2400" b="1" dirty="0">
                <a:latin typeface="Calibri" pitchFamily="34" charset="0"/>
              </a:rPr>
              <a:t>Student</a:t>
            </a:r>
          </a:p>
          <a:p>
            <a:pPr algn="ctr"/>
            <a:r>
              <a:rPr lang="en-US" sz="2400" b="1" dirty="0">
                <a:latin typeface="Calibri" pitchFamily="34" charset="0"/>
              </a:rPr>
              <a:t>Population</a:t>
            </a:r>
          </a:p>
        </p:txBody>
      </p:sp>
      <p:sp>
        <p:nvSpPr>
          <p:cNvPr id="36" name="Rectangle 35"/>
          <p:cNvSpPr/>
          <p:nvPr/>
        </p:nvSpPr>
        <p:spPr>
          <a:xfrm>
            <a:off x="7172325" y="3492500"/>
            <a:ext cx="1608138" cy="17954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TextBox 31"/>
          <p:cNvSpPr txBox="1">
            <a:spLocks noChangeArrowheads="1"/>
          </p:cNvSpPr>
          <p:nvPr/>
        </p:nvSpPr>
        <p:spPr bwMode="auto">
          <a:xfrm>
            <a:off x="7162800" y="3492500"/>
            <a:ext cx="1752600" cy="1816100"/>
          </a:xfrm>
          <a:prstGeom prst="rect">
            <a:avLst/>
          </a:prstGeom>
          <a:noFill/>
          <a:ln w="9525">
            <a:noFill/>
            <a:miter lim="800000"/>
            <a:headEnd/>
            <a:tailEnd/>
          </a:ln>
        </p:spPr>
        <p:txBody>
          <a:bodyPr>
            <a:spAutoFit/>
          </a:bodyPr>
          <a:lstStyle/>
          <a:p>
            <a:r>
              <a:rPr lang="en-US" sz="2800" b="1" dirty="0">
                <a:solidFill>
                  <a:srgbClr val="00B050"/>
                </a:solidFill>
                <a:latin typeface="Calibri" pitchFamily="34" charset="0"/>
              </a:rPr>
              <a:t>Advanced</a:t>
            </a:r>
          </a:p>
          <a:p>
            <a:r>
              <a:rPr lang="en-US" sz="2800" b="1" dirty="0">
                <a:solidFill>
                  <a:srgbClr val="92D050"/>
                </a:solidFill>
                <a:latin typeface="Calibri" pitchFamily="34" charset="0"/>
              </a:rPr>
              <a:t>Proficient</a:t>
            </a:r>
          </a:p>
          <a:p>
            <a:r>
              <a:rPr lang="en-US" sz="2800" b="1" dirty="0">
                <a:solidFill>
                  <a:srgbClr val="FFC000"/>
                </a:solidFill>
                <a:latin typeface="Calibri" pitchFamily="34" charset="0"/>
              </a:rPr>
              <a:t>Basic</a:t>
            </a:r>
          </a:p>
          <a:p>
            <a:r>
              <a:rPr lang="en-US" sz="2800" b="1" dirty="0">
                <a:solidFill>
                  <a:srgbClr val="FF0000"/>
                </a:solidFill>
                <a:latin typeface="Calibri" pitchFamily="34" charset="0"/>
              </a:rPr>
              <a:t>Minimal</a:t>
            </a:r>
          </a:p>
        </p:txBody>
      </p:sp>
    </p:spTree>
    <p:extLst>
      <p:ext uri="{BB962C8B-B14F-4D97-AF65-F5344CB8AC3E}">
        <p14:creationId xmlns:p14="http://schemas.microsoft.com/office/powerpoint/2010/main" val="425063944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for Understanding</a:t>
            </a:r>
            <a:endParaRPr lang="en-US" dirty="0"/>
          </a:p>
        </p:txBody>
      </p:sp>
      <p:sp>
        <p:nvSpPr>
          <p:cNvPr id="3" name="Content Placeholder 2"/>
          <p:cNvSpPr>
            <a:spLocks noGrp="1"/>
          </p:cNvSpPr>
          <p:nvPr>
            <p:ph sz="quarter" idx="1"/>
          </p:nvPr>
        </p:nvSpPr>
        <p:spPr/>
        <p:txBody>
          <a:bodyPr/>
          <a:lstStyle/>
          <a:p>
            <a:r>
              <a:rPr lang="en-US" dirty="0" smtClean="0"/>
              <a:t>What would you tell a teacher or principal who said </a:t>
            </a:r>
            <a:r>
              <a:rPr lang="en-US" dirty="0" smtClean="0">
                <a:solidFill>
                  <a:srgbClr val="0060AA"/>
                </a:solidFill>
              </a:rPr>
              <a:t>Value-Added</a:t>
            </a:r>
            <a:r>
              <a:rPr lang="en-US" dirty="0" smtClean="0"/>
              <a:t> was not fair to schools with:</a:t>
            </a:r>
          </a:p>
          <a:p>
            <a:pPr lvl="1"/>
            <a:r>
              <a:rPr lang="en-US" dirty="0" smtClean="0">
                <a:solidFill>
                  <a:srgbClr val="DD3B3C"/>
                </a:solidFill>
              </a:rPr>
              <a:t>High-achieving</a:t>
            </a:r>
            <a:r>
              <a:rPr lang="en-US" dirty="0" smtClean="0"/>
              <a:t> students?</a:t>
            </a:r>
          </a:p>
          <a:p>
            <a:pPr lvl="1"/>
            <a:r>
              <a:rPr lang="en-US" dirty="0" smtClean="0">
                <a:solidFill>
                  <a:srgbClr val="DD3B3C"/>
                </a:solidFill>
              </a:rPr>
              <a:t>Low-achieving</a:t>
            </a:r>
            <a:r>
              <a:rPr lang="en-US" dirty="0" smtClean="0"/>
              <a:t> students?</a:t>
            </a:r>
          </a:p>
          <a:p>
            <a:r>
              <a:rPr lang="en-US" dirty="0" smtClean="0"/>
              <a:t>Is </a:t>
            </a:r>
            <a:r>
              <a:rPr lang="en-US" dirty="0" smtClean="0">
                <a:solidFill>
                  <a:srgbClr val="0060AA"/>
                </a:solidFill>
              </a:rPr>
              <a:t>Value-Added</a:t>
            </a:r>
            <a:r>
              <a:rPr lang="en-US" dirty="0" smtClean="0"/>
              <a:t> incompatible with the notion of high expectations for all students?</a:t>
            </a:r>
            <a:endParaRPr lang="en-US" dirty="0"/>
          </a:p>
        </p:txBody>
      </p:sp>
    </p:spTree>
    <p:extLst>
      <p:ext uri="{BB962C8B-B14F-4D97-AF65-F5344CB8AC3E}">
        <p14:creationId xmlns:p14="http://schemas.microsoft.com/office/powerpoint/2010/main" val="25034744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smtClean="0"/>
              <a:t>(Proxy measures for causal factors)</a:t>
            </a:r>
            <a:endParaRPr lang="en-US" dirty="0"/>
          </a:p>
        </p:txBody>
      </p:sp>
      <p:sp>
        <p:nvSpPr>
          <p:cNvPr id="3" name="Title 2"/>
          <p:cNvSpPr>
            <a:spLocks noGrp="1"/>
          </p:cNvSpPr>
          <p:nvPr>
            <p:ph type="title"/>
          </p:nvPr>
        </p:nvSpPr>
        <p:spPr/>
        <p:txBody>
          <a:bodyPr/>
          <a:lstStyle/>
          <a:p>
            <a:r>
              <a:rPr lang="en-US" dirty="0" smtClean="0"/>
              <a:t>2. How does VARC choose what to control for?</a:t>
            </a:r>
            <a:endParaRPr lang="en-US" dirty="0"/>
          </a:p>
        </p:txBody>
      </p:sp>
      <p:pic>
        <p:nvPicPr>
          <p:cNvPr id="5" name="Picture 4" descr="Influence.png"/>
          <p:cNvPicPr>
            <a:picLocks noChangeAspect="1"/>
          </p:cNvPicPr>
          <p:nvPr/>
        </p:nvPicPr>
        <p:blipFill>
          <a:blip r:embed="rId2" cstate="print"/>
          <a:stretch>
            <a:fillRect/>
          </a:stretch>
        </p:blipFill>
        <p:spPr>
          <a:xfrm>
            <a:off x="1959428" y="926106"/>
            <a:ext cx="6722347" cy="25156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5668445"/>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To measure"/>
          <p:cNvSpPr txBox="1">
            <a:spLocks noChangeArrowheads="1"/>
          </p:cNvSpPr>
          <p:nvPr/>
        </p:nvSpPr>
        <p:spPr bwMode="auto">
          <a:xfrm>
            <a:off x="0" y="0"/>
            <a:ext cx="9144000" cy="400110"/>
          </a:xfrm>
          <a:prstGeom prst="rect">
            <a:avLst/>
          </a:prstGeom>
          <a:noFill/>
          <a:ln w="9525">
            <a:noFill/>
            <a:miter lim="800000"/>
            <a:headEnd/>
            <a:tailEnd/>
          </a:ln>
        </p:spPr>
        <p:txBody>
          <a:bodyPr>
            <a:spAutoFit/>
          </a:bodyPr>
          <a:lstStyle/>
          <a:p>
            <a:pPr marL="514350" indent="-514350" algn="ctr"/>
            <a:r>
              <a:rPr lang="en-US" sz="2000" b="1" dirty="0" smtClean="0">
                <a:latin typeface="+mn-lt"/>
              </a:rPr>
              <a:t>2. How does VARC choose what to control for?</a:t>
            </a:r>
          </a:p>
        </p:txBody>
      </p:sp>
      <p:sp>
        <p:nvSpPr>
          <p:cNvPr id="11" name="Using"/>
          <p:cNvSpPr txBox="1">
            <a:spLocks noChangeArrowheads="1"/>
          </p:cNvSpPr>
          <p:nvPr/>
        </p:nvSpPr>
        <p:spPr bwMode="auto">
          <a:xfrm>
            <a:off x="0" y="381000"/>
            <a:ext cx="9144000" cy="1754326"/>
          </a:xfrm>
          <a:prstGeom prst="rect">
            <a:avLst/>
          </a:prstGeom>
          <a:noFill/>
          <a:ln w="9525">
            <a:noFill/>
            <a:miter lim="800000"/>
            <a:headEnd/>
            <a:tailEnd/>
          </a:ln>
        </p:spPr>
        <p:txBody>
          <a:bodyPr>
            <a:spAutoFit/>
          </a:bodyPr>
          <a:lstStyle/>
          <a:p>
            <a:pPr lvl="1">
              <a:buFont typeface="Arial" charset="0"/>
              <a:buChar char="•"/>
            </a:pPr>
            <a:r>
              <a:rPr lang="en-US" dirty="0">
                <a:solidFill>
                  <a:srgbClr val="000000"/>
                </a:solidFill>
                <a:latin typeface="Calibri" pitchFamily="34" charset="0"/>
              </a:rPr>
              <a:t> </a:t>
            </a:r>
            <a:r>
              <a:rPr lang="en-US" dirty="0" smtClean="0">
                <a:solidFill>
                  <a:srgbClr val="000000"/>
                </a:solidFill>
                <a:latin typeface="Calibri" pitchFamily="34" charset="0"/>
              </a:rPr>
              <a:t>Imagine we want to evaluate another pair of gardeners and we notice that there is something else different about their trees that we have not controlled for in the model.</a:t>
            </a:r>
            <a:br>
              <a:rPr lang="en-US" dirty="0" smtClean="0">
                <a:solidFill>
                  <a:srgbClr val="000000"/>
                </a:solidFill>
                <a:latin typeface="Calibri" pitchFamily="34" charset="0"/>
              </a:rPr>
            </a:br>
            <a:endParaRPr lang="en-US" dirty="0" smtClean="0">
              <a:solidFill>
                <a:srgbClr val="000000"/>
              </a:solidFill>
              <a:latin typeface="Calibri" pitchFamily="34" charset="0"/>
            </a:endParaRPr>
          </a:p>
          <a:p>
            <a:pPr lvl="1">
              <a:buFont typeface="Arial" charset="0"/>
              <a:buChar char="•"/>
            </a:pPr>
            <a:r>
              <a:rPr lang="en-US" dirty="0" smtClean="0">
                <a:solidFill>
                  <a:srgbClr val="000000"/>
                </a:solidFill>
                <a:latin typeface="Calibri" pitchFamily="34" charset="0"/>
              </a:rPr>
              <a:t> In this example, Oak F has many more leaves than Oak E. </a:t>
            </a:r>
          </a:p>
          <a:p>
            <a:pPr lvl="1">
              <a:buFont typeface="Arial" charset="0"/>
              <a:buChar char="•"/>
            </a:pPr>
            <a:r>
              <a:rPr lang="en-US" dirty="0" smtClean="0">
                <a:solidFill>
                  <a:srgbClr val="000000"/>
                </a:solidFill>
                <a:latin typeface="Calibri" pitchFamily="34" charset="0"/>
              </a:rPr>
              <a:t> Is this something we could account for in our predictions?</a:t>
            </a:r>
          </a:p>
          <a:p>
            <a:pPr lvl="1">
              <a:buFont typeface="Arial" charset="0"/>
              <a:buChar char="•"/>
            </a:pPr>
            <a:endParaRPr lang="en-US" dirty="0">
              <a:solidFill>
                <a:srgbClr val="000000"/>
              </a:solidFill>
              <a:latin typeface="Calibri" pitchFamily="34" charset="0"/>
            </a:endParaRPr>
          </a:p>
        </p:txBody>
      </p:sp>
      <p:pic>
        <p:nvPicPr>
          <p:cNvPr id="21518" name="Gardener A" descr="Gardener A.png"/>
          <p:cNvPicPr>
            <a:picLocks noChangeAspect="1"/>
          </p:cNvPicPr>
          <p:nvPr/>
        </p:nvPicPr>
        <p:blipFill>
          <a:blip r:embed="rId4" cstate="print"/>
          <a:stretch>
            <a:fillRect/>
          </a:stretch>
        </p:blipFill>
        <p:spPr bwMode="auto">
          <a:xfrm>
            <a:off x="339012" y="2937648"/>
            <a:ext cx="527047" cy="1393548"/>
          </a:xfrm>
          <a:prstGeom prst="rect">
            <a:avLst/>
          </a:prstGeom>
          <a:noFill/>
          <a:ln>
            <a:noFill/>
          </a:ln>
        </p:spPr>
      </p:pic>
      <p:pic>
        <p:nvPicPr>
          <p:cNvPr id="21516" name="Gardener B" descr="Gardeners B.png"/>
          <p:cNvPicPr>
            <a:picLocks noChangeAspect="1"/>
          </p:cNvPicPr>
          <p:nvPr/>
        </p:nvPicPr>
        <p:blipFill>
          <a:blip r:embed="rId5" cstate="print"/>
          <a:stretch>
            <a:fillRect/>
          </a:stretch>
        </p:blipFill>
        <p:spPr bwMode="auto">
          <a:xfrm>
            <a:off x="8270303" y="2935882"/>
            <a:ext cx="518114" cy="1393548"/>
          </a:xfrm>
          <a:prstGeom prst="rect">
            <a:avLst/>
          </a:prstGeom>
          <a:noFill/>
          <a:ln>
            <a:noFill/>
          </a:ln>
        </p:spPr>
      </p:pic>
      <p:pic>
        <p:nvPicPr>
          <p:cNvPr id="24" name="Picture 23" descr="Just Tall.png"/>
          <p:cNvPicPr>
            <a:picLocks noChangeAspect="1"/>
          </p:cNvPicPr>
          <p:nvPr/>
        </p:nvPicPr>
        <p:blipFill>
          <a:blip r:embed="rId6" cstate="print"/>
          <a:stretch>
            <a:fillRect/>
          </a:stretch>
        </p:blipFill>
        <p:spPr>
          <a:xfrm>
            <a:off x="4724793" y="2477869"/>
            <a:ext cx="2742807" cy="3484301"/>
          </a:xfrm>
          <a:prstGeom prst="rect">
            <a:avLst/>
          </a:prstGeom>
        </p:spPr>
      </p:pic>
      <p:sp>
        <p:nvSpPr>
          <p:cNvPr id="26" name="TextBox 25"/>
          <p:cNvSpPr txBox="1"/>
          <p:nvPr/>
        </p:nvSpPr>
        <p:spPr>
          <a:xfrm>
            <a:off x="2444812" y="6059269"/>
            <a:ext cx="825867" cy="646331"/>
          </a:xfrm>
          <a:prstGeom prst="rect">
            <a:avLst/>
          </a:prstGeom>
          <a:noFill/>
        </p:spPr>
        <p:txBody>
          <a:bodyPr wrap="none" rtlCol="0">
            <a:spAutoFit/>
          </a:bodyPr>
          <a:lstStyle/>
          <a:p>
            <a:pPr algn="ctr"/>
            <a:r>
              <a:rPr lang="en-US" dirty="0" smtClean="0"/>
              <a:t>Oak E</a:t>
            </a:r>
          </a:p>
          <a:p>
            <a:pPr algn="ctr"/>
            <a:r>
              <a:rPr lang="en-US" dirty="0" smtClean="0"/>
              <a:t>Age 5</a:t>
            </a:r>
            <a:endParaRPr lang="en-US" dirty="0"/>
          </a:p>
        </p:txBody>
      </p:sp>
      <p:sp>
        <p:nvSpPr>
          <p:cNvPr id="27" name="TextBox 26"/>
          <p:cNvSpPr txBox="1"/>
          <p:nvPr/>
        </p:nvSpPr>
        <p:spPr>
          <a:xfrm>
            <a:off x="5575424" y="6059269"/>
            <a:ext cx="813043" cy="646331"/>
          </a:xfrm>
          <a:prstGeom prst="rect">
            <a:avLst/>
          </a:prstGeom>
          <a:noFill/>
        </p:spPr>
        <p:txBody>
          <a:bodyPr wrap="none" rtlCol="0">
            <a:spAutoFit/>
          </a:bodyPr>
          <a:lstStyle/>
          <a:p>
            <a:pPr algn="ctr"/>
            <a:r>
              <a:rPr lang="en-US" dirty="0" smtClean="0"/>
              <a:t>Oak F</a:t>
            </a:r>
          </a:p>
          <a:p>
            <a:pPr algn="ctr"/>
            <a:r>
              <a:rPr lang="en-US" dirty="0" smtClean="0"/>
              <a:t>Age 5</a:t>
            </a:r>
            <a:endParaRPr lang="en-US" dirty="0"/>
          </a:p>
        </p:txBody>
      </p:sp>
      <p:pic>
        <p:nvPicPr>
          <p:cNvPr id="22" name="Picture 21" descr="Just Thin.png"/>
          <p:cNvPicPr>
            <a:picLocks noChangeAspect="1"/>
          </p:cNvPicPr>
          <p:nvPr/>
        </p:nvPicPr>
        <p:blipFill>
          <a:blip r:embed="rId7" cstate="print"/>
          <a:stretch>
            <a:fillRect/>
          </a:stretch>
        </p:blipFill>
        <p:spPr>
          <a:xfrm>
            <a:off x="1905000" y="2477869"/>
            <a:ext cx="1591318" cy="3505200"/>
          </a:xfrm>
          <a:prstGeom prst="rect">
            <a:avLst/>
          </a:prstGeom>
        </p:spPr>
      </p:pic>
      <p:sp>
        <p:nvSpPr>
          <p:cNvPr id="31" name="Gar A Label"/>
          <p:cNvSpPr txBox="1">
            <a:spLocks noChangeArrowheads="1"/>
          </p:cNvSpPr>
          <p:nvPr/>
        </p:nvSpPr>
        <p:spPr bwMode="auto">
          <a:xfrm>
            <a:off x="0" y="2551113"/>
            <a:ext cx="1354538" cy="400110"/>
          </a:xfrm>
          <a:prstGeom prst="rect">
            <a:avLst/>
          </a:prstGeom>
          <a:noFill/>
          <a:ln w="9525">
            <a:noFill/>
            <a:miter lim="800000"/>
            <a:headEnd/>
            <a:tailEnd/>
          </a:ln>
        </p:spPr>
        <p:txBody>
          <a:bodyPr wrap="none">
            <a:spAutoFit/>
          </a:bodyPr>
          <a:lstStyle/>
          <a:p>
            <a:r>
              <a:rPr lang="en-US" sz="2000" dirty="0">
                <a:solidFill>
                  <a:srgbClr val="5B7F00"/>
                </a:solidFill>
                <a:latin typeface="Calibri" pitchFamily="34" charset="0"/>
              </a:rPr>
              <a:t>Gardener </a:t>
            </a:r>
            <a:r>
              <a:rPr lang="en-US" sz="2000" dirty="0" smtClean="0">
                <a:solidFill>
                  <a:srgbClr val="5B7F00"/>
                </a:solidFill>
                <a:latin typeface="Calibri" pitchFamily="34" charset="0"/>
              </a:rPr>
              <a:t>E</a:t>
            </a:r>
            <a:endParaRPr lang="en-US" sz="2000" dirty="0">
              <a:solidFill>
                <a:srgbClr val="5B7F00"/>
              </a:solidFill>
              <a:latin typeface="Calibri" pitchFamily="34" charset="0"/>
            </a:endParaRPr>
          </a:p>
        </p:txBody>
      </p:sp>
      <p:sp>
        <p:nvSpPr>
          <p:cNvPr id="32" name="Gar B Label"/>
          <p:cNvSpPr txBox="1">
            <a:spLocks noChangeArrowheads="1"/>
          </p:cNvSpPr>
          <p:nvPr/>
        </p:nvSpPr>
        <p:spPr bwMode="auto">
          <a:xfrm>
            <a:off x="7751763" y="2546350"/>
            <a:ext cx="1348126" cy="400110"/>
          </a:xfrm>
          <a:prstGeom prst="rect">
            <a:avLst/>
          </a:prstGeom>
          <a:noFill/>
          <a:ln w="9525">
            <a:noFill/>
            <a:miter lim="800000"/>
            <a:headEnd/>
            <a:tailEnd/>
          </a:ln>
        </p:spPr>
        <p:txBody>
          <a:bodyPr wrap="none">
            <a:spAutoFit/>
          </a:bodyPr>
          <a:lstStyle/>
          <a:p>
            <a:r>
              <a:rPr lang="en-US" sz="2000" dirty="0">
                <a:solidFill>
                  <a:srgbClr val="7C4800"/>
                </a:solidFill>
                <a:latin typeface="Calibri" pitchFamily="34" charset="0"/>
              </a:rPr>
              <a:t>Gardener </a:t>
            </a:r>
            <a:r>
              <a:rPr lang="en-US" sz="2000" dirty="0" smtClean="0">
                <a:solidFill>
                  <a:srgbClr val="7C4800"/>
                </a:solidFill>
                <a:latin typeface="Calibri" pitchFamily="34" charset="0"/>
              </a:rPr>
              <a:t>F</a:t>
            </a:r>
            <a:endParaRPr lang="en-US" sz="2000" dirty="0">
              <a:solidFill>
                <a:srgbClr val="7C4800"/>
              </a:solidFill>
              <a:latin typeface="Calibri" pitchFamily="34" charset="0"/>
            </a:endParaRPr>
          </a:p>
        </p:txBody>
      </p:sp>
      <p:grpSp>
        <p:nvGrpSpPr>
          <p:cNvPr id="47" name="Group 56"/>
          <p:cNvGrpSpPr/>
          <p:nvPr/>
        </p:nvGrpSpPr>
        <p:grpSpPr>
          <a:xfrm>
            <a:off x="3114835" y="1925359"/>
            <a:ext cx="771365" cy="4057710"/>
            <a:chOff x="7315200" y="1581090"/>
            <a:chExt cx="771365" cy="4057710"/>
          </a:xfrm>
        </p:grpSpPr>
        <p:sp>
          <p:nvSpPr>
            <p:cNvPr id="48" name="Right Bracket 47"/>
            <p:cNvSpPr/>
            <p:nvPr/>
          </p:nvSpPr>
          <p:spPr>
            <a:xfrm>
              <a:off x="7620000" y="2057400"/>
              <a:ext cx="161765" cy="3581400"/>
            </a:xfrm>
            <a:prstGeom prst="rightBracket">
              <a:avLst/>
            </a:prstGeom>
            <a:noFill/>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prstClr val="black"/>
                </a:solidFill>
              </a:endParaRPr>
            </a:p>
          </p:txBody>
        </p:sp>
        <p:sp>
          <p:nvSpPr>
            <p:cNvPr id="49" name="TextBox 48"/>
            <p:cNvSpPr txBox="1"/>
            <p:nvPr/>
          </p:nvSpPr>
          <p:spPr>
            <a:xfrm>
              <a:off x="7315200" y="1581090"/>
              <a:ext cx="771365" cy="400110"/>
            </a:xfrm>
            <a:prstGeom prst="rect">
              <a:avLst/>
            </a:prstGeom>
            <a:noFill/>
          </p:spPr>
          <p:txBody>
            <a:bodyPr wrap="none">
              <a:spAutoFit/>
            </a:bodyPr>
            <a:lstStyle/>
            <a:p>
              <a:pPr fontAlgn="auto">
                <a:spcBef>
                  <a:spcPts val="0"/>
                </a:spcBef>
                <a:spcAft>
                  <a:spcPts val="0"/>
                </a:spcAft>
                <a:defRPr/>
              </a:pPr>
              <a:r>
                <a:rPr lang="en-US" sz="2000" b="1" dirty="0" smtClean="0">
                  <a:solidFill>
                    <a:prstClr val="black"/>
                  </a:solidFill>
                  <a:latin typeface="+mn-lt"/>
                  <a:cs typeface="+mn-cs"/>
                </a:rPr>
                <a:t>73 </a:t>
              </a:r>
              <a:r>
                <a:rPr lang="en-US" sz="2000" b="1" dirty="0">
                  <a:solidFill>
                    <a:prstClr val="black"/>
                  </a:solidFill>
                  <a:latin typeface="+mn-lt"/>
                  <a:cs typeface="+mn-cs"/>
                </a:rPr>
                <a:t>in.</a:t>
              </a:r>
            </a:p>
          </p:txBody>
        </p:sp>
      </p:grpSp>
      <p:grpSp>
        <p:nvGrpSpPr>
          <p:cNvPr id="54" name="Group 56"/>
          <p:cNvGrpSpPr/>
          <p:nvPr/>
        </p:nvGrpSpPr>
        <p:grpSpPr>
          <a:xfrm>
            <a:off x="7162800" y="1944469"/>
            <a:ext cx="771365" cy="4057710"/>
            <a:chOff x="7315200" y="1581090"/>
            <a:chExt cx="771365" cy="4057710"/>
          </a:xfrm>
        </p:grpSpPr>
        <p:sp>
          <p:nvSpPr>
            <p:cNvPr id="55" name="Right Bracket 54"/>
            <p:cNvSpPr/>
            <p:nvPr/>
          </p:nvSpPr>
          <p:spPr>
            <a:xfrm>
              <a:off x="7620000" y="2057400"/>
              <a:ext cx="161765" cy="3581400"/>
            </a:xfrm>
            <a:prstGeom prst="rightBracket">
              <a:avLst/>
            </a:prstGeom>
            <a:noFill/>
            <a:ln w="44450">
              <a:solidFill>
                <a:srgbClr val="DD3B3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prstClr val="black"/>
                </a:solidFill>
              </a:endParaRPr>
            </a:p>
          </p:txBody>
        </p:sp>
        <p:sp>
          <p:nvSpPr>
            <p:cNvPr id="56" name="TextBox 55"/>
            <p:cNvSpPr txBox="1"/>
            <p:nvPr/>
          </p:nvSpPr>
          <p:spPr>
            <a:xfrm>
              <a:off x="7315200" y="1581090"/>
              <a:ext cx="771365" cy="400110"/>
            </a:xfrm>
            <a:prstGeom prst="rect">
              <a:avLst/>
            </a:prstGeom>
            <a:noFill/>
          </p:spPr>
          <p:txBody>
            <a:bodyPr wrap="none">
              <a:spAutoFit/>
            </a:bodyPr>
            <a:lstStyle/>
            <a:p>
              <a:pPr fontAlgn="auto">
                <a:spcBef>
                  <a:spcPts val="0"/>
                </a:spcBef>
                <a:spcAft>
                  <a:spcPts val="0"/>
                </a:spcAft>
                <a:defRPr/>
              </a:pPr>
              <a:r>
                <a:rPr lang="en-US" sz="2000" b="1" dirty="0" smtClean="0">
                  <a:solidFill>
                    <a:prstClr val="black"/>
                  </a:solidFill>
                  <a:latin typeface="+mn-lt"/>
                  <a:cs typeface="+mn-cs"/>
                </a:rPr>
                <a:t>73 </a:t>
              </a:r>
              <a:r>
                <a:rPr lang="en-US" sz="2000" b="1" dirty="0">
                  <a:solidFill>
                    <a:prstClr val="black"/>
                  </a:solidFill>
                  <a:latin typeface="+mn-lt"/>
                  <a:cs typeface="+mn-cs"/>
                </a:rPr>
                <a:t>in.</a:t>
              </a:r>
            </a:p>
          </p:txBody>
        </p:sp>
      </p:grpSp>
    </p:spTree>
    <p:extLst>
      <p:ext uri="{BB962C8B-B14F-4D97-AF65-F5344CB8AC3E}">
        <p14:creationId xmlns:p14="http://schemas.microsoft.com/office/powerpoint/2010/main" val="174119848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67"/>
            <a:ext cx="8229600" cy="1143000"/>
          </a:xfrm>
        </p:spPr>
        <p:txBody>
          <a:bodyPr>
            <a:normAutofit/>
          </a:bodyPr>
          <a:lstStyle/>
          <a:p>
            <a:r>
              <a:rPr lang="en-US" sz="2600" dirty="0" smtClean="0"/>
              <a:t>In order to be considered for inclusion in the Value-Added model, a characteristic must meet several requirements:</a:t>
            </a:r>
            <a:endParaRPr lang="en-US" sz="2600" dirty="0"/>
          </a:p>
        </p:txBody>
      </p:sp>
      <p:graphicFrame>
        <p:nvGraphicFramePr>
          <p:cNvPr id="4" name="Content Placeholder 3"/>
          <p:cNvGraphicFramePr>
            <a:graphicFrameLocks noGrp="1"/>
          </p:cNvGraphicFramePr>
          <p:nvPr>
            <p:ph sz="quarter" idx="1"/>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186851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Our Website: </a:t>
            </a:r>
            <a:r>
              <a:rPr lang="en-US" dirty="0">
                <a:hlinkClick r:id="rId2"/>
              </a:rPr>
              <a:t>http://varc.wceruw.org/</a:t>
            </a:r>
            <a:endParaRPr lang="en-US" dirty="0"/>
          </a:p>
        </p:txBody>
      </p:sp>
      <p:pic>
        <p:nvPicPr>
          <p:cNvPr id="6" name="Content Placeholder 5"/>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589105" y="1616213"/>
            <a:ext cx="5823299" cy="4489899"/>
          </a:xfrm>
          <a:ln>
            <a:solidFill>
              <a:schemeClr val="accent1"/>
            </a:solidFill>
          </a:ln>
        </p:spPr>
      </p:pic>
      <p:sp>
        <p:nvSpPr>
          <p:cNvPr id="7" name="Rectangular Callout 6"/>
          <p:cNvSpPr/>
          <p:nvPr/>
        </p:nvSpPr>
        <p:spPr>
          <a:xfrm>
            <a:off x="6655527" y="2592977"/>
            <a:ext cx="2292530" cy="627018"/>
          </a:xfrm>
          <a:prstGeom prst="wedgeRectCallout">
            <a:avLst>
              <a:gd name="adj1" fmla="val -109280"/>
              <a:gd name="adj2" fmla="val -691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Go to Projects</a:t>
            </a:r>
            <a:endParaRPr lang="en-US" sz="2400" dirty="0"/>
          </a:p>
        </p:txBody>
      </p:sp>
    </p:spTree>
    <p:extLst>
      <p:ext uri="{BB962C8B-B14F-4D97-AF65-F5344CB8AC3E}">
        <p14:creationId xmlns:p14="http://schemas.microsoft.com/office/powerpoint/2010/main" val="1153785250"/>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Check 1: Is this factor outside the gardener’s influence?  </a:t>
            </a:r>
            <a:endParaRPr lang="en-US" dirty="0"/>
          </a:p>
        </p:txBody>
      </p:sp>
      <p:graphicFrame>
        <p:nvGraphicFramePr>
          <p:cNvPr id="4" name="Content Placeholder 3"/>
          <p:cNvGraphicFramePr>
            <a:graphicFrameLocks noGrp="1"/>
          </p:cNvGraphicFramePr>
          <p:nvPr>
            <p:ph sz="quarter" idx="1"/>
          </p:nvPr>
        </p:nvGraphicFramePr>
        <p:xfrm>
          <a:off x="762000" y="2209800"/>
          <a:ext cx="3276600" cy="2225040"/>
        </p:xfrm>
        <a:graphic>
          <a:graphicData uri="http://schemas.openxmlformats.org/drawingml/2006/table">
            <a:tbl>
              <a:tblPr firstRow="1" bandRow="1">
                <a:tableStyleId>{F5AB1C69-6EDB-4FF4-983F-18BD219EF322}</a:tableStyleId>
              </a:tblPr>
              <a:tblGrid>
                <a:gridCol w="3276600"/>
              </a:tblGrid>
              <a:tr h="370840">
                <a:tc>
                  <a:txBody>
                    <a:bodyPr/>
                    <a:lstStyle/>
                    <a:p>
                      <a:pPr algn="ctr"/>
                      <a:r>
                        <a:rPr lang="en-US" dirty="0" smtClean="0"/>
                        <a:t>Outside the gardener’s influence</a:t>
                      </a:r>
                      <a:endParaRPr lang="en-US" dirty="0"/>
                    </a:p>
                  </a:txBody>
                  <a:tcPr/>
                </a:tc>
              </a:tr>
              <a:tr h="370840">
                <a:tc>
                  <a:txBody>
                    <a:bodyPr/>
                    <a:lstStyle/>
                    <a:p>
                      <a:pPr algn="ctr"/>
                      <a:r>
                        <a:rPr lang="en-US" dirty="0" smtClean="0"/>
                        <a:t>Starting</a:t>
                      </a:r>
                      <a:r>
                        <a:rPr lang="en-US" baseline="0" dirty="0" smtClean="0"/>
                        <a:t> tree height</a:t>
                      </a:r>
                      <a:endParaRPr lang="en-US" dirty="0"/>
                    </a:p>
                  </a:txBody>
                  <a:tcPr/>
                </a:tc>
              </a:tr>
              <a:tr h="370840">
                <a:tc>
                  <a:txBody>
                    <a:bodyPr/>
                    <a:lstStyle/>
                    <a:p>
                      <a:pPr algn="ctr"/>
                      <a:r>
                        <a:rPr lang="en-US" dirty="0" smtClean="0"/>
                        <a:t>Rainfall</a:t>
                      </a:r>
                      <a:endParaRPr lang="en-US" dirty="0"/>
                    </a:p>
                  </a:txBody>
                  <a:tcPr/>
                </a:tc>
              </a:tr>
              <a:tr h="370840">
                <a:tc>
                  <a:txBody>
                    <a:bodyPr/>
                    <a:lstStyle/>
                    <a:p>
                      <a:pPr algn="ctr"/>
                      <a:r>
                        <a:rPr lang="en-US" dirty="0" smtClean="0"/>
                        <a:t>Soil Richness</a:t>
                      </a:r>
                      <a:endParaRPr lang="en-US" dirty="0"/>
                    </a:p>
                  </a:txBody>
                  <a:tcPr/>
                </a:tc>
              </a:tr>
              <a:tr h="370840">
                <a:tc>
                  <a:txBody>
                    <a:bodyPr/>
                    <a:lstStyle/>
                    <a:p>
                      <a:pPr algn="ctr"/>
                      <a:r>
                        <a:rPr lang="en-US" dirty="0" smtClean="0"/>
                        <a:t>Temperature</a:t>
                      </a:r>
                      <a:endParaRPr lang="en-US" dirty="0"/>
                    </a:p>
                  </a:txBody>
                  <a:tcPr/>
                </a:tc>
              </a:tr>
              <a:tr h="370840">
                <a:tc>
                  <a:txBody>
                    <a:bodyPr/>
                    <a:lstStyle/>
                    <a:p>
                      <a:pPr algn="ctr"/>
                      <a:r>
                        <a:rPr lang="en-US" dirty="0" smtClean="0"/>
                        <a:t>Starting leaf number</a:t>
                      </a:r>
                      <a:endParaRPr lang="en-US" dirty="0"/>
                    </a:p>
                  </a:txBody>
                  <a:tcPr/>
                </a:tc>
              </a:tr>
            </a:tbl>
          </a:graphicData>
        </a:graphic>
      </p:graphicFrame>
      <p:graphicFrame>
        <p:nvGraphicFramePr>
          <p:cNvPr id="5" name="Content Placeholder 3"/>
          <p:cNvGraphicFramePr>
            <a:graphicFrameLocks/>
          </p:cNvGraphicFramePr>
          <p:nvPr/>
        </p:nvGraphicFramePr>
        <p:xfrm>
          <a:off x="4648200" y="2209800"/>
          <a:ext cx="3276600" cy="2225040"/>
        </p:xfrm>
        <a:graphic>
          <a:graphicData uri="http://schemas.openxmlformats.org/drawingml/2006/table">
            <a:tbl>
              <a:tblPr firstRow="1" bandRow="1">
                <a:tableStyleId>{21E4AEA4-8DFA-4A89-87EB-49C32662AFE0}</a:tableStyleId>
              </a:tblPr>
              <a:tblGrid>
                <a:gridCol w="3276600"/>
              </a:tblGrid>
              <a:tr h="370840">
                <a:tc>
                  <a:txBody>
                    <a:bodyPr/>
                    <a:lstStyle/>
                    <a:p>
                      <a:pPr algn="ctr"/>
                      <a:r>
                        <a:rPr lang="en-US" dirty="0" smtClean="0"/>
                        <a:t>Gardener can influence</a:t>
                      </a:r>
                      <a:endParaRPr lang="en-US" dirty="0"/>
                    </a:p>
                  </a:txBody>
                  <a:tcPr/>
                </a:tc>
              </a:tr>
              <a:tr h="370840">
                <a:tc>
                  <a:txBody>
                    <a:bodyPr/>
                    <a:lstStyle/>
                    <a:p>
                      <a:pPr algn="ctr"/>
                      <a:r>
                        <a:rPr lang="en-US" dirty="0" smtClean="0"/>
                        <a:t>Nitrogen fertilizer</a:t>
                      </a:r>
                      <a:endParaRPr lang="en-US" dirty="0"/>
                    </a:p>
                  </a:txBody>
                  <a:tcPr/>
                </a:tc>
              </a:tr>
              <a:tr h="370840">
                <a:tc>
                  <a:txBody>
                    <a:bodyPr/>
                    <a:lstStyle/>
                    <a:p>
                      <a:pPr algn="ctr"/>
                      <a:r>
                        <a:rPr lang="en-US" dirty="0" smtClean="0"/>
                        <a:t>Pruning</a:t>
                      </a:r>
                      <a:endParaRPr lang="en-US" dirty="0"/>
                    </a:p>
                  </a:txBody>
                  <a:tcPr/>
                </a:tc>
              </a:tr>
              <a:tr h="370840">
                <a:tc>
                  <a:txBody>
                    <a:bodyPr/>
                    <a:lstStyle/>
                    <a:p>
                      <a:pPr algn="ctr"/>
                      <a:r>
                        <a:rPr lang="en-US" dirty="0" smtClean="0"/>
                        <a:t>Insecticide</a:t>
                      </a:r>
                      <a:endParaRPr lang="en-US" dirty="0"/>
                    </a:p>
                  </a:txBody>
                  <a:tcPr/>
                </a:tc>
              </a:tr>
              <a:tr h="370840">
                <a:tc>
                  <a:txBody>
                    <a:bodyPr/>
                    <a:lstStyle/>
                    <a:p>
                      <a:pPr algn="ctr"/>
                      <a:r>
                        <a:rPr lang="en-US" dirty="0" smtClean="0"/>
                        <a:t>Watering</a:t>
                      </a:r>
                      <a:endParaRPr lang="en-US" dirty="0"/>
                    </a:p>
                  </a:txBody>
                  <a:tcPr/>
                </a:tc>
              </a:tr>
              <a:tr h="370840">
                <a:tc>
                  <a:txBody>
                    <a:bodyPr/>
                    <a:lstStyle/>
                    <a:p>
                      <a:pPr algn="ctr"/>
                      <a:r>
                        <a:rPr lang="en-US" dirty="0" smtClean="0"/>
                        <a:t>Mulching</a:t>
                      </a:r>
                      <a:endParaRPr lang="en-US" dirty="0"/>
                    </a:p>
                  </a:txBody>
                  <a:tcPr/>
                </a:tc>
              </a:tr>
            </a:tbl>
          </a:graphicData>
        </a:graphic>
      </p:graphicFrame>
    </p:spTree>
    <p:extLst>
      <p:ext uri="{BB962C8B-B14F-4D97-AF65-F5344CB8AC3E}">
        <p14:creationId xmlns:p14="http://schemas.microsoft.com/office/powerpoint/2010/main" val="3487198528"/>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Check 2: Do we have reliable data?  </a:t>
            </a:r>
            <a:endParaRPr lang="en-US" dirty="0"/>
          </a:p>
        </p:txBody>
      </p:sp>
      <p:graphicFrame>
        <p:nvGraphicFramePr>
          <p:cNvPr id="4" name="Content Placeholder 3"/>
          <p:cNvGraphicFramePr>
            <a:graphicFrameLocks noGrp="1"/>
          </p:cNvGraphicFramePr>
          <p:nvPr>
            <p:ph sz="quarter" idx="1"/>
          </p:nvPr>
        </p:nvGraphicFramePr>
        <p:xfrm>
          <a:off x="990600" y="2209800"/>
          <a:ext cx="7162800" cy="3134360"/>
        </p:xfrm>
        <a:graphic>
          <a:graphicData uri="http://schemas.openxmlformats.org/drawingml/2006/table">
            <a:tbl>
              <a:tblPr firstRow="1" bandRow="1">
                <a:tableStyleId>{5C22544A-7EE6-4342-B048-85BDC9FD1C3A}</a:tableStyleId>
              </a:tblPr>
              <a:tblGrid>
                <a:gridCol w="2387600"/>
                <a:gridCol w="2387600"/>
                <a:gridCol w="2387600"/>
              </a:tblGrid>
              <a:tr h="370840">
                <a:tc>
                  <a:txBody>
                    <a:bodyPr/>
                    <a:lstStyle/>
                    <a:p>
                      <a:pPr algn="ctr"/>
                      <a:r>
                        <a:rPr lang="en-US" dirty="0" smtClean="0"/>
                        <a:t>Category</a:t>
                      </a:r>
                      <a:endParaRPr lang="en-US" dirty="0"/>
                    </a:p>
                  </a:txBody>
                  <a:tcPr/>
                </a:tc>
                <a:tc>
                  <a:txBody>
                    <a:bodyPr/>
                    <a:lstStyle/>
                    <a:p>
                      <a:pPr algn="ctr"/>
                      <a:r>
                        <a:rPr lang="en-US" dirty="0" smtClean="0"/>
                        <a:t>Measurement</a:t>
                      </a:r>
                      <a:endParaRPr lang="en-US" dirty="0"/>
                    </a:p>
                  </a:txBody>
                  <a:tcPr/>
                </a:tc>
                <a:tc>
                  <a:txBody>
                    <a:bodyPr/>
                    <a:lstStyle/>
                    <a:p>
                      <a:pPr algn="ctr"/>
                      <a:r>
                        <a:rPr lang="en-US" dirty="0" smtClean="0"/>
                        <a:t>Coverage</a:t>
                      </a:r>
                      <a:endParaRPr lang="en-US" dirty="0"/>
                    </a:p>
                  </a:txBody>
                  <a:tcPr/>
                </a:tc>
              </a:tr>
              <a:tr h="370840">
                <a:tc>
                  <a:txBody>
                    <a:bodyPr/>
                    <a:lstStyle/>
                    <a:p>
                      <a:pPr algn="ctr"/>
                      <a:r>
                        <a:rPr lang="en-US" dirty="0" smtClean="0"/>
                        <a:t>Yearly</a:t>
                      </a:r>
                      <a:r>
                        <a:rPr lang="en-US" baseline="0" dirty="0" smtClean="0"/>
                        <a:t> record of tree height</a:t>
                      </a:r>
                      <a:endParaRPr lang="en-US" dirty="0"/>
                    </a:p>
                  </a:txBody>
                  <a:tcPr/>
                </a:tc>
                <a:tc>
                  <a:txBody>
                    <a:bodyPr/>
                    <a:lstStyle/>
                    <a:p>
                      <a:pPr algn="ctr"/>
                      <a:r>
                        <a:rPr lang="en-US" dirty="0" smtClean="0"/>
                        <a:t>Height</a:t>
                      </a:r>
                      <a:r>
                        <a:rPr lang="en-US" baseline="0" dirty="0" smtClean="0"/>
                        <a:t> (Inches)</a:t>
                      </a:r>
                      <a:endParaRPr lang="en-US" dirty="0"/>
                    </a:p>
                  </a:txBody>
                  <a:tcPr/>
                </a:tc>
                <a:tc>
                  <a:txBody>
                    <a:bodyPr/>
                    <a:lstStyle/>
                    <a:p>
                      <a:pPr algn="ctr"/>
                      <a:r>
                        <a:rPr lang="en-US" dirty="0" smtClean="0"/>
                        <a:t>100%</a:t>
                      </a:r>
                      <a:endParaRPr lang="en-US" dirty="0"/>
                    </a:p>
                  </a:txBody>
                  <a:tcPr/>
                </a:tc>
              </a:tr>
              <a:tr h="370840">
                <a:tc>
                  <a:txBody>
                    <a:bodyPr/>
                    <a:lstStyle/>
                    <a:p>
                      <a:pPr algn="ctr"/>
                      <a:r>
                        <a:rPr lang="en-US" dirty="0" smtClean="0"/>
                        <a:t>Rainfall</a:t>
                      </a:r>
                      <a:endParaRPr lang="en-US" dirty="0"/>
                    </a:p>
                  </a:txBody>
                  <a:tcPr/>
                </a:tc>
                <a:tc>
                  <a:txBody>
                    <a:bodyPr/>
                    <a:lstStyle/>
                    <a:p>
                      <a:pPr algn="ctr"/>
                      <a:r>
                        <a:rPr lang="en-US" baseline="0" dirty="0" smtClean="0"/>
                        <a:t>Rainfall (Inches)</a:t>
                      </a:r>
                      <a:endParaRPr lang="en-US" dirty="0"/>
                    </a:p>
                  </a:txBody>
                  <a:tcPr/>
                </a:tc>
                <a:tc>
                  <a:txBody>
                    <a:bodyPr/>
                    <a:lstStyle/>
                    <a:p>
                      <a:pPr algn="ctr"/>
                      <a:r>
                        <a:rPr lang="en-US" dirty="0" smtClean="0"/>
                        <a:t>98%</a:t>
                      </a:r>
                      <a:endParaRPr lang="en-US" dirty="0"/>
                    </a:p>
                  </a:txBody>
                  <a:tcPr/>
                </a:tc>
              </a:tr>
              <a:tr h="370840">
                <a:tc>
                  <a:txBody>
                    <a:bodyPr/>
                    <a:lstStyle/>
                    <a:p>
                      <a:pPr algn="ctr"/>
                      <a:r>
                        <a:rPr lang="en-US" dirty="0" smtClean="0"/>
                        <a:t>Soil Richness</a:t>
                      </a:r>
                      <a:endParaRPr lang="en-US" dirty="0"/>
                    </a:p>
                  </a:txBody>
                  <a:tcPr/>
                </a:tc>
                <a:tc>
                  <a:txBody>
                    <a:bodyPr/>
                    <a:lstStyle/>
                    <a:p>
                      <a:pPr algn="ctr"/>
                      <a:r>
                        <a:rPr lang="en-US" dirty="0" smtClean="0"/>
                        <a:t>Plant</a:t>
                      </a:r>
                      <a:r>
                        <a:rPr lang="en-US" baseline="0" dirty="0" smtClean="0"/>
                        <a:t> Nutrients (PPM)</a:t>
                      </a:r>
                      <a:endParaRPr lang="en-US" dirty="0"/>
                    </a:p>
                  </a:txBody>
                  <a:tcPr/>
                </a:tc>
                <a:tc>
                  <a:txBody>
                    <a:bodyPr/>
                    <a:lstStyle/>
                    <a:p>
                      <a:pPr algn="ctr"/>
                      <a:r>
                        <a:rPr lang="en-US" dirty="0" smtClean="0"/>
                        <a:t>96%</a:t>
                      </a:r>
                      <a:endParaRPr lang="en-US" dirty="0"/>
                    </a:p>
                  </a:txBody>
                  <a:tcPr/>
                </a:tc>
              </a:tr>
              <a:tr h="370840">
                <a:tc>
                  <a:txBody>
                    <a:bodyPr/>
                    <a:lstStyle/>
                    <a:p>
                      <a:pPr algn="ctr"/>
                      <a:r>
                        <a:rPr lang="en-US" dirty="0" smtClean="0"/>
                        <a:t>Temperature</a:t>
                      </a:r>
                      <a:endParaRPr lang="en-US" dirty="0"/>
                    </a:p>
                  </a:txBody>
                  <a:tcPr/>
                </a:tc>
                <a:tc>
                  <a:txBody>
                    <a:bodyPr/>
                    <a:lstStyle/>
                    <a:p>
                      <a:pPr algn="ctr"/>
                      <a:r>
                        <a:rPr lang="en-US" dirty="0" smtClean="0"/>
                        <a:t>Average Temperature (Degrees</a:t>
                      </a:r>
                      <a:r>
                        <a:rPr lang="en-US" baseline="0" dirty="0" smtClean="0"/>
                        <a:t> Celsius)</a:t>
                      </a:r>
                      <a:endParaRPr lang="en-US" dirty="0"/>
                    </a:p>
                  </a:txBody>
                  <a:tcPr/>
                </a:tc>
                <a:tc>
                  <a:txBody>
                    <a:bodyPr/>
                    <a:lstStyle/>
                    <a:p>
                      <a:pPr algn="ctr"/>
                      <a:r>
                        <a:rPr lang="en-US" dirty="0" smtClean="0"/>
                        <a:t>100%</a:t>
                      </a:r>
                      <a:endParaRPr lang="en-US" dirty="0"/>
                    </a:p>
                  </a:txBody>
                  <a:tcPr/>
                </a:tc>
              </a:tr>
              <a:tr h="370840">
                <a:tc>
                  <a:txBody>
                    <a:bodyPr/>
                    <a:lstStyle/>
                    <a:p>
                      <a:pPr algn="ctr"/>
                      <a:r>
                        <a:rPr lang="en-US" dirty="0" smtClean="0"/>
                        <a:t>Starting leaf number</a:t>
                      </a:r>
                      <a:endParaRPr lang="en-US" dirty="0"/>
                    </a:p>
                  </a:txBody>
                  <a:tcPr>
                    <a:solidFill>
                      <a:schemeClr val="accent2">
                        <a:lumMod val="40000"/>
                        <a:lumOff val="60000"/>
                      </a:schemeClr>
                    </a:solidFill>
                  </a:tcPr>
                </a:tc>
                <a:tc>
                  <a:txBody>
                    <a:bodyPr/>
                    <a:lstStyle/>
                    <a:p>
                      <a:pPr algn="ctr"/>
                      <a:r>
                        <a:rPr lang="en-US" dirty="0" smtClean="0"/>
                        <a:t>Individual Leaf Count</a:t>
                      </a:r>
                      <a:endParaRPr lang="en-US" dirty="0"/>
                    </a:p>
                  </a:txBody>
                  <a:tcPr>
                    <a:solidFill>
                      <a:schemeClr val="accent2">
                        <a:lumMod val="40000"/>
                        <a:lumOff val="60000"/>
                      </a:schemeClr>
                    </a:solidFill>
                  </a:tcPr>
                </a:tc>
                <a:tc>
                  <a:txBody>
                    <a:bodyPr/>
                    <a:lstStyle/>
                    <a:p>
                      <a:pPr algn="ctr"/>
                      <a:r>
                        <a:rPr lang="en-US" dirty="0" smtClean="0"/>
                        <a:t>7%</a:t>
                      </a:r>
                      <a:endParaRPr lang="en-US" dirty="0"/>
                    </a:p>
                  </a:txBody>
                  <a:tcPr>
                    <a:solidFill>
                      <a:schemeClr val="accent2">
                        <a:lumMod val="40000"/>
                        <a:lumOff val="60000"/>
                      </a:schemeClr>
                    </a:solidFill>
                  </a:tcPr>
                </a:tc>
              </a:tr>
              <a:tr h="370840">
                <a:tc>
                  <a:txBody>
                    <a:bodyPr/>
                    <a:lstStyle/>
                    <a:p>
                      <a:pPr algn="ctr"/>
                      <a:r>
                        <a:rPr lang="en-US" dirty="0" smtClean="0"/>
                        <a:t>Canopy diameter</a:t>
                      </a:r>
                      <a:endParaRPr lang="en-US" dirty="0"/>
                    </a:p>
                  </a:txBody>
                  <a:tcPr/>
                </a:tc>
                <a:tc>
                  <a:txBody>
                    <a:bodyPr/>
                    <a:lstStyle/>
                    <a:p>
                      <a:pPr algn="ctr"/>
                      <a:r>
                        <a:rPr lang="en-US" dirty="0" smtClean="0"/>
                        <a:t>Diameter (Inches)</a:t>
                      </a:r>
                      <a:endParaRPr lang="en-US" dirty="0"/>
                    </a:p>
                  </a:txBody>
                  <a:tcPr/>
                </a:tc>
                <a:tc>
                  <a:txBody>
                    <a:bodyPr/>
                    <a:lstStyle/>
                    <a:p>
                      <a:pPr algn="ctr"/>
                      <a:r>
                        <a:rPr lang="en-US" dirty="0" smtClean="0"/>
                        <a:t>97%</a:t>
                      </a:r>
                      <a:endParaRPr lang="en-US" dirty="0"/>
                    </a:p>
                  </a:txBody>
                  <a:tcPr/>
                </a:tc>
              </a:tr>
            </a:tbl>
          </a:graphicData>
        </a:graphic>
      </p:graphicFrame>
    </p:spTree>
    <p:extLst>
      <p:ext uri="{BB962C8B-B14F-4D97-AF65-F5344CB8AC3E}">
        <p14:creationId xmlns:p14="http://schemas.microsoft.com/office/powerpoint/2010/main" val="46427305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Check 3: Can we approximate it with other data?  </a:t>
            </a:r>
            <a:endParaRPr lang="en-US" dirty="0"/>
          </a:p>
        </p:txBody>
      </p:sp>
      <p:graphicFrame>
        <p:nvGraphicFramePr>
          <p:cNvPr id="4" name="Content Placeholder 3"/>
          <p:cNvGraphicFramePr>
            <a:graphicFrameLocks noGrp="1"/>
          </p:cNvGraphicFramePr>
          <p:nvPr>
            <p:ph sz="quarter" idx="1"/>
          </p:nvPr>
        </p:nvGraphicFramePr>
        <p:xfrm>
          <a:off x="990600" y="2209800"/>
          <a:ext cx="7162800" cy="3134360"/>
        </p:xfrm>
        <a:graphic>
          <a:graphicData uri="http://schemas.openxmlformats.org/drawingml/2006/table">
            <a:tbl>
              <a:tblPr firstRow="1" bandRow="1">
                <a:tableStyleId>{5C22544A-7EE6-4342-B048-85BDC9FD1C3A}</a:tableStyleId>
              </a:tblPr>
              <a:tblGrid>
                <a:gridCol w="2387600"/>
                <a:gridCol w="2387600"/>
                <a:gridCol w="2387600"/>
              </a:tblGrid>
              <a:tr h="370840">
                <a:tc>
                  <a:txBody>
                    <a:bodyPr/>
                    <a:lstStyle/>
                    <a:p>
                      <a:pPr algn="ctr"/>
                      <a:r>
                        <a:rPr lang="en-US" dirty="0" smtClean="0"/>
                        <a:t>Category</a:t>
                      </a:r>
                      <a:endParaRPr lang="en-US" dirty="0"/>
                    </a:p>
                  </a:txBody>
                  <a:tcPr/>
                </a:tc>
                <a:tc>
                  <a:txBody>
                    <a:bodyPr/>
                    <a:lstStyle/>
                    <a:p>
                      <a:pPr algn="ctr"/>
                      <a:r>
                        <a:rPr lang="en-US" dirty="0" smtClean="0"/>
                        <a:t>Measurement</a:t>
                      </a:r>
                      <a:endParaRPr lang="en-US" dirty="0"/>
                    </a:p>
                  </a:txBody>
                  <a:tcPr/>
                </a:tc>
                <a:tc>
                  <a:txBody>
                    <a:bodyPr/>
                    <a:lstStyle/>
                    <a:p>
                      <a:pPr algn="ctr"/>
                      <a:r>
                        <a:rPr lang="en-US" dirty="0" smtClean="0"/>
                        <a:t>Coverage</a:t>
                      </a:r>
                      <a:endParaRPr lang="en-US" dirty="0"/>
                    </a:p>
                  </a:txBody>
                  <a:tcPr/>
                </a:tc>
              </a:tr>
              <a:tr h="370840">
                <a:tc>
                  <a:txBody>
                    <a:bodyPr/>
                    <a:lstStyle/>
                    <a:p>
                      <a:pPr algn="ctr"/>
                      <a:r>
                        <a:rPr lang="en-US" dirty="0" smtClean="0"/>
                        <a:t>Yearly</a:t>
                      </a:r>
                      <a:r>
                        <a:rPr lang="en-US" baseline="0" dirty="0" smtClean="0"/>
                        <a:t> record of tree height</a:t>
                      </a:r>
                      <a:endParaRPr lang="en-US" dirty="0"/>
                    </a:p>
                  </a:txBody>
                  <a:tcPr/>
                </a:tc>
                <a:tc>
                  <a:txBody>
                    <a:bodyPr/>
                    <a:lstStyle/>
                    <a:p>
                      <a:pPr algn="ctr"/>
                      <a:r>
                        <a:rPr lang="en-US" dirty="0" smtClean="0"/>
                        <a:t>Height</a:t>
                      </a:r>
                      <a:r>
                        <a:rPr lang="en-US" baseline="0" dirty="0" smtClean="0"/>
                        <a:t> (Inches)</a:t>
                      </a:r>
                      <a:endParaRPr lang="en-US" dirty="0"/>
                    </a:p>
                  </a:txBody>
                  <a:tcPr/>
                </a:tc>
                <a:tc>
                  <a:txBody>
                    <a:bodyPr/>
                    <a:lstStyle/>
                    <a:p>
                      <a:pPr algn="ctr"/>
                      <a:r>
                        <a:rPr lang="en-US" dirty="0" smtClean="0"/>
                        <a:t>100%</a:t>
                      </a:r>
                      <a:endParaRPr lang="en-US" dirty="0"/>
                    </a:p>
                  </a:txBody>
                  <a:tcPr/>
                </a:tc>
              </a:tr>
              <a:tr h="370840">
                <a:tc>
                  <a:txBody>
                    <a:bodyPr/>
                    <a:lstStyle/>
                    <a:p>
                      <a:pPr algn="ctr"/>
                      <a:r>
                        <a:rPr lang="en-US" dirty="0" smtClean="0"/>
                        <a:t>Rainfall</a:t>
                      </a:r>
                      <a:endParaRPr lang="en-US" dirty="0"/>
                    </a:p>
                  </a:txBody>
                  <a:tcPr/>
                </a:tc>
                <a:tc>
                  <a:txBody>
                    <a:bodyPr/>
                    <a:lstStyle/>
                    <a:p>
                      <a:pPr algn="ctr"/>
                      <a:r>
                        <a:rPr lang="en-US" baseline="0" dirty="0" smtClean="0"/>
                        <a:t>Rainfall (Inches)</a:t>
                      </a:r>
                      <a:endParaRPr lang="en-US" dirty="0"/>
                    </a:p>
                  </a:txBody>
                  <a:tcPr/>
                </a:tc>
                <a:tc>
                  <a:txBody>
                    <a:bodyPr/>
                    <a:lstStyle/>
                    <a:p>
                      <a:pPr algn="ctr"/>
                      <a:r>
                        <a:rPr lang="en-US" dirty="0" smtClean="0"/>
                        <a:t>98%</a:t>
                      </a:r>
                      <a:endParaRPr lang="en-US" dirty="0"/>
                    </a:p>
                  </a:txBody>
                  <a:tcPr/>
                </a:tc>
              </a:tr>
              <a:tr h="370840">
                <a:tc>
                  <a:txBody>
                    <a:bodyPr/>
                    <a:lstStyle/>
                    <a:p>
                      <a:pPr algn="ctr"/>
                      <a:r>
                        <a:rPr lang="en-US" dirty="0" smtClean="0"/>
                        <a:t>Soil Richness</a:t>
                      </a:r>
                      <a:endParaRPr lang="en-US" dirty="0"/>
                    </a:p>
                  </a:txBody>
                  <a:tcPr/>
                </a:tc>
                <a:tc>
                  <a:txBody>
                    <a:bodyPr/>
                    <a:lstStyle/>
                    <a:p>
                      <a:pPr algn="ctr"/>
                      <a:r>
                        <a:rPr lang="en-US" dirty="0" smtClean="0"/>
                        <a:t>Plant</a:t>
                      </a:r>
                      <a:r>
                        <a:rPr lang="en-US" baseline="0" dirty="0" smtClean="0"/>
                        <a:t> Nutrients (PPM)</a:t>
                      </a:r>
                      <a:endParaRPr lang="en-US" dirty="0"/>
                    </a:p>
                  </a:txBody>
                  <a:tcPr/>
                </a:tc>
                <a:tc>
                  <a:txBody>
                    <a:bodyPr/>
                    <a:lstStyle/>
                    <a:p>
                      <a:pPr algn="ctr"/>
                      <a:r>
                        <a:rPr lang="en-US" dirty="0" smtClean="0"/>
                        <a:t>96%</a:t>
                      </a:r>
                      <a:endParaRPr lang="en-US" dirty="0"/>
                    </a:p>
                  </a:txBody>
                  <a:tcPr/>
                </a:tc>
              </a:tr>
              <a:tr h="370840">
                <a:tc>
                  <a:txBody>
                    <a:bodyPr/>
                    <a:lstStyle/>
                    <a:p>
                      <a:pPr algn="ctr"/>
                      <a:r>
                        <a:rPr lang="en-US" dirty="0" smtClean="0"/>
                        <a:t>Temperature</a:t>
                      </a:r>
                      <a:endParaRPr lang="en-US" dirty="0"/>
                    </a:p>
                  </a:txBody>
                  <a:tcPr/>
                </a:tc>
                <a:tc>
                  <a:txBody>
                    <a:bodyPr/>
                    <a:lstStyle/>
                    <a:p>
                      <a:pPr algn="ctr"/>
                      <a:r>
                        <a:rPr lang="en-US" dirty="0" smtClean="0"/>
                        <a:t>Average Temperature (Degrees</a:t>
                      </a:r>
                      <a:r>
                        <a:rPr lang="en-US" baseline="0" dirty="0" smtClean="0"/>
                        <a:t> Celsius)</a:t>
                      </a:r>
                      <a:endParaRPr lang="en-US" dirty="0"/>
                    </a:p>
                  </a:txBody>
                  <a:tcPr/>
                </a:tc>
                <a:tc>
                  <a:txBody>
                    <a:bodyPr/>
                    <a:lstStyle/>
                    <a:p>
                      <a:pPr algn="ctr"/>
                      <a:r>
                        <a:rPr lang="en-US" dirty="0" smtClean="0"/>
                        <a:t>100%</a:t>
                      </a:r>
                      <a:endParaRPr lang="en-US" dirty="0"/>
                    </a:p>
                  </a:txBody>
                  <a:tcPr/>
                </a:tc>
              </a:tr>
              <a:tr h="370840">
                <a:tc>
                  <a:txBody>
                    <a:bodyPr/>
                    <a:lstStyle/>
                    <a:p>
                      <a:pPr algn="ctr"/>
                      <a:r>
                        <a:rPr lang="en-US" dirty="0" smtClean="0"/>
                        <a:t>Starting leaf number</a:t>
                      </a:r>
                      <a:endParaRPr lang="en-US" dirty="0"/>
                    </a:p>
                  </a:txBody>
                  <a:tcPr>
                    <a:solidFill>
                      <a:schemeClr val="accent2">
                        <a:lumMod val="40000"/>
                        <a:lumOff val="60000"/>
                      </a:schemeClr>
                    </a:solidFill>
                  </a:tcPr>
                </a:tc>
                <a:tc>
                  <a:txBody>
                    <a:bodyPr/>
                    <a:lstStyle/>
                    <a:p>
                      <a:pPr algn="ctr"/>
                      <a:r>
                        <a:rPr lang="en-US" dirty="0" smtClean="0"/>
                        <a:t>Individual Leaf Count</a:t>
                      </a:r>
                      <a:endParaRPr lang="en-US" dirty="0"/>
                    </a:p>
                  </a:txBody>
                  <a:tcPr>
                    <a:solidFill>
                      <a:schemeClr val="accent2">
                        <a:lumMod val="40000"/>
                        <a:lumOff val="60000"/>
                      </a:schemeClr>
                    </a:solidFill>
                  </a:tcPr>
                </a:tc>
                <a:tc>
                  <a:txBody>
                    <a:bodyPr/>
                    <a:lstStyle/>
                    <a:p>
                      <a:pPr algn="ctr"/>
                      <a:r>
                        <a:rPr lang="en-US" dirty="0" smtClean="0"/>
                        <a:t>7%</a:t>
                      </a:r>
                      <a:endParaRPr lang="en-US" dirty="0"/>
                    </a:p>
                  </a:txBody>
                  <a:tcPr>
                    <a:solidFill>
                      <a:schemeClr val="accent2">
                        <a:lumMod val="40000"/>
                        <a:lumOff val="60000"/>
                      </a:schemeClr>
                    </a:solidFill>
                  </a:tcPr>
                </a:tc>
              </a:tr>
              <a:tr h="370840">
                <a:tc>
                  <a:txBody>
                    <a:bodyPr/>
                    <a:lstStyle/>
                    <a:p>
                      <a:pPr algn="ctr"/>
                      <a:r>
                        <a:rPr lang="en-US" dirty="0" smtClean="0"/>
                        <a:t>Canopy diameter</a:t>
                      </a:r>
                      <a:endParaRPr lang="en-US" dirty="0"/>
                    </a:p>
                  </a:txBody>
                  <a:tcPr/>
                </a:tc>
                <a:tc>
                  <a:txBody>
                    <a:bodyPr/>
                    <a:lstStyle/>
                    <a:p>
                      <a:pPr algn="ctr"/>
                      <a:r>
                        <a:rPr lang="en-US" dirty="0" smtClean="0"/>
                        <a:t>Diameter (Inches)</a:t>
                      </a:r>
                      <a:endParaRPr lang="en-US" dirty="0"/>
                    </a:p>
                  </a:txBody>
                  <a:tcPr/>
                </a:tc>
                <a:tc>
                  <a:txBody>
                    <a:bodyPr/>
                    <a:lstStyle/>
                    <a:p>
                      <a:pPr algn="ctr"/>
                      <a:r>
                        <a:rPr lang="en-US" dirty="0" smtClean="0"/>
                        <a:t>97%</a:t>
                      </a:r>
                      <a:endParaRPr lang="en-US" dirty="0"/>
                    </a:p>
                  </a:txBody>
                  <a:tcPr/>
                </a:tc>
              </a:tr>
            </a:tbl>
          </a:graphicData>
        </a:graphic>
      </p:graphicFrame>
      <p:sp>
        <p:nvSpPr>
          <p:cNvPr id="5" name="Right Arrow 4"/>
          <p:cNvSpPr/>
          <p:nvPr/>
        </p:nvSpPr>
        <p:spPr>
          <a:xfrm>
            <a:off x="304800" y="4724400"/>
            <a:ext cx="978408" cy="78943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t>?</a:t>
            </a:r>
            <a:endParaRPr lang="en-US" sz="2800" dirty="0"/>
          </a:p>
        </p:txBody>
      </p:sp>
    </p:spTree>
    <p:extLst>
      <p:ext uri="{BB962C8B-B14F-4D97-AF65-F5344CB8AC3E}">
        <p14:creationId xmlns:p14="http://schemas.microsoft.com/office/powerpoint/2010/main" val="103750318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6416"/>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To measure"/>
          <p:cNvSpPr txBox="1">
            <a:spLocks noChangeArrowheads="1"/>
          </p:cNvSpPr>
          <p:nvPr/>
        </p:nvSpPr>
        <p:spPr bwMode="auto">
          <a:xfrm>
            <a:off x="0" y="0"/>
            <a:ext cx="9144000" cy="400110"/>
          </a:xfrm>
          <a:prstGeom prst="rect">
            <a:avLst/>
          </a:prstGeom>
          <a:noFill/>
          <a:ln w="9525">
            <a:noFill/>
            <a:miter lim="800000"/>
            <a:headEnd/>
            <a:tailEnd/>
          </a:ln>
        </p:spPr>
        <p:txBody>
          <a:bodyPr>
            <a:spAutoFit/>
          </a:bodyPr>
          <a:lstStyle/>
          <a:p>
            <a:pPr marL="514350" indent="-514350" algn="ctr"/>
            <a:r>
              <a:rPr lang="en-US" sz="2000" b="1" dirty="0" smtClean="0">
                <a:latin typeface="+mn-lt"/>
              </a:rPr>
              <a:t>Canopy diameter as a proxy for leaf count</a:t>
            </a:r>
          </a:p>
        </p:txBody>
      </p:sp>
      <p:sp>
        <p:nvSpPr>
          <p:cNvPr id="11" name="Using"/>
          <p:cNvSpPr txBox="1">
            <a:spLocks noChangeArrowheads="1"/>
          </p:cNvSpPr>
          <p:nvPr/>
        </p:nvSpPr>
        <p:spPr bwMode="auto">
          <a:xfrm>
            <a:off x="0" y="381000"/>
            <a:ext cx="9144000" cy="2308324"/>
          </a:xfrm>
          <a:prstGeom prst="rect">
            <a:avLst/>
          </a:prstGeom>
          <a:noFill/>
          <a:ln w="9525">
            <a:noFill/>
            <a:miter lim="800000"/>
            <a:headEnd/>
            <a:tailEnd/>
          </a:ln>
        </p:spPr>
        <p:txBody>
          <a:bodyPr>
            <a:spAutoFit/>
          </a:bodyPr>
          <a:lstStyle/>
          <a:p>
            <a:pPr lvl="1">
              <a:buFont typeface="Arial" charset="0"/>
              <a:buChar char="•"/>
            </a:pPr>
            <a:r>
              <a:rPr lang="en-US" dirty="0">
                <a:solidFill>
                  <a:srgbClr val="000000"/>
                </a:solidFill>
                <a:latin typeface="Calibri" pitchFamily="34" charset="0"/>
              </a:rPr>
              <a:t> </a:t>
            </a:r>
            <a:r>
              <a:rPr lang="en-US" dirty="0" smtClean="0">
                <a:solidFill>
                  <a:srgbClr val="000000"/>
                </a:solidFill>
                <a:latin typeface="Calibri" pitchFamily="34" charset="0"/>
              </a:rPr>
              <a:t>The data we do have available about canopy diameter might help us measure the effect of leaf number.</a:t>
            </a:r>
          </a:p>
          <a:p>
            <a:pPr lvl="1">
              <a:buFont typeface="Arial" charset="0"/>
              <a:buChar char="•"/>
            </a:pPr>
            <a:r>
              <a:rPr lang="en-US" dirty="0" smtClean="0">
                <a:solidFill>
                  <a:srgbClr val="000000"/>
                </a:solidFill>
                <a:latin typeface="Calibri" pitchFamily="34" charset="0"/>
              </a:rPr>
              <a:t> The canopy diameter might also be picking up other factors that may influence tree growth.</a:t>
            </a:r>
          </a:p>
          <a:p>
            <a:pPr lvl="1">
              <a:buFont typeface="Arial" charset="0"/>
              <a:buChar char="•"/>
            </a:pPr>
            <a:r>
              <a:rPr lang="en-US" dirty="0" smtClean="0">
                <a:solidFill>
                  <a:srgbClr val="000000"/>
                </a:solidFill>
                <a:latin typeface="Calibri" pitchFamily="34" charset="0"/>
              </a:rPr>
              <a:t> We will check its relationship to growth to determine if it is a candidate for inclusion in the model.</a:t>
            </a:r>
          </a:p>
          <a:p>
            <a:pPr lvl="1">
              <a:buFont typeface="Arial" charset="0"/>
              <a:buChar char="•"/>
            </a:pPr>
            <a:endParaRPr lang="en-US" dirty="0" smtClean="0">
              <a:solidFill>
                <a:srgbClr val="000000"/>
              </a:solidFill>
              <a:latin typeface="Calibri" pitchFamily="34" charset="0"/>
            </a:endParaRPr>
          </a:p>
          <a:p>
            <a:pPr lvl="1">
              <a:buFont typeface="Arial" charset="0"/>
              <a:buChar char="•"/>
            </a:pPr>
            <a:endParaRPr lang="en-US" dirty="0">
              <a:solidFill>
                <a:srgbClr val="000000"/>
              </a:solidFill>
              <a:latin typeface="Calibri" pitchFamily="34" charset="0"/>
            </a:endParaRPr>
          </a:p>
        </p:txBody>
      </p:sp>
      <p:pic>
        <p:nvPicPr>
          <p:cNvPr id="21518" name="Gardener A" descr="Gardener A.png"/>
          <p:cNvPicPr>
            <a:picLocks noChangeAspect="1"/>
          </p:cNvPicPr>
          <p:nvPr/>
        </p:nvPicPr>
        <p:blipFill>
          <a:blip r:embed="rId4" cstate="print"/>
          <a:stretch>
            <a:fillRect/>
          </a:stretch>
        </p:blipFill>
        <p:spPr bwMode="auto">
          <a:xfrm>
            <a:off x="339012" y="2937648"/>
            <a:ext cx="527047" cy="1393548"/>
          </a:xfrm>
          <a:prstGeom prst="rect">
            <a:avLst/>
          </a:prstGeom>
          <a:noFill/>
          <a:ln>
            <a:noFill/>
          </a:ln>
        </p:spPr>
      </p:pic>
      <p:pic>
        <p:nvPicPr>
          <p:cNvPr id="21516" name="Gardener B" descr="Gardeners B.png"/>
          <p:cNvPicPr>
            <a:picLocks noChangeAspect="1"/>
          </p:cNvPicPr>
          <p:nvPr/>
        </p:nvPicPr>
        <p:blipFill>
          <a:blip r:embed="rId5" cstate="print"/>
          <a:stretch>
            <a:fillRect/>
          </a:stretch>
        </p:blipFill>
        <p:spPr bwMode="auto">
          <a:xfrm>
            <a:off x="8270303" y="2935882"/>
            <a:ext cx="518114" cy="1393548"/>
          </a:xfrm>
          <a:prstGeom prst="rect">
            <a:avLst/>
          </a:prstGeom>
          <a:noFill/>
          <a:ln>
            <a:noFill/>
          </a:ln>
        </p:spPr>
      </p:pic>
      <p:pic>
        <p:nvPicPr>
          <p:cNvPr id="24" name="Picture 23" descr="Just Tall.png"/>
          <p:cNvPicPr>
            <a:picLocks noChangeAspect="1"/>
          </p:cNvPicPr>
          <p:nvPr/>
        </p:nvPicPr>
        <p:blipFill>
          <a:blip r:embed="rId6" cstate="print"/>
          <a:stretch>
            <a:fillRect/>
          </a:stretch>
        </p:blipFill>
        <p:spPr>
          <a:xfrm>
            <a:off x="4724793" y="2477869"/>
            <a:ext cx="2742807" cy="3484301"/>
          </a:xfrm>
          <a:prstGeom prst="rect">
            <a:avLst/>
          </a:prstGeom>
        </p:spPr>
      </p:pic>
      <p:sp>
        <p:nvSpPr>
          <p:cNvPr id="26" name="TextBox 25"/>
          <p:cNvSpPr txBox="1"/>
          <p:nvPr/>
        </p:nvSpPr>
        <p:spPr>
          <a:xfrm>
            <a:off x="2444812" y="6059269"/>
            <a:ext cx="825867" cy="646331"/>
          </a:xfrm>
          <a:prstGeom prst="rect">
            <a:avLst/>
          </a:prstGeom>
          <a:noFill/>
        </p:spPr>
        <p:txBody>
          <a:bodyPr wrap="none" rtlCol="0">
            <a:spAutoFit/>
          </a:bodyPr>
          <a:lstStyle/>
          <a:p>
            <a:pPr algn="ctr"/>
            <a:r>
              <a:rPr lang="en-US" dirty="0" smtClean="0"/>
              <a:t>Oak E</a:t>
            </a:r>
          </a:p>
          <a:p>
            <a:pPr algn="ctr"/>
            <a:r>
              <a:rPr lang="en-US" dirty="0" smtClean="0"/>
              <a:t>Age 5</a:t>
            </a:r>
            <a:endParaRPr lang="en-US" dirty="0"/>
          </a:p>
        </p:txBody>
      </p:sp>
      <p:sp>
        <p:nvSpPr>
          <p:cNvPr id="27" name="TextBox 26"/>
          <p:cNvSpPr txBox="1"/>
          <p:nvPr/>
        </p:nvSpPr>
        <p:spPr>
          <a:xfrm>
            <a:off x="5575424" y="6059269"/>
            <a:ext cx="813043" cy="646331"/>
          </a:xfrm>
          <a:prstGeom prst="rect">
            <a:avLst/>
          </a:prstGeom>
          <a:noFill/>
        </p:spPr>
        <p:txBody>
          <a:bodyPr wrap="none" rtlCol="0">
            <a:spAutoFit/>
          </a:bodyPr>
          <a:lstStyle/>
          <a:p>
            <a:pPr algn="ctr"/>
            <a:r>
              <a:rPr lang="en-US" dirty="0" smtClean="0"/>
              <a:t>Oak F</a:t>
            </a:r>
          </a:p>
          <a:p>
            <a:pPr algn="ctr"/>
            <a:r>
              <a:rPr lang="en-US" dirty="0" smtClean="0"/>
              <a:t>Age 5</a:t>
            </a:r>
            <a:endParaRPr lang="en-US" dirty="0"/>
          </a:p>
        </p:txBody>
      </p:sp>
      <p:pic>
        <p:nvPicPr>
          <p:cNvPr id="22" name="Picture 21" descr="Just Thin.png"/>
          <p:cNvPicPr>
            <a:picLocks noChangeAspect="1"/>
          </p:cNvPicPr>
          <p:nvPr/>
        </p:nvPicPr>
        <p:blipFill>
          <a:blip r:embed="rId7" cstate="print"/>
          <a:stretch>
            <a:fillRect/>
          </a:stretch>
        </p:blipFill>
        <p:spPr>
          <a:xfrm>
            <a:off x="1905000" y="2477869"/>
            <a:ext cx="1591318" cy="3505200"/>
          </a:xfrm>
          <a:prstGeom prst="rect">
            <a:avLst/>
          </a:prstGeom>
        </p:spPr>
      </p:pic>
      <p:sp>
        <p:nvSpPr>
          <p:cNvPr id="31" name="Gar A Label"/>
          <p:cNvSpPr txBox="1">
            <a:spLocks noChangeArrowheads="1"/>
          </p:cNvSpPr>
          <p:nvPr/>
        </p:nvSpPr>
        <p:spPr bwMode="auto">
          <a:xfrm>
            <a:off x="0" y="2551113"/>
            <a:ext cx="1354538" cy="400110"/>
          </a:xfrm>
          <a:prstGeom prst="rect">
            <a:avLst/>
          </a:prstGeom>
          <a:noFill/>
          <a:ln w="9525">
            <a:noFill/>
            <a:miter lim="800000"/>
            <a:headEnd/>
            <a:tailEnd/>
          </a:ln>
        </p:spPr>
        <p:txBody>
          <a:bodyPr wrap="none">
            <a:spAutoFit/>
          </a:bodyPr>
          <a:lstStyle/>
          <a:p>
            <a:r>
              <a:rPr lang="en-US" sz="2000" dirty="0">
                <a:solidFill>
                  <a:srgbClr val="5B7F00"/>
                </a:solidFill>
                <a:latin typeface="Calibri" pitchFamily="34" charset="0"/>
              </a:rPr>
              <a:t>Gardener </a:t>
            </a:r>
            <a:r>
              <a:rPr lang="en-US" sz="2000" dirty="0" smtClean="0">
                <a:solidFill>
                  <a:srgbClr val="5B7F00"/>
                </a:solidFill>
                <a:latin typeface="Calibri" pitchFamily="34" charset="0"/>
              </a:rPr>
              <a:t>E</a:t>
            </a:r>
            <a:endParaRPr lang="en-US" sz="2000" dirty="0">
              <a:solidFill>
                <a:srgbClr val="5B7F00"/>
              </a:solidFill>
              <a:latin typeface="Calibri" pitchFamily="34" charset="0"/>
            </a:endParaRPr>
          </a:p>
        </p:txBody>
      </p:sp>
      <p:sp>
        <p:nvSpPr>
          <p:cNvPr id="32" name="Gar B Label"/>
          <p:cNvSpPr txBox="1">
            <a:spLocks noChangeArrowheads="1"/>
          </p:cNvSpPr>
          <p:nvPr/>
        </p:nvSpPr>
        <p:spPr bwMode="auto">
          <a:xfrm>
            <a:off x="7751763" y="2546350"/>
            <a:ext cx="1348126" cy="400110"/>
          </a:xfrm>
          <a:prstGeom prst="rect">
            <a:avLst/>
          </a:prstGeom>
          <a:noFill/>
          <a:ln w="9525">
            <a:noFill/>
            <a:miter lim="800000"/>
            <a:headEnd/>
            <a:tailEnd/>
          </a:ln>
        </p:spPr>
        <p:txBody>
          <a:bodyPr wrap="none">
            <a:spAutoFit/>
          </a:bodyPr>
          <a:lstStyle/>
          <a:p>
            <a:r>
              <a:rPr lang="en-US" sz="2000" dirty="0">
                <a:solidFill>
                  <a:srgbClr val="7C4800"/>
                </a:solidFill>
                <a:latin typeface="Calibri" pitchFamily="34" charset="0"/>
              </a:rPr>
              <a:t>Gardener </a:t>
            </a:r>
            <a:r>
              <a:rPr lang="en-US" sz="2000" dirty="0" smtClean="0">
                <a:solidFill>
                  <a:srgbClr val="7C4800"/>
                </a:solidFill>
                <a:latin typeface="Calibri" pitchFamily="34" charset="0"/>
              </a:rPr>
              <a:t>F</a:t>
            </a:r>
            <a:endParaRPr lang="en-US" sz="2000" dirty="0">
              <a:solidFill>
                <a:srgbClr val="7C4800"/>
              </a:solidFill>
              <a:latin typeface="Calibri" pitchFamily="34" charset="0"/>
            </a:endParaRPr>
          </a:p>
        </p:txBody>
      </p:sp>
      <p:sp>
        <p:nvSpPr>
          <p:cNvPr id="48" name="Right Bracket 47"/>
          <p:cNvSpPr/>
          <p:nvPr/>
        </p:nvSpPr>
        <p:spPr>
          <a:xfrm rot="5400000">
            <a:off x="2247900" y="3771902"/>
            <a:ext cx="914398" cy="1600200"/>
          </a:xfrm>
          <a:prstGeom prst="rightBracket">
            <a:avLst/>
          </a:prstGeom>
          <a:noFill/>
          <a:ln w="4445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prstClr val="black"/>
              </a:solidFill>
            </a:endParaRPr>
          </a:p>
        </p:txBody>
      </p:sp>
      <p:sp>
        <p:nvSpPr>
          <p:cNvPr id="19" name="Right Bracket 18"/>
          <p:cNvSpPr/>
          <p:nvPr/>
        </p:nvSpPr>
        <p:spPr>
          <a:xfrm rot="5400000">
            <a:off x="5638801" y="3200402"/>
            <a:ext cx="914398" cy="2743200"/>
          </a:xfrm>
          <a:prstGeom prst="rightBracket">
            <a:avLst/>
          </a:prstGeom>
          <a:noFill/>
          <a:ln w="4445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prstClr val="black"/>
              </a:solidFill>
            </a:endParaRPr>
          </a:p>
        </p:txBody>
      </p:sp>
      <p:sp>
        <p:nvSpPr>
          <p:cNvPr id="20" name="TextBox 19"/>
          <p:cNvSpPr txBox="1"/>
          <p:nvPr/>
        </p:nvSpPr>
        <p:spPr>
          <a:xfrm>
            <a:off x="1981200" y="5105400"/>
            <a:ext cx="774571" cy="369332"/>
          </a:xfrm>
          <a:prstGeom prst="rect">
            <a:avLst/>
          </a:prstGeom>
          <a:noFill/>
        </p:spPr>
        <p:txBody>
          <a:bodyPr wrap="none" rtlCol="0">
            <a:spAutoFit/>
          </a:bodyPr>
          <a:lstStyle/>
          <a:p>
            <a:r>
              <a:rPr lang="en-US" b="1" dirty="0" smtClean="0"/>
              <a:t>33 in.</a:t>
            </a:r>
            <a:endParaRPr lang="en-US" b="1" dirty="0"/>
          </a:p>
        </p:txBody>
      </p:sp>
      <p:sp>
        <p:nvSpPr>
          <p:cNvPr id="21" name="TextBox 20"/>
          <p:cNvSpPr txBox="1"/>
          <p:nvPr/>
        </p:nvSpPr>
        <p:spPr>
          <a:xfrm>
            <a:off x="4876800" y="5105400"/>
            <a:ext cx="774571" cy="369332"/>
          </a:xfrm>
          <a:prstGeom prst="rect">
            <a:avLst/>
          </a:prstGeom>
          <a:noFill/>
        </p:spPr>
        <p:txBody>
          <a:bodyPr wrap="none" rtlCol="0">
            <a:spAutoFit/>
          </a:bodyPr>
          <a:lstStyle/>
          <a:p>
            <a:r>
              <a:rPr lang="en-US" b="1" dirty="0" smtClean="0"/>
              <a:t>55 in.</a:t>
            </a:r>
            <a:endParaRPr lang="en-US" b="1" dirty="0"/>
          </a:p>
        </p:txBody>
      </p:sp>
    </p:spTree>
    <p:extLst>
      <p:ext uri="{BB962C8B-B14F-4D97-AF65-F5344CB8AC3E}">
        <p14:creationId xmlns:p14="http://schemas.microsoft.com/office/powerpoint/2010/main" val="1850328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outline"/>
          <p:cNvSpPr/>
          <p:nvPr/>
        </p:nvSpPr>
        <p:spPr>
          <a:xfrm>
            <a:off x="381000" y="1066800"/>
            <a:ext cx="8305800" cy="556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 name="If we plot"/>
          <p:cNvSpPr txBox="1">
            <a:spLocks noChangeArrowheads="1"/>
          </p:cNvSpPr>
          <p:nvPr/>
        </p:nvSpPr>
        <p:spPr bwMode="auto">
          <a:xfrm>
            <a:off x="304800" y="152400"/>
            <a:ext cx="8458200" cy="707886"/>
          </a:xfrm>
          <a:prstGeom prst="rect">
            <a:avLst/>
          </a:prstGeom>
          <a:noFill/>
          <a:ln w="9525">
            <a:noFill/>
            <a:miter lim="800000"/>
            <a:headEnd/>
            <a:tailEnd/>
          </a:ln>
        </p:spPr>
        <p:txBody>
          <a:bodyPr wrap="square">
            <a:spAutoFit/>
          </a:bodyPr>
          <a:lstStyle/>
          <a:p>
            <a:pPr algn="ctr"/>
            <a:r>
              <a:rPr lang="en-US" sz="2000" dirty="0" smtClean="0">
                <a:solidFill>
                  <a:srgbClr val="000000"/>
                </a:solidFill>
                <a:latin typeface="Calibri" pitchFamily="34" charset="0"/>
              </a:rPr>
              <a:t>If we find a relationship between starting tree diameter and growth, we would want to control for starting diameter in the Value-Added model.</a:t>
            </a:r>
            <a:endParaRPr lang="en-US" sz="2000" dirty="0">
              <a:solidFill>
                <a:srgbClr val="000000"/>
              </a:solidFill>
              <a:latin typeface="Calibri" pitchFamily="34" charset="0"/>
            </a:endParaRPr>
          </a:p>
        </p:txBody>
      </p:sp>
      <p:sp>
        <p:nvSpPr>
          <p:cNvPr id="14" name="TextBox 13"/>
          <p:cNvSpPr txBox="1"/>
          <p:nvPr/>
        </p:nvSpPr>
        <p:spPr>
          <a:xfrm>
            <a:off x="457200" y="1143000"/>
            <a:ext cx="8153400" cy="400110"/>
          </a:xfrm>
          <a:prstGeom prst="rect">
            <a:avLst/>
          </a:prstGeom>
          <a:noFill/>
        </p:spPr>
        <p:txBody>
          <a:bodyPr wrap="square" rtlCol="0">
            <a:spAutoFit/>
          </a:bodyPr>
          <a:lstStyle/>
          <a:p>
            <a:r>
              <a:rPr lang="en-US" sz="2000" b="1" dirty="0" smtClean="0"/>
              <a:t>The Effect of Tree Diameter on Growth</a:t>
            </a:r>
            <a:endParaRPr lang="en-US" sz="2000" b="1" dirty="0"/>
          </a:p>
        </p:txBody>
      </p:sp>
      <p:sp>
        <p:nvSpPr>
          <p:cNvPr id="15" name="TextBox 14"/>
          <p:cNvSpPr txBox="1"/>
          <p:nvPr/>
        </p:nvSpPr>
        <p:spPr>
          <a:xfrm rot="16200000">
            <a:off x="-947271" y="3549739"/>
            <a:ext cx="3506409" cy="369332"/>
          </a:xfrm>
          <a:prstGeom prst="rect">
            <a:avLst/>
          </a:prstGeom>
          <a:noFill/>
        </p:spPr>
        <p:txBody>
          <a:bodyPr wrap="none" rtlCol="0">
            <a:spAutoFit/>
          </a:bodyPr>
          <a:lstStyle/>
          <a:p>
            <a:r>
              <a:rPr lang="en-US" dirty="0" smtClean="0"/>
              <a:t>Growth from Year 5 to 6 (inches)</a:t>
            </a:r>
            <a:endParaRPr lang="en-US" dirty="0"/>
          </a:p>
        </p:txBody>
      </p:sp>
      <p:sp>
        <p:nvSpPr>
          <p:cNvPr id="16" name="TextBox 15"/>
          <p:cNvSpPr txBox="1"/>
          <p:nvPr/>
        </p:nvSpPr>
        <p:spPr>
          <a:xfrm>
            <a:off x="1600200" y="6248400"/>
            <a:ext cx="4515082" cy="369332"/>
          </a:xfrm>
          <a:prstGeom prst="rect">
            <a:avLst/>
          </a:prstGeom>
          <a:noFill/>
        </p:spPr>
        <p:txBody>
          <a:bodyPr wrap="none" rtlCol="0">
            <a:spAutoFit/>
          </a:bodyPr>
          <a:lstStyle/>
          <a:p>
            <a:r>
              <a:rPr lang="en-US" dirty="0" smtClean="0"/>
              <a:t>Tree Diameter (Year 5 Diameter in Inches)</a:t>
            </a:r>
            <a:endParaRPr lang="en-US" dirty="0"/>
          </a:p>
        </p:txBody>
      </p:sp>
      <p:graphicFrame>
        <p:nvGraphicFramePr>
          <p:cNvPr id="8" name="Chart 7"/>
          <p:cNvGraphicFramePr/>
          <p:nvPr/>
        </p:nvGraphicFramePr>
        <p:xfrm>
          <a:off x="990600" y="1524000"/>
          <a:ext cx="74676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3458851" y="2819400"/>
            <a:ext cx="655949" cy="1107996"/>
          </a:xfrm>
          <a:prstGeom prst="rect">
            <a:avLst/>
          </a:prstGeom>
          <a:noFill/>
        </p:spPr>
        <p:txBody>
          <a:bodyPr wrap="none" rtlCol="0">
            <a:spAutoFit/>
          </a:bodyPr>
          <a:lstStyle/>
          <a:p>
            <a:r>
              <a:rPr lang="en-US" sz="6600" dirty="0" smtClean="0">
                <a:solidFill>
                  <a:srgbClr val="002060"/>
                </a:solidFill>
              </a:rPr>
              <a:t>?</a:t>
            </a:r>
            <a:endParaRPr lang="en-US" sz="6600" dirty="0">
              <a:solidFill>
                <a:srgbClr val="002060"/>
              </a:solidFill>
            </a:endParaRPr>
          </a:p>
        </p:txBody>
      </p:sp>
      <p:cxnSp>
        <p:nvCxnSpPr>
          <p:cNvPr id="17" name="Straight Connector 16"/>
          <p:cNvCxnSpPr/>
          <p:nvPr/>
        </p:nvCxnSpPr>
        <p:spPr>
          <a:xfrm>
            <a:off x="1698171" y="3737986"/>
            <a:ext cx="4310743" cy="120581"/>
          </a:xfrm>
          <a:prstGeom prst="line">
            <a:avLst/>
          </a:prstGeom>
          <a:ln w="38100">
            <a:solidFill>
              <a:srgbClr val="363A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642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outline"/>
          <p:cNvSpPr/>
          <p:nvPr/>
        </p:nvSpPr>
        <p:spPr>
          <a:xfrm>
            <a:off x="381000" y="1066800"/>
            <a:ext cx="8305800" cy="556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 name="If we plot"/>
          <p:cNvSpPr txBox="1">
            <a:spLocks noChangeArrowheads="1"/>
          </p:cNvSpPr>
          <p:nvPr/>
        </p:nvSpPr>
        <p:spPr bwMode="auto">
          <a:xfrm>
            <a:off x="304800" y="152400"/>
            <a:ext cx="8458200" cy="707886"/>
          </a:xfrm>
          <a:prstGeom prst="rect">
            <a:avLst/>
          </a:prstGeom>
          <a:noFill/>
          <a:ln w="9525">
            <a:noFill/>
            <a:miter lim="800000"/>
            <a:headEnd/>
            <a:tailEnd/>
          </a:ln>
        </p:spPr>
        <p:txBody>
          <a:bodyPr wrap="square">
            <a:spAutoFit/>
          </a:bodyPr>
          <a:lstStyle/>
          <a:p>
            <a:pPr algn="ctr"/>
            <a:r>
              <a:rPr lang="en-US" sz="2000" dirty="0" smtClean="0">
                <a:solidFill>
                  <a:srgbClr val="000000"/>
                </a:solidFill>
                <a:latin typeface="Calibri" pitchFamily="34" charset="0"/>
              </a:rPr>
              <a:t>If we find a relationship between starting tree diameter and growth, we would want to control for starting diameter in the Value-Added model.</a:t>
            </a:r>
            <a:endParaRPr lang="en-US" sz="2000" dirty="0">
              <a:solidFill>
                <a:srgbClr val="000000"/>
              </a:solidFill>
              <a:latin typeface="Calibri" pitchFamily="34" charset="0"/>
            </a:endParaRPr>
          </a:p>
        </p:txBody>
      </p:sp>
      <p:sp>
        <p:nvSpPr>
          <p:cNvPr id="14" name="TextBox 13"/>
          <p:cNvSpPr txBox="1"/>
          <p:nvPr/>
        </p:nvSpPr>
        <p:spPr>
          <a:xfrm>
            <a:off x="457200" y="1143000"/>
            <a:ext cx="8153400" cy="400110"/>
          </a:xfrm>
          <a:prstGeom prst="rect">
            <a:avLst/>
          </a:prstGeom>
          <a:noFill/>
        </p:spPr>
        <p:txBody>
          <a:bodyPr wrap="square" rtlCol="0">
            <a:spAutoFit/>
          </a:bodyPr>
          <a:lstStyle/>
          <a:p>
            <a:r>
              <a:rPr lang="en-US" sz="2000" b="1" dirty="0" smtClean="0"/>
              <a:t>The Effect of Tree Diameter on Growth</a:t>
            </a:r>
            <a:endParaRPr lang="en-US" sz="2000" b="1" dirty="0"/>
          </a:p>
        </p:txBody>
      </p:sp>
      <p:sp>
        <p:nvSpPr>
          <p:cNvPr id="15" name="TextBox 14"/>
          <p:cNvSpPr txBox="1"/>
          <p:nvPr/>
        </p:nvSpPr>
        <p:spPr>
          <a:xfrm rot="16200000">
            <a:off x="-947271" y="3549739"/>
            <a:ext cx="3506409" cy="369332"/>
          </a:xfrm>
          <a:prstGeom prst="rect">
            <a:avLst/>
          </a:prstGeom>
          <a:noFill/>
        </p:spPr>
        <p:txBody>
          <a:bodyPr wrap="none" rtlCol="0">
            <a:spAutoFit/>
          </a:bodyPr>
          <a:lstStyle/>
          <a:p>
            <a:r>
              <a:rPr lang="en-US" dirty="0" smtClean="0"/>
              <a:t>Growth from Year 5 to 6 (inches)</a:t>
            </a:r>
            <a:endParaRPr lang="en-US" dirty="0"/>
          </a:p>
        </p:txBody>
      </p:sp>
      <p:sp>
        <p:nvSpPr>
          <p:cNvPr id="16" name="TextBox 15"/>
          <p:cNvSpPr txBox="1"/>
          <p:nvPr/>
        </p:nvSpPr>
        <p:spPr>
          <a:xfrm>
            <a:off x="1600200" y="6248400"/>
            <a:ext cx="4515082" cy="369332"/>
          </a:xfrm>
          <a:prstGeom prst="rect">
            <a:avLst/>
          </a:prstGeom>
          <a:noFill/>
        </p:spPr>
        <p:txBody>
          <a:bodyPr wrap="none" rtlCol="0">
            <a:spAutoFit/>
          </a:bodyPr>
          <a:lstStyle/>
          <a:p>
            <a:r>
              <a:rPr lang="en-US" dirty="0" smtClean="0"/>
              <a:t>Tree Diameter (Year 5 Diameter in Inches)</a:t>
            </a:r>
            <a:endParaRPr lang="en-US" dirty="0"/>
          </a:p>
        </p:txBody>
      </p:sp>
      <p:graphicFrame>
        <p:nvGraphicFramePr>
          <p:cNvPr id="8" name="Chart 7"/>
          <p:cNvGraphicFramePr/>
          <p:nvPr/>
        </p:nvGraphicFramePr>
        <p:xfrm>
          <a:off x="990600" y="1524000"/>
          <a:ext cx="74676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10" name="Up Arrow 9"/>
          <p:cNvSpPr/>
          <p:nvPr/>
        </p:nvSpPr>
        <p:spPr>
          <a:xfrm>
            <a:off x="5334000" y="2590800"/>
            <a:ext cx="484632" cy="53340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Up Arrow 11"/>
          <p:cNvSpPr/>
          <p:nvPr/>
        </p:nvSpPr>
        <p:spPr>
          <a:xfrm rot="10800000">
            <a:off x="1981200" y="3733800"/>
            <a:ext cx="484632" cy="53340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cxnSp>
        <p:nvCxnSpPr>
          <p:cNvPr id="17" name="Straight Connector 16"/>
          <p:cNvCxnSpPr/>
          <p:nvPr/>
        </p:nvCxnSpPr>
        <p:spPr>
          <a:xfrm flipV="1">
            <a:off x="1858945" y="2180493"/>
            <a:ext cx="3989196" cy="2592474"/>
          </a:xfrm>
          <a:prstGeom prst="line">
            <a:avLst/>
          </a:prstGeom>
          <a:ln w="38100">
            <a:solidFill>
              <a:srgbClr val="363A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209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851"/>
            <a:ext cx="8229600" cy="1143000"/>
          </a:xfrm>
        </p:spPr>
        <p:txBody>
          <a:bodyPr/>
          <a:lstStyle/>
          <a:p>
            <a:r>
              <a:rPr lang="en-US" sz="3200" dirty="0" smtClean="0"/>
              <a:t>What happens in the education context?</a:t>
            </a:r>
            <a:endParaRPr lang="en-US" sz="3200" dirty="0"/>
          </a:p>
        </p:txBody>
      </p:sp>
      <p:graphicFrame>
        <p:nvGraphicFramePr>
          <p:cNvPr id="4" name="Content Placeholder 3"/>
          <p:cNvGraphicFramePr>
            <a:graphicFrameLocks noGrp="1"/>
          </p:cNvGraphicFramePr>
          <p:nvPr>
            <p:ph sz="quarter" idx="1"/>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1342158"/>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31825" y="1981200"/>
          <a:ext cx="3771900" cy="2773680"/>
        </p:xfrm>
        <a:graphic>
          <a:graphicData uri="http://schemas.openxmlformats.org/drawingml/2006/table">
            <a:tbl>
              <a:tblPr firstRow="1" bandRow="1">
                <a:tableStyleId>{F5AB1C69-6EDB-4FF4-983F-18BD219EF322}</a:tableStyleId>
              </a:tblPr>
              <a:tblGrid>
                <a:gridCol w="3771900"/>
              </a:tblGrid>
              <a:tr h="370840">
                <a:tc>
                  <a:txBody>
                    <a:bodyPr/>
                    <a:lstStyle/>
                    <a:p>
                      <a:pPr algn="ctr"/>
                      <a:r>
                        <a:rPr lang="en-US" sz="2000" dirty="0" smtClean="0"/>
                        <a:t>Outside the school’s influence</a:t>
                      </a:r>
                      <a:endParaRPr lang="en-US" sz="20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At home</a:t>
                      </a:r>
                      <a:r>
                        <a:rPr lang="en-US" sz="2000" baseline="0" dirty="0" smtClean="0"/>
                        <a:t> support</a:t>
                      </a:r>
                      <a:endParaRPr lang="en-US" sz="2000" dirty="0" smtClean="0"/>
                    </a:p>
                  </a:txBody>
                  <a:tcPr/>
                </a:tc>
              </a:tr>
              <a:tr h="370840">
                <a:tc>
                  <a:txBody>
                    <a:bodyPr/>
                    <a:lstStyle/>
                    <a:p>
                      <a:pPr algn="ctr"/>
                      <a:r>
                        <a:rPr lang="en-US" sz="2000" dirty="0" smtClean="0"/>
                        <a:t>English language learner status</a:t>
                      </a:r>
                      <a:endParaRPr lang="en-US" sz="20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Gender</a:t>
                      </a:r>
                      <a:endParaRPr lang="en-US" sz="2000" baseline="0" dirty="0" smtClean="0"/>
                    </a:p>
                  </a:txBody>
                  <a:tcPr/>
                </a:tc>
              </a:tr>
              <a:tr h="370840">
                <a:tc>
                  <a:txBody>
                    <a:bodyPr/>
                    <a:lstStyle/>
                    <a:p>
                      <a:pPr algn="ctr"/>
                      <a:r>
                        <a:rPr lang="en-US" sz="2000" dirty="0" smtClean="0"/>
                        <a:t>Household financial resources</a:t>
                      </a:r>
                      <a:endParaRPr lang="en-US" sz="2000" dirty="0"/>
                    </a:p>
                  </a:txBody>
                  <a:tcPr/>
                </a:tc>
              </a:tr>
              <a:tr h="370840">
                <a:tc>
                  <a:txBody>
                    <a:bodyPr/>
                    <a:lstStyle/>
                    <a:p>
                      <a:pPr algn="ctr"/>
                      <a:r>
                        <a:rPr lang="en-US" sz="2000" dirty="0" smtClean="0"/>
                        <a:t>Learning disability</a:t>
                      </a:r>
                      <a:endParaRPr lang="en-US" sz="2000" dirty="0"/>
                    </a:p>
                  </a:txBody>
                  <a:tcPr/>
                </a:tc>
              </a:tr>
              <a:tr h="370840">
                <a:tc>
                  <a:txBody>
                    <a:bodyPr/>
                    <a:lstStyle/>
                    <a:p>
                      <a:pPr algn="ctr"/>
                      <a:r>
                        <a:rPr lang="en-US" sz="2000" dirty="0" smtClean="0"/>
                        <a:t>Prior knowledge</a:t>
                      </a:r>
                      <a:endParaRPr lang="en-US" sz="2000" dirty="0"/>
                    </a:p>
                  </a:txBody>
                  <a:tcPr/>
                </a:tc>
              </a:tr>
            </a:tbl>
          </a:graphicData>
        </a:graphic>
      </p:graphicFrame>
      <p:graphicFrame>
        <p:nvGraphicFramePr>
          <p:cNvPr id="11" name="Table 10"/>
          <p:cNvGraphicFramePr>
            <a:graphicFrameLocks noGrp="1"/>
          </p:cNvGraphicFramePr>
          <p:nvPr/>
        </p:nvGraphicFramePr>
        <p:xfrm>
          <a:off x="4762500" y="1981200"/>
          <a:ext cx="3771900" cy="2773680"/>
        </p:xfrm>
        <a:graphic>
          <a:graphicData uri="http://schemas.openxmlformats.org/drawingml/2006/table">
            <a:tbl>
              <a:tblPr firstRow="1" bandRow="1">
                <a:tableStyleId>{21E4AEA4-8DFA-4A89-87EB-49C32662AFE0}</a:tableStyleId>
              </a:tblPr>
              <a:tblGrid>
                <a:gridCol w="3771900"/>
              </a:tblGrid>
              <a:tr h="370840">
                <a:tc>
                  <a:txBody>
                    <a:bodyPr/>
                    <a:lstStyle/>
                    <a:p>
                      <a:pPr algn="ctr"/>
                      <a:r>
                        <a:rPr lang="en-US" sz="2000" dirty="0" smtClean="0"/>
                        <a:t>School can influence</a:t>
                      </a:r>
                      <a:endParaRPr lang="en-US" sz="2000" dirty="0"/>
                    </a:p>
                  </a:txBody>
                  <a:tcPr/>
                </a:tc>
              </a:tr>
              <a:tr h="370840">
                <a:tc>
                  <a:txBody>
                    <a:bodyPr/>
                    <a:lstStyle/>
                    <a:p>
                      <a:pPr algn="ctr"/>
                      <a:r>
                        <a:rPr lang="en-US" sz="2000" dirty="0" smtClean="0"/>
                        <a:t>Curriculum</a:t>
                      </a:r>
                      <a:endParaRPr lang="en-US" sz="2000" baseline="0" dirty="0" smtClean="0"/>
                    </a:p>
                  </a:txBody>
                  <a:tcPr/>
                </a:tc>
              </a:tr>
              <a:tr h="370840">
                <a:tc>
                  <a:txBody>
                    <a:bodyPr/>
                    <a:lstStyle/>
                    <a:p>
                      <a:pPr algn="ctr"/>
                      <a:r>
                        <a:rPr lang="en-US" sz="2000" dirty="0" smtClean="0"/>
                        <a:t>Classroom</a:t>
                      </a:r>
                      <a:r>
                        <a:rPr lang="en-US" sz="2000" baseline="0" dirty="0" smtClean="0"/>
                        <a:t> teacher</a:t>
                      </a:r>
                      <a:endParaRPr lang="en-US" sz="2000" dirty="0"/>
                    </a:p>
                  </a:txBody>
                  <a:tcPr/>
                </a:tc>
              </a:tr>
              <a:tr h="370840">
                <a:tc>
                  <a:txBody>
                    <a:bodyPr/>
                    <a:lstStyle/>
                    <a:p>
                      <a:pPr algn="ctr"/>
                      <a:r>
                        <a:rPr lang="en-US" sz="2000" dirty="0" smtClean="0"/>
                        <a:t>School</a:t>
                      </a:r>
                      <a:r>
                        <a:rPr lang="en-US" sz="2000" baseline="0" dirty="0" smtClean="0"/>
                        <a:t> culture</a:t>
                      </a:r>
                      <a:endParaRPr lang="en-US" sz="2000" dirty="0"/>
                    </a:p>
                  </a:txBody>
                  <a:tcPr/>
                </a:tc>
              </a:tr>
              <a:tr h="370840">
                <a:tc>
                  <a:txBody>
                    <a:bodyPr/>
                    <a:lstStyle/>
                    <a:p>
                      <a:pPr algn="ctr"/>
                      <a:r>
                        <a:rPr lang="en-US" sz="2000" dirty="0" smtClean="0"/>
                        <a:t>Math</a:t>
                      </a:r>
                      <a:r>
                        <a:rPr lang="en-US" sz="2000" baseline="0" dirty="0" smtClean="0"/>
                        <a:t> pull-out program at school</a:t>
                      </a:r>
                      <a:endParaRPr lang="en-US" sz="2000" dirty="0"/>
                    </a:p>
                  </a:txBody>
                  <a:tcPr/>
                </a:tc>
              </a:tr>
              <a:tr h="370840">
                <a:tc>
                  <a:txBody>
                    <a:bodyPr/>
                    <a:lstStyle/>
                    <a:p>
                      <a:pPr algn="ctr"/>
                      <a:r>
                        <a:rPr lang="en-US" sz="2000" dirty="0" smtClean="0"/>
                        <a:t>Structure of lessons in school</a:t>
                      </a:r>
                      <a:endParaRPr lang="en-US" sz="2000" dirty="0"/>
                    </a:p>
                  </a:txBody>
                  <a:tcPr/>
                </a:tc>
              </a:tr>
              <a:tr h="370840">
                <a:tc>
                  <a:txBody>
                    <a:bodyPr/>
                    <a:lstStyle/>
                    <a:p>
                      <a:pPr algn="ctr"/>
                      <a:r>
                        <a:rPr lang="en-US" sz="2000" dirty="0" smtClean="0"/>
                        <a:t>Safety at the school</a:t>
                      </a:r>
                      <a:endParaRPr lang="en-US" sz="2000" dirty="0"/>
                    </a:p>
                  </a:txBody>
                  <a:tcPr/>
                </a:tc>
              </a:tr>
            </a:tbl>
          </a:graphicData>
        </a:graphic>
      </p:graphicFrame>
      <p:sp>
        <p:nvSpPr>
          <p:cNvPr id="16" name="Title 1"/>
          <p:cNvSpPr>
            <a:spLocks noGrp="1"/>
          </p:cNvSpPr>
          <p:nvPr>
            <p:ph type="title"/>
          </p:nvPr>
        </p:nvSpPr>
        <p:spPr/>
        <p:txBody>
          <a:bodyPr>
            <a:normAutofit fontScale="90000"/>
          </a:bodyPr>
          <a:lstStyle/>
          <a:p>
            <a:r>
              <a:rPr lang="en-US" dirty="0" smtClean="0"/>
              <a:t>Check 1: Is this factor outside the school or teacher’s influence?  </a:t>
            </a:r>
            <a:endParaRPr lang="en-US" dirty="0"/>
          </a:p>
        </p:txBody>
      </p:sp>
      <p:sp>
        <p:nvSpPr>
          <p:cNvPr id="17" name="Right Arrow 16"/>
          <p:cNvSpPr/>
          <p:nvPr/>
        </p:nvSpPr>
        <p:spPr>
          <a:xfrm>
            <a:off x="152400" y="3505200"/>
            <a:ext cx="6736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990600" y="5257800"/>
            <a:ext cx="7175619"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400" dirty="0" smtClean="0"/>
              <a:t>Let’s use “Household financial resources” as an example</a:t>
            </a:r>
            <a:endParaRPr lang="en-US" sz="2400" dirty="0"/>
          </a:p>
        </p:txBody>
      </p:sp>
    </p:spTree>
    <p:extLst>
      <p:ext uri="{BB962C8B-B14F-4D97-AF65-F5344CB8AC3E}">
        <p14:creationId xmlns:p14="http://schemas.microsoft.com/office/powerpoint/2010/main" val="2762495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title"/>
          </p:nvPr>
        </p:nvSpPr>
        <p:spPr/>
        <p:txBody>
          <a:bodyPr>
            <a:normAutofit fontScale="90000"/>
          </a:bodyPr>
          <a:lstStyle/>
          <a:p>
            <a:pPr eaLnBrk="1" hangingPunct="1"/>
            <a:r>
              <a:rPr lang="en-US" dirty="0" smtClean="0"/>
              <a:t>Check 2: Do we have reliable data? </a:t>
            </a:r>
          </a:p>
        </p:txBody>
      </p:sp>
      <p:sp>
        <p:nvSpPr>
          <p:cNvPr id="6" name="TextBox 5"/>
          <p:cNvSpPr txBox="1"/>
          <p:nvPr/>
        </p:nvSpPr>
        <p:spPr>
          <a:xfrm>
            <a:off x="271463" y="1900238"/>
            <a:ext cx="4213225" cy="150812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fontAlgn="auto">
              <a:spcBef>
                <a:spcPts val="0"/>
              </a:spcBef>
              <a:spcAft>
                <a:spcPts val="0"/>
              </a:spcAft>
              <a:defRPr/>
            </a:pPr>
            <a:r>
              <a:rPr lang="en-US" sz="3200" dirty="0">
                <a:latin typeface="+mn-lt"/>
                <a:cs typeface="+mn-cs"/>
              </a:rPr>
              <a:t>What we want</a:t>
            </a:r>
          </a:p>
          <a:p>
            <a:pPr fontAlgn="auto">
              <a:spcBef>
                <a:spcPts val="0"/>
              </a:spcBef>
              <a:spcAft>
                <a:spcPts val="0"/>
              </a:spcAft>
              <a:defRPr/>
            </a:pPr>
            <a:endParaRPr lang="en-US" dirty="0">
              <a:latin typeface="+mn-lt"/>
              <a:cs typeface="+mn-cs"/>
            </a:endParaRPr>
          </a:p>
          <a:p>
            <a:pPr fontAlgn="auto">
              <a:spcBef>
                <a:spcPts val="0"/>
              </a:spcBef>
              <a:spcAft>
                <a:spcPts val="0"/>
              </a:spcAft>
              <a:buFont typeface="Arial" pitchFamily="34" charset="0"/>
              <a:buChar char="•"/>
              <a:defRPr/>
            </a:pPr>
            <a:r>
              <a:rPr lang="en-US" sz="2400" dirty="0">
                <a:latin typeface="+mn-lt"/>
                <a:cs typeface="+mn-cs"/>
              </a:rPr>
              <a:t> Household financial resources</a:t>
            </a:r>
          </a:p>
          <a:p>
            <a:pPr fontAlgn="auto">
              <a:spcBef>
                <a:spcPts val="0"/>
              </a:spcBef>
              <a:spcAft>
                <a:spcPts val="0"/>
              </a:spcAft>
              <a:buFont typeface="Arial" pitchFamily="34" charset="0"/>
              <a:buChar char="•"/>
              <a:defRPr/>
            </a:pPr>
            <a:endParaRPr lang="en-US" dirty="0">
              <a:latin typeface="+mn-lt"/>
              <a:cs typeface="+mn-cs"/>
            </a:endParaRPr>
          </a:p>
        </p:txBody>
      </p:sp>
    </p:spTree>
    <p:extLst>
      <p:ext uri="{BB962C8B-B14F-4D97-AF65-F5344CB8AC3E}">
        <p14:creationId xmlns:p14="http://schemas.microsoft.com/office/powerpoint/2010/main" val="3414258800"/>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title"/>
          </p:nvPr>
        </p:nvSpPr>
        <p:spPr/>
        <p:txBody>
          <a:bodyPr>
            <a:normAutofit fontScale="90000"/>
          </a:bodyPr>
          <a:lstStyle/>
          <a:p>
            <a:pPr eaLnBrk="1" hangingPunct="1"/>
            <a:r>
              <a:rPr lang="en-US" dirty="0" smtClean="0"/>
              <a:t>Check 3: Can we approximate it with other data? </a:t>
            </a:r>
          </a:p>
        </p:txBody>
      </p:sp>
      <p:sp>
        <p:nvSpPr>
          <p:cNvPr id="11" name="TextBox 10"/>
          <p:cNvSpPr txBox="1"/>
          <p:nvPr/>
        </p:nvSpPr>
        <p:spPr>
          <a:xfrm>
            <a:off x="522288" y="4419600"/>
            <a:ext cx="8142287" cy="707886"/>
          </a:xfrm>
          <a:prstGeom prst="rect">
            <a:avLst/>
          </a:prstGeom>
          <a:solidFill>
            <a:schemeClr val="accent1">
              <a:lumMod val="20000"/>
              <a:lumOff val="80000"/>
            </a:schemeClr>
          </a:solidFill>
          <a:ln w="25400">
            <a:solidFill>
              <a:schemeClr val="accent1"/>
            </a:solidFill>
          </a:ln>
        </p:spPr>
        <p:txBody>
          <a:bodyPr>
            <a:spAutoFit/>
          </a:bodyPr>
          <a:lstStyle/>
          <a:p>
            <a:pPr algn="ctr" fontAlgn="auto">
              <a:spcBef>
                <a:spcPts val="0"/>
              </a:spcBef>
              <a:spcAft>
                <a:spcPts val="0"/>
              </a:spcAft>
              <a:defRPr/>
            </a:pPr>
            <a:r>
              <a:rPr lang="en-US" sz="2000" b="1" dirty="0" smtClean="0">
                <a:latin typeface="+mn-lt"/>
                <a:cs typeface="+mn-cs"/>
              </a:rPr>
              <a:t>Using your knowledge of student learning, why </a:t>
            </a:r>
            <a:r>
              <a:rPr lang="en-US" sz="2000" b="1" dirty="0">
                <a:latin typeface="+mn-lt"/>
                <a:cs typeface="+mn-cs"/>
              </a:rPr>
              <a:t>might </a:t>
            </a:r>
            <a:endParaRPr lang="en-US" sz="2000" b="1" dirty="0" smtClean="0">
              <a:latin typeface="+mn-lt"/>
              <a:cs typeface="+mn-cs"/>
            </a:endParaRPr>
          </a:p>
          <a:p>
            <a:pPr algn="ctr" fontAlgn="auto">
              <a:spcBef>
                <a:spcPts val="0"/>
              </a:spcBef>
              <a:spcAft>
                <a:spcPts val="0"/>
              </a:spcAft>
              <a:defRPr/>
            </a:pPr>
            <a:r>
              <a:rPr lang="en-US" sz="2000" b="1" dirty="0" smtClean="0">
                <a:latin typeface="+mn-lt"/>
                <a:cs typeface="+mn-cs"/>
              </a:rPr>
              <a:t>“</a:t>
            </a:r>
            <a:r>
              <a:rPr lang="en-US" sz="2000" b="1" dirty="0">
                <a:latin typeface="+mn-lt"/>
                <a:cs typeface="+mn-cs"/>
              </a:rPr>
              <a:t>household financial resources” </a:t>
            </a:r>
            <a:r>
              <a:rPr lang="en-US" sz="2000" b="1" dirty="0" smtClean="0">
                <a:latin typeface="+mn-lt"/>
                <a:cs typeface="+mn-cs"/>
              </a:rPr>
              <a:t>have an effect on </a:t>
            </a:r>
            <a:r>
              <a:rPr lang="en-US" sz="2000" b="1" dirty="0">
                <a:latin typeface="+mn-lt"/>
                <a:cs typeface="+mn-cs"/>
              </a:rPr>
              <a:t>student growth</a:t>
            </a:r>
            <a:r>
              <a:rPr lang="en-US" sz="2000" b="1" dirty="0" smtClean="0">
                <a:latin typeface="+mn-lt"/>
                <a:cs typeface="+mn-cs"/>
              </a:rPr>
              <a:t>?</a:t>
            </a:r>
          </a:p>
        </p:txBody>
      </p:sp>
      <p:grpSp>
        <p:nvGrpSpPr>
          <p:cNvPr id="15" name="Group 14"/>
          <p:cNvGrpSpPr/>
          <p:nvPr/>
        </p:nvGrpSpPr>
        <p:grpSpPr>
          <a:xfrm>
            <a:off x="2427288" y="1900238"/>
            <a:ext cx="6335712" cy="2290762"/>
            <a:chOff x="2427288" y="1900238"/>
            <a:chExt cx="6335712" cy="2290762"/>
          </a:xfrm>
        </p:grpSpPr>
        <p:sp>
          <p:nvSpPr>
            <p:cNvPr id="7" name="TextBox 6"/>
            <p:cNvSpPr txBox="1"/>
            <p:nvPr/>
          </p:nvSpPr>
          <p:spPr>
            <a:xfrm>
              <a:off x="4856163" y="1900238"/>
              <a:ext cx="3906837" cy="150812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fontAlgn="auto">
                <a:spcBef>
                  <a:spcPts val="0"/>
                </a:spcBef>
                <a:spcAft>
                  <a:spcPts val="0"/>
                </a:spcAft>
                <a:defRPr/>
              </a:pPr>
              <a:r>
                <a:rPr lang="en-US" sz="3200" dirty="0">
                  <a:latin typeface="+mn-lt"/>
                  <a:cs typeface="+mn-cs"/>
                </a:rPr>
                <a:t>What we have</a:t>
              </a:r>
            </a:p>
            <a:p>
              <a:pPr algn="ctr" fontAlgn="auto">
                <a:spcBef>
                  <a:spcPts val="0"/>
                </a:spcBef>
                <a:spcAft>
                  <a:spcPts val="0"/>
                </a:spcAft>
                <a:defRPr/>
              </a:pPr>
              <a:endParaRPr lang="en-US" dirty="0">
                <a:latin typeface="+mn-lt"/>
                <a:cs typeface="+mn-cs"/>
              </a:endParaRPr>
            </a:p>
            <a:p>
              <a:pPr fontAlgn="auto">
                <a:spcBef>
                  <a:spcPts val="0"/>
                </a:spcBef>
                <a:spcAft>
                  <a:spcPts val="0"/>
                </a:spcAft>
                <a:buFont typeface="Arial" pitchFamily="34" charset="0"/>
                <a:buChar char="•"/>
                <a:defRPr/>
              </a:pPr>
              <a:r>
                <a:rPr lang="en-US" sz="2400" dirty="0">
                  <a:latin typeface="+mn-lt"/>
                  <a:cs typeface="+mn-cs"/>
                </a:rPr>
                <a:t> Free / reduced lunch status</a:t>
              </a:r>
            </a:p>
            <a:p>
              <a:pPr fontAlgn="auto">
                <a:spcBef>
                  <a:spcPts val="0"/>
                </a:spcBef>
                <a:spcAft>
                  <a:spcPts val="0"/>
                </a:spcAft>
                <a:buFont typeface="Arial" pitchFamily="34" charset="0"/>
                <a:buChar char="•"/>
                <a:defRPr/>
              </a:pPr>
              <a:endParaRPr lang="en-US" dirty="0">
                <a:latin typeface="+mn-lt"/>
                <a:cs typeface="+mn-cs"/>
              </a:endParaRPr>
            </a:p>
          </p:txBody>
        </p:sp>
        <p:sp>
          <p:nvSpPr>
            <p:cNvPr id="7175" name="TextBox 7"/>
            <p:cNvSpPr txBox="1">
              <a:spLocks noChangeArrowheads="1"/>
            </p:cNvSpPr>
            <p:nvPr/>
          </p:nvSpPr>
          <p:spPr bwMode="auto">
            <a:xfrm>
              <a:off x="3581400" y="3729038"/>
              <a:ext cx="2133600" cy="461962"/>
            </a:xfrm>
            <a:prstGeom prst="rect">
              <a:avLst/>
            </a:prstGeom>
            <a:noFill/>
            <a:ln w="9525">
              <a:noFill/>
              <a:miter lim="800000"/>
              <a:headEnd/>
              <a:tailEnd/>
            </a:ln>
          </p:spPr>
          <p:txBody>
            <a:bodyPr>
              <a:spAutoFit/>
            </a:bodyPr>
            <a:lstStyle/>
            <a:p>
              <a:pPr algn="ctr"/>
              <a:r>
                <a:rPr lang="en-US" sz="2400" b="1" dirty="0">
                  <a:solidFill>
                    <a:srgbClr val="4F81BD"/>
                  </a:solidFill>
                  <a:latin typeface="Calibri" pitchFamily="34" charset="0"/>
                </a:rPr>
                <a:t>Related data</a:t>
              </a:r>
            </a:p>
          </p:txBody>
        </p:sp>
        <p:cxnSp>
          <p:nvCxnSpPr>
            <p:cNvPr id="10" name="Elbow Connector 9"/>
            <p:cNvCxnSpPr/>
            <p:nvPr/>
          </p:nvCxnSpPr>
          <p:spPr>
            <a:xfrm rot="5400000" flipH="1" flipV="1">
              <a:off x="4642644" y="1518444"/>
              <a:ext cx="0" cy="4430712"/>
            </a:xfrm>
            <a:prstGeom prst="bentConnector3">
              <a:avLst>
                <a:gd name="adj1" fmla="val -7620000000"/>
              </a:avLst>
            </a:prstGeom>
            <a:ln w="44450">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5400000">
              <a:off x="2275682" y="3580606"/>
              <a:ext cx="304800" cy="1587"/>
            </a:xfrm>
            <a:prstGeom prst="bentConnector3">
              <a:avLst>
                <a:gd name="adj1" fmla="val 50000"/>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6695282" y="3580606"/>
              <a:ext cx="304800" cy="1587"/>
            </a:xfrm>
            <a:prstGeom prst="bentConnector3">
              <a:avLst>
                <a:gd name="adj1" fmla="val 50000"/>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271463" y="1900238"/>
            <a:ext cx="4213225" cy="150812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fontAlgn="auto">
              <a:spcBef>
                <a:spcPts val="0"/>
              </a:spcBef>
              <a:spcAft>
                <a:spcPts val="0"/>
              </a:spcAft>
              <a:defRPr/>
            </a:pPr>
            <a:r>
              <a:rPr lang="en-US" sz="3200" dirty="0">
                <a:latin typeface="+mn-lt"/>
                <a:cs typeface="+mn-cs"/>
              </a:rPr>
              <a:t>What we want</a:t>
            </a:r>
          </a:p>
          <a:p>
            <a:pPr fontAlgn="auto">
              <a:spcBef>
                <a:spcPts val="0"/>
              </a:spcBef>
              <a:spcAft>
                <a:spcPts val="0"/>
              </a:spcAft>
              <a:defRPr/>
            </a:pPr>
            <a:endParaRPr lang="en-US" dirty="0">
              <a:latin typeface="+mn-lt"/>
              <a:cs typeface="+mn-cs"/>
            </a:endParaRPr>
          </a:p>
          <a:p>
            <a:pPr fontAlgn="auto">
              <a:spcBef>
                <a:spcPts val="0"/>
              </a:spcBef>
              <a:spcAft>
                <a:spcPts val="0"/>
              </a:spcAft>
              <a:buFont typeface="Arial" pitchFamily="34" charset="0"/>
              <a:buChar char="•"/>
              <a:defRPr/>
            </a:pPr>
            <a:r>
              <a:rPr lang="en-US" sz="2400" dirty="0">
                <a:latin typeface="+mn-lt"/>
                <a:cs typeface="+mn-cs"/>
              </a:rPr>
              <a:t> Household financial resources</a:t>
            </a:r>
          </a:p>
          <a:p>
            <a:pPr fontAlgn="auto">
              <a:spcBef>
                <a:spcPts val="0"/>
              </a:spcBef>
              <a:spcAft>
                <a:spcPts val="0"/>
              </a:spcAft>
              <a:buFont typeface="Arial" pitchFamily="34" charset="0"/>
              <a:buChar char="•"/>
              <a:defRPr/>
            </a:pPr>
            <a:endParaRPr lang="en-US" dirty="0">
              <a:latin typeface="+mn-lt"/>
              <a:cs typeface="+mn-cs"/>
            </a:endParaRPr>
          </a:p>
        </p:txBody>
      </p:sp>
      <p:sp>
        <p:nvSpPr>
          <p:cNvPr id="14" name="TextBox 13"/>
          <p:cNvSpPr txBox="1"/>
          <p:nvPr/>
        </p:nvSpPr>
        <p:spPr>
          <a:xfrm>
            <a:off x="533400" y="5257800"/>
            <a:ext cx="81534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Check 4: “Does it increase the predictive power of the model?” will be determined by a multivariate linear regression model based on real data from your district or state (not pictured) to determine whether FRL status had an effect on student growth.</a:t>
            </a:r>
            <a:endParaRPr lang="en-US" b="1" dirty="0" smtClean="0"/>
          </a:p>
        </p:txBody>
      </p:sp>
    </p:spTree>
    <p:extLst>
      <p:ext uri="{BB962C8B-B14F-4D97-AF65-F5344CB8AC3E}">
        <p14:creationId xmlns:p14="http://schemas.microsoft.com/office/powerpoint/2010/main" val="3781242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Our Website: </a:t>
            </a:r>
            <a:r>
              <a:rPr lang="en-US" dirty="0">
                <a:hlinkClick r:id="rId2"/>
              </a:rPr>
              <a:t>http://varc.wceruw.org/</a:t>
            </a:r>
            <a:endParaRPr lang="en-US" dirty="0"/>
          </a:p>
        </p:txBody>
      </p:sp>
      <p:pic>
        <p:nvPicPr>
          <p:cNvPr id="6" name="Content Placeholder 5"/>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600142" y="1616213"/>
            <a:ext cx="5471025" cy="4489899"/>
          </a:xfrm>
          <a:ln>
            <a:solidFill>
              <a:schemeClr val="accent1"/>
            </a:solidFill>
          </a:ln>
        </p:spPr>
      </p:pic>
      <p:sp>
        <p:nvSpPr>
          <p:cNvPr id="7" name="Rectangular Callout 6"/>
          <p:cNvSpPr/>
          <p:nvPr/>
        </p:nvSpPr>
        <p:spPr>
          <a:xfrm>
            <a:off x="6418581" y="5166354"/>
            <a:ext cx="2292530" cy="842555"/>
          </a:xfrm>
          <a:prstGeom prst="wedgeRectCallout">
            <a:avLst>
              <a:gd name="adj1" fmla="val -168254"/>
              <a:gd name="adj2" fmla="val 142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Wisconsin</a:t>
            </a:r>
          </a:p>
          <a:p>
            <a:pPr algn="ctr"/>
            <a:r>
              <a:rPr lang="en-US" sz="2400" dirty="0" smtClean="0"/>
              <a:t>State-Wide</a:t>
            </a:r>
            <a:endParaRPr lang="en-US" sz="2400" dirty="0"/>
          </a:p>
        </p:txBody>
      </p:sp>
    </p:spTree>
    <p:extLst>
      <p:ext uri="{BB962C8B-B14F-4D97-AF65-F5344CB8AC3E}">
        <p14:creationId xmlns:p14="http://schemas.microsoft.com/office/powerpoint/2010/main" val="1200623485"/>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291" name="Title 1"/>
          <p:cNvSpPr>
            <a:spLocks noGrp="1"/>
          </p:cNvSpPr>
          <p:nvPr>
            <p:ph type="title"/>
          </p:nvPr>
        </p:nvSpPr>
        <p:spPr>
          <a:xfrm>
            <a:off x="457200" y="12700"/>
            <a:ext cx="8229600" cy="1143000"/>
          </a:xfrm>
        </p:spPr>
        <p:txBody>
          <a:bodyPr/>
          <a:lstStyle/>
          <a:p>
            <a:pPr eaLnBrk="1" hangingPunct="1"/>
            <a:r>
              <a:rPr lang="en-US" dirty="0" smtClean="0"/>
              <a:t>What about race/ethnicity?</a:t>
            </a:r>
          </a:p>
        </p:txBody>
      </p:sp>
      <p:sp>
        <p:nvSpPr>
          <p:cNvPr id="7" name="TextBox 6"/>
          <p:cNvSpPr txBox="1"/>
          <p:nvPr/>
        </p:nvSpPr>
        <p:spPr>
          <a:xfrm>
            <a:off x="4856163" y="1908175"/>
            <a:ext cx="3906837" cy="270827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fontAlgn="auto">
              <a:spcBef>
                <a:spcPts val="0"/>
              </a:spcBef>
              <a:spcAft>
                <a:spcPts val="0"/>
              </a:spcAft>
              <a:defRPr/>
            </a:pPr>
            <a:r>
              <a:rPr lang="en-US" sz="3200" dirty="0">
                <a:latin typeface="+mn-lt"/>
                <a:cs typeface="+mn-cs"/>
              </a:rPr>
              <a:t>What we have</a:t>
            </a:r>
          </a:p>
          <a:p>
            <a:pPr algn="ctr" fontAlgn="auto">
              <a:spcBef>
                <a:spcPts val="0"/>
              </a:spcBef>
              <a:spcAft>
                <a:spcPts val="0"/>
              </a:spcAft>
              <a:defRPr/>
            </a:pPr>
            <a:endParaRPr lang="en-US" dirty="0">
              <a:latin typeface="+mn-lt"/>
              <a:cs typeface="+mn-cs"/>
            </a:endParaRPr>
          </a:p>
          <a:p>
            <a:pPr fontAlgn="auto">
              <a:spcBef>
                <a:spcPts val="0"/>
              </a:spcBef>
              <a:spcAft>
                <a:spcPts val="0"/>
              </a:spcAft>
              <a:buFont typeface="Arial" pitchFamily="34" charset="0"/>
              <a:buChar char="•"/>
              <a:defRPr/>
            </a:pPr>
            <a:r>
              <a:rPr lang="en-US" sz="2400" dirty="0">
                <a:latin typeface="+mn-lt"/>
                <a:cs typeface="+mn-cs"/>
              </a:rPr>
              <a:t> Race/ethnicity</a:t>
            </a:r>
          </a:p>
          <a:p>
            <a:pPr fontAlgn="auto">
              <a:spcBef>
                <a:spcPts val="0"/>
              </a:spcBef>
              <a:spcAft>
                <a:spcPts val="0"/>
              </a:spcAft>
              <a:buFont typeface="Arial" pitchFamily="34" charset="0"/>
              <a:buChar char="•"/>
              <a:defRPr/>
            </a:pPr>
            <a:endParaRPr lang="en-US" sz="2400" dirty="0">
              <a:latin typeface="+mn-lt"/>
              <a:cs typeface="+mn-cs"/>
            </a:endParaRPr>
          </a:p>
          <a:p>
            <a:pPr fontAlgn="auto">
              <a:spcBef>
                <a:spcPts val="0"/>
              </a:spcBef>
              <a:spcAft>
                <a:spcPts val="0"/>
              </a:spcAft>
              <a:buFont typeface="Arial" pitchFamily="34" charset="0"/>
              <a:buChar char="•"/>
              <a:defRPr/>
            </a:pPr>
            <a:endParaRPr lang="en-US" sz="2400" dirty="0">
              <a:latin typeface="+mn-lt"/>
              <a:cs typeface="+mn-cs"/>
            </a:endParaRPr>
          </a:p>
          <a:p>
            <a:pPr fontAlgn="auto">
              <a:spcBef>
                <a:spcPts val="0"/>
              </a:spcBef>
              <a:spcAft>
                <a:spcPts val="0"/>
              </a:spcAft>
              <a:buFont typeface="Arial" pitchFamily="34" charset="0"/>
              <a:buChar char="•"/>
              <a:defRPr/>
            </a:pPr>
            <a:endParaRPr lang="en-US" sz="2400" dirty="0">
              <a:latin typeface="+mn-lt"/>
              <a:cs typeface="+mn-cs"/>
            </a:endParaRPr>
          </a:p>
          <a:p>
            <a:pPr fontAlgn="auto">
              <a:spcBef>
                <a:spcPts val="0"/>
              </a:spcBef>
              <a:spcAft>
                <a:spcPts val="0"/>
              </a:spcAft>
              <a:buFont typeface="Arial" pitchFamily="34" charset="0"/>
              <a:buChar char="•"/>
              <a:defRPr/>
            </a:pPr>
            <a:endParaRPr lang="en-US" sz="2400" dirty="0">
              <a:latin typeface="+mn-lt"/>
              <a:cs typeface="+mn-cs"/>
            </a:endParaRPr>
          </a:p>
        </p:txBody>
      </p:sp>
      <p:grpSp>
        <p:nvGrpSpPr>
          <p:cNvPr id="18" name="Group 17"/>
          <p:cNvGrpSpPr/>
          <p:nvPr/>
        </p:nvGrpSpPr>
        <p:grpSpPr>
          <a:xfrm>
            <a:off x="271463" y="931863"/>
            <a:ext cx="8491537" cy="4852134"/>
            <a:chOff x="271463" y="931863"/>
            <a:chExt cx="8491537" cy="4852134"/>
          </a:xfrm>
        </p:grpSpPr>
        <p:sp>
          <p:nvSpPr>
            <p:cNvPr id="6" name="TextBox 5"/>
            <p:cNvSpPr txBox="1"/>
            <p:nvPr/>
          </p:nvSpPr>
          <p:spPr>
            <a:xfrm>
              <a:off x="271463" y="1908175"/>
              <a:ext cx="4213225" cy="270827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fontAlgn="auto">
                <a:spcBef>
                  <a:spcPts val="0"/>
                </a:spcBef>
                <a:spcAft>
                  <a:spcPts val="0"/>
                </a:spcAft>
                <a:defRPr/>
              </a:pPr>
              <a:r>
                <a:rPr lang="en-US" sz="3200" dirty="0">
                  <a:latin typeface="+mn-lt"/>
                  <a:cs typeface="+mn-cs"/>
                </a:rPr>
                <a:t>What we want</a:t>
              </a:r>
            </a:p>
            <a:p>
              <a:pPr algn="ctr" fontAlgn="auto">
                <a:spcBef>
                  <a:spcPts val="0"/>
                </a:spcBef>
                <a:spcAft>
                  <a:spcPts val="0"/>
                </a:spcAft>
                <a:defRPr/>
              </a:pPr>
              <a:endParaRPr lang="en-US" dirty="0">
                <a:latin typeface="+mn-lt"/>
                <a:cs typeface="+mn-cs"/>
              </a:endParaRPr>
            </a:p>
            <a:p>
              <a:pPr fontAlgn="auto">
                <a:spcBef>
                  <a:spcPts val="0"/>
                </a:spcBef>
                <a:spcAft>
                  <a:spcPts val="0"/>
                </a:spcAft>
                <a:buFont typeface="Arial" pitchFamily="34" charset="0"/>
                <a:buChar char="•"/>
                <a:defRPr/>
              </a:pPr>
              <a:r>
                <a:rPr lang="en-US" sz="2400" dirty="0">
                  <a:latin typeface="+mn-lt"/>
                  <a:cs typeface="+mn-cs"/>
                </a:rPr>
                <a:t> General socio-economic status</a:t>
              </a:r>
            </a:p>
            <a:p>
              <a:pPr fontAlgn="auto">
                <a:spcBef>
                  <a:spcPts val="0"/>
                </a:spcBef>
                <a:spcAft>
                  <a:spcPts val="0"/>
                </a:spcAft>
                <a:buFont typeface="Arial" pitchFamily="34" charset="0"/>
                <a:buChar char="•"/>
                <a:defRPr/>
              </a:pPr>
              <a:r>
                <a:rPr lang="en-US" sz="2400" dirty="0">
                  <a:latin typeface="+mn-lt"/>
                  <a:cs typeface="+mn-cs"/>
                </a:rPr>
                <a:t> Family structure</a:t>
              </a:r>
            </a:p>
            <a:p>
              <a:pPr fontAlgn="auto">
                <a:spcBef>
                  <a:spcPts val="0"/>
                </a:spcBef>
                <a:spcAft>
                  <a:spcPts val="0"/>
                </a:spcAft>
                <a:buFont typeface="Arial" pitchFamily="34" charset="0"/>
                <a:buChar char="•"/>
                <a:defRPr/>
              </a:pPr>
              <a:r>
                <a:rPr lang="en-US" sz="2400" dirty="0">
                  <a:latin typeface="+mn-lt"/>
                  <a:cs typeface="+mn-cs"/>
                </a:rPr>
                <a:t> Family education</a:t>
              </a:r>
            </a:p>
            <a:p>
              <a:pPr fontAlgn="auto">
                <a:spcBef>
                  <a:spcPts val="0"/>
                </a:spcBef>
                <a:spcAft>
                  <a:spcPts val="0"/>
                </a:spcAft>
                <a:buFont typeface="Arial" pitchFamily="34" charset="0"/>
                <a:buChar char="•"/>
                <a:defRPr/>
              </a:pPr>
              <a:r>
                <a:rPr lang="en-US" sz="2400" dirty="0">
                  <a:latin typeface="+mn-lt"/>
                  <a:cs typeface="+mn-cs"/>
                </a:rPr>
                <a:t> Social capital</a:t>
              </a:r>
            </a:p>
            <a:p>
              <a:pPr fontAlgn="auto">
                <a:spcBef>
                  <a:spcPts val="0"/>
                </a:spcBef>
                <a:spcAft>
                  <a:spcPts val="0"/>
                </a:spcAft>
                <a:buFont typeface="Arial" pitchFamily="34" charset="0"/>
                <a:buChar char="•"/>
                <a:defRPr/>
              </a:pPr>
              <a:r>
                <a:rPr lang="en-US" sz="2400" dirty="0">
                  <a:latin typeface="+mn-lt"/>
                  <a:cs typeface="+mn-cs"/>
                </a:rPr>
                <a:t> Environmental stress</a:t>
              </a:r>
            </a:p>
          </p:txBody>
        </p:sp>
        <p:sp>
          <p:nvSpPr>
            <p:cNvPr id="8199" name="TextBox 7"/>
            <p:cNvSpPr txBox="1">
              <a:spLocks noChangeArrowheads="1"/>
            </p:cNvSpPr>
            <p:nvPr/>
          </p:nvSpPr>
          <p:spPr bwMode="auto">
            <a:xfrm>
              <a:off x="304800" y="4953000"/>
              <a:ext cx="8458200" cy="830997"/>
            </a:xfrm>
            <a:prstGeom prst="rect">
              <a:avLst/>
            </a:prstGeom>
            <a:noFill/>
            <a:ln w="9525">
              <a:noFill/>
              <a:miter lim="800000"/>
              <a:headEnd/>
              <a:tailEnd/>
            </a:ln>
          </p:spPr>
          <p:txBody>
            <a:bodyPr wrap="square">
              <a:spAutoFit/>
            </a:bodyPr>
            <a:lstStyle/>
            <a:p>
              <a:pPr algn="ctr"/>
              <a:r>
                <a:rPr lang="en-US" sz="2400" b="1" dirty="0">
                  <a:solidFill>
                    <a:srgbClr val="4F81BD"/>
                  </a:solidFill>
                  <a:latin typeface="Calibri" pitchFamily="34" charset="0"/>
                </a:rPr>
                <a:t>Related complementary data </a:t>
              </a:r>
              <a:r>
                <a:rPr lang="en-US" sz="2400" b="1" dirty="0" smtClean="0">
                  <a:solidFill>
                    <a:srgbClr val="4F81BD"/>
                  </a:solidFill>
                  <a:latin typeface="Calibri" pitchFamily="34" charset="0"/>
                </a:rPr>
                <a:t>may correlate </a:t>
              </a:r>
              <a:r>
                <a:rPr lang="en-US" sz="2400" b="1" dirty="0">
                  <a:solidFill>
                    <a:srgbClr val="4F81BD"/>
                  </a:solidFill>
                  <a:latin typeface="Calibri" pitchFamily="34" charset="0"/>
                </a:rPr>
                <a:t>with one another</a:t>
              </a:r>
            </a:p>
            <a:p>
              <a:pPr algn="ctr"/>
              <a:r>
                <a:rPr lang="en-US" sz="2400" b="1" dirty="0">
                  <a:solidFill>
                    <a:srgbClr val="4F81BD"/>
                  </a:solidFill>
                  <a:latin typeface="Calibri" pitchFamily="34" charset="0"/>
                </a:rPr>
                <a:t>(not a causal relationship)</a:t>
              </a:r>
            </a:p>
          </p:txBody>
        </p:sp>
        <p:grpSp>
          <p:nvGrpSpPr>
            <p:cNvPr id="2" name="Group 18"/>
            <p:cNvGrpSpPr>
              <a:grpSpLocks/>
            </p:cNvGrpSpPr>
            <p:nvPr/>
          </p:nvGrpSpPr>
          <p:grpSpPr bwMode="auto">
            <a:xfrm>
              <a:off x="1320800" y="931863"/>
              <a:ext cx="6561138" cy="762000"/>
              <a:chOff x="1320800" y="931863"/>
              <a:chExt cx="6561138" cy="762000"/>
            </a:xfrm>
          </p:grpSpPr>
          <p:sp>
            <p:nvSpPr>
              <p:cNvPr id="12300" name="TextBox 10"/>
              <p:cNvSpPr txBox="1">
                <a:spLocks noChangeArrowheads="1"/>
              </p:cNvSpPr>
              <p:nvPr/>
            </p:nvSpPr>
            <p:spPr bwMode="auto">
              <a:xfrm>
                <a:off x="1320800" y="1084263"/>
                <a:ext cx="6561138" cy="461962"/>
              </a:xfrm>
              <a:prstGeom prst="rect">
                <a:avLst/>
              </a:prstGeom>
              <a:noFill/>
              <a:ln w="9525">
                <a:solidFill>
                  <a:schemeClr val="tx1"/>
                </a:solidFill>
                <a:miter lim="800000"/>
                <a:headEnd/>
                <a:tailEnd/>
              </a:ln>
            </p:spPr>
            <p:txBody>
              <a:bodyPr wrap="none">
                <a:spAutoFit/>
              </a:bodyPr>
              <a:lstStyle/>
              <a:p>
                <a:r>
                  <a:rPr lang="en-US" sz="2400" dirty="0">
                    <a:latin typeface="Calibri" pitchFamily="34" charset="0"/>
                  </a:rPr>
                  <a:t>Race/ethnicity causes higher or lower performance</a:t>
                </a:r>
              </a:p>
            </p:txBody>
          </p:sp>
          <p:cxnSp>
            <p:nvCxnSpPr>
              <p:cNvPr id="13" name="Straight Connector 12"/>
              <p:cNvCxnSpPr/>
              <p:nvPr/>
            </p:nvCxnSpPr>
            <p:spPr>
              <a:xfrm>
                <a:off x="1933575" y="931863"/>
                <a:ext cx="5334000" cy="762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1933575" y="931863"/>
                <a:ext cx="5334000" cy="762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Elbow Connector 13"/>
            <p:cNvCxnSpPr/>
            <p:nvPr/>
          </p:nvCxnSpPr>
          <p:spPr>
            <a:xfrm rot="5400000" flipH="1" flipV="1">
              <a:off x="4642644" y="2737644"/>
              <a:ext cx="0" cy="4430712"/>
            </a:xfrm>
            <a:prstGeom prst="bentConnector3">
              <a:avLst>
                <a:gd name="adj1" fmla="val -7620000000"/>
              </a:avLst>
            </a:prstGeom>
            <a:ln w="44450">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rot="5400000">
              <a:off x="2275682" y="4799806"/>
              <a:ext cx="304800" cy="1587"/>
            </a:xfrm>
            <a:prstGeom prst="bentConnector3">
              <a:avLst>
                <a:gd name="adj1" fmla="val 50000"/>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5400000">
              <a:off x="6695282" y="4799806"/>
              <a:ext cx="304800" cy="1587"/>
            </a:xfrm>
            <a:prstGeom prst="bentConnector3">
              <a:avLst>
                <a:gd name="adj1" fmla="val 50000"/>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533400" y="5782270"/>
            <a:ext cx="81534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Check 4 will use real data from your district or state to determine if race/ethnicity has an effect on student growth.</a:t>
            </a:r>
          </a:p>
          <a:p>
            <a:r>
              <a:rPr lang="en-US" dirty="0" smtClean="0"/>
              <a:t>If there is no effect, we decide with our partners whether to leave it in.</a:t>
            </a:r>
          </a:p>
        </p:txBody>
      </p:sp>
    </p:spTree>
    <p:extLst>
      <p:ext uri="{BB962C8B-B14F-4D97-AF65-F5344CB8AC3E}">
        <p14:creationId xmlns:p14="http://schemas.microsoft.com/office/powerpoint/2010/main" val="4031392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p:txBody>
          <a:bodyPr/>
          <a:lstStyle/>
          <a:p>
            <a:pPr eaLnBrk="1" hangingPunct="1"/>
            <a:r>
              <a:rPr lang="en-US" dirty="0" smtClean="0"/>
              <a:t>What about race/ethnicity?</a:t>
            </a:r>
          </a:p>
        </p:txBody>
      </p:sp>
      <p:sp>
        <p:nvSpPr>
          <p:cNvPr id="5" name="Content Placeholder 4"/>
          <p:cNvSpPr>
            <a:spLocks noGrp="1"/>
          </p:cNvSpPr>
          <p:nvPr>
            <p:ph sz="quarter" idx="1"/>
          </p:nvPr>
        </p:nvSpPr>
        <p:spPr/>
        <p:txBody>
          <a:bodyPr/>
          <a:lstStyle/>
          <a:p>
            <a:pPr marL="514350" indent="-514350">
              <a:buNone/>
            </a:pPr>
            <a:r>
              <a:rPr lang="en-US" dirty="0" smtClean="0"/>
              <a:t>If there </a:t>
            </a:r>
            <a:r>
              <a:rPr lang="en-US" b="1" dirty="0" smtClean="0"/>
              <a:t>is</a:t>
            </a:r>
            <a:r>
              <a:rPr lang="en-US" dirty="0" smtClean="0"/>
              <a:t> a detectable difference in growth rates</a:t>
            </a:r>
          </a:p>
          <a:p>
            <a:pPr marL="514350" indent="-514350">
              <a:buNone/>
            </a:pPr>
            <a:endParaRPr lang="en-US" dirty="0" smtClean="0"/>
          </a:p>
          <a:p>
            <a:r>
              <a:rPr lang="en-US" dirty="0"/>
              <a:t>We attribute this to a district or state challenge to be addressed</a:t>
            </a:r>
          </a:p>
          <a:p>
            <a:r>
              <a:rPr lang="en-US" dirty="0" smtClean="0"/>
              <a:t>When a teacher generates higher growth than other teachers serving similar students, it is accurate and fair to identify him/her as a high performing teacher.</a:t>
            </a:r>
            <a:endParaRPr lang="en-US" dirty="0"/>
          </a:p>
        </p:txBody>
      </p:sp>
    </p:spTree>
    <p:extLst>
      <p:ext uri="{BB962C8B-B14F-4D97-AF65-F5344CB8AC3E}">
        <p14:creationId xmlns:p14="http://schemas.microsoft.com/office/powerpoint/2010/main" val="4269327317"/>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Checking for Understanding</a:t>
            </a:r>
            <a:endParaRPr lang="en-US" dirty="0"/>
          </a:p>
        </p:txBody>
      </p:sp>
      <p:sp>
        <p:nvSpPr>
          <p:cNvPr id="3" name="Content Placeholder 2"/>
          <p:cNvSpPr>
            <a:spLocks noGrp="1"/>
          </p:cNvSpPr>
          <p:nvPr>
            <p:ph sz="quarter" idx="1"/>
          </p:nvPr>
        </p:nvSpPr>
        <p:spPr>
          <a:xfrm>
            <a:off x="457200" y="1481680"/>
            <a:ext cx="8229600" cy="4525963"/>
          </a:xfrm>
        </p:spPr>
        <p:txBody>
          <a:bodyPr/>
          <a:lstStyle/>
          <a:p>
            <a:r>
              <a:rPr lang="en-US" dirty="0" smtClean="0"/>
              <a:t>What would you tell a 5</a:t>
            </a:r>
            <a:r>
              <a:rPr lang="en-US" baseline="30000" dirty="0" smtClean="0"/>
              <a:t>th</a:t>
            </a:r>
            <a:r>
              <a:rPr lang="en-US" dirty="0" smtClean="0"/>
              <a:t> grade teacher who said they wanted to include the following in the </a:t>
            </a:r>
            <a:r>
              <a:rPr lang="en-US" dirty="0" smtClean="0">
                <a:solidFill>
                  <a:srgbClr val="0060AA"/>
                </a:solidFill>
              </a:rPr>
              <a:t>Value-Added</a:t>
            </a:r>
            <a:r>
              <a:rPr lang="en-US" dirty="0" smtClean="0"/>
              <a:t> model for their results?:</a:t>
            </a:r>
          </a:p>
          <a:p>
            <a:pPr marL="971550" lvl="1" indent="-514350">
              <a:buFont typeface="+mj-lt"/>
              <a:buAutoNum type="alphaUcPeriod"/>
            </a:pPr>
            <a:r>
              <a:rPr lang="en-US" dirty="0" smtClean="0"/>
              <a:t>5</a:t>
            </a:r>
            <a:r>
              <a:rPr lang="en-US" baseline="30000" dirty="0" smtClean="0"/>
              <a:t>th</a:t>
            </a:r>
            <a:r>
              <a:rPr lang="en-US" dirty="0" smtClean="0"/>
              <a:t> grade reading curriculum</a:t>
            </a:r>
          </a:p>
          <a:p>
            <a:pPr marL="971550" lvl="1" indent="-514350">
              <a:buFont typeface="+mj-lt"/>
              <a:buAutoNum type="alphaUcPeriod"/>
            </a:pPr>
            <a:r>
              <a:rPr lang="en-US" dirty="0" smtClean="0"/>
              <a:t>Their students’ attendance during 5</a:t>
            </a:r>
            <a:r>
              <a:rPr lang="en-US" baseline="30000" dirty="0" smtClean="0"/>
              <a:t>th</a:t>
            </a:r>
            <a:r>
              <a:rPr lang="en-US" dirty="0" smtClean="0"/>
              <a:t> grade</a:t>
            </a:r>
          </a:p>
          <a:p>
            <a:pPr marL="971550" lvl="1" indent="-514350">
              <a:buFont typeface="+mj-lt"/>
              <a:buAutoNum type="alphaUcPeriod"/>
            </a:pPr>
            <a:r>
              <a:rPr lang="en-US" dirty="0" smtClean="0"/>
              <a:t>Their students’ prior attendance during 4</a:t>
            </a:r>
            <a:r>
              <a:rPr lang="en-US" baseline="30000" dirty="0" smtClean="0"/>
              <a:t>th</a:t>
            </a:r>
            <a:r>
              <a:rPr lang="en-US" dirty="0" smtClean="0"/>
              <a:t> grade</a:t>
            </a:r>
          </a:p>
          <a:p>
            <a:pPr marL="971550" lvl="1" indent="-514350">
              <a:buFont typeface="+mj-lt"/>
              <a:buAutoNum type="alphaUcPeriod"/>
            </a:pPr>
            <a:r>
              <a:rPr lang="en-US" dirty="0" smtClean="0"/>
              <a:t>Student motivation</a:t>
            </a:r>
          </a:p>
          <a:p>
            <a:pPr marL="971550" lvl="1" indent="-514350">
              <a:buFont typeface="+mj-lt"/>
              <a:buAutoNum type="alphaUcPeriod"/>
            </a:pPr>
            <a:endParaRPr lang="en-US" dirty="0" smtClean="0"/>
          </a:p>
          <a:p>
            <a:pPr marL="971550" lvl="1" indent="-514350">
              <a:buFont typeface="+mj-lt"/>
              <a:buAutoNum type="alphaUcPeriod"/>
            </a:pPr>
            <a:endParaRPr lang="en-US" dirty="0" smtClean="0"/>
          </a:p>
          <a:p>
            <a:pPr marL="971550" lvl="1" indent="-514350">
              <a:buFont typeface="+mj-lt"/>
              <a:buAutoNum type="alphaUcPeriod"/>
            </a:pPr>
            <a:endParaRPr lang="en-US" dirty="0" smtClean="0"/>
          </a:p>
          <a:p>
            <a:pPr marL="971550" lvl="1" indent="-514350">
              <a:buFont typeface="+mj-lt"/>
              <a:buAutoNum type="alphaUcPeriod"/>
            </a:pPr>
            <a:endParaRPr lang="en-US" dirty="0" smtClean="0"/>
          </a:p>
          <a:p>
            <a:pPr lvl="1"/>
            <a:endParaRPr lang="en-US" dirty="0" smtClean="0"/>
          </a:p>
          <a:p>
            <a:pPr lvl="1"/>
            <a:endParaRPr lang="en-US" dirty="0" smtClean="0"/>
          </a:p>
        </p:txBody>
      </p:sp>
      <p:graphicFrame>
        <p:nvGraphicFramePr>
          <p:cNvPr id="4" name="Content Placeholder 3"/>
          <p:cNvGraphicFramePr>
            <a:graphicFrameLocks/>
          </p:cNvGraphicFramePr>
          <p:nvPr/>
        </p:nvGraphicFramePr>
        <p:xfrm>
          <a:off x="1866900" y="4800600"/>
          <a:ext cx="5410200" cy="1858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0541558"/>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smtClean="0"/>
              <a:t>(Groups of students and confidence intervals)</a:t>
            </a:r>
            <a:endParaRPr lang="en-US" dirty="0"/>
          </a:p>
        </p:txBody>
      </p:sp>
      <p:sp>
        <p:nvSpPr>
          <p:cNvPr id="3" name="Title 2"/>
          <p:cNvSpPr>
            <a:spLocks noGrp="1"/>
          </p:cNvSpPr>
          <p:nvPr>
            <p:ph type="title"/>
          </p:nvPr>
        </p:nvSpPr>
        <p:spPr/>
        <p:txBody>
          <a:bodyPr/>
          <a:lstStyle/>
          <a:p>
            <a:r>
              <a:rPr lang="en-US" dirty="0" smtClean="0"/>
              <a:t>3. What if a gardener just gets lucky or unlucky? </a:t>
            </a:r>
            <a:endParaRPr lang="en-US" dirty="0"/>
          </a:p>
        </p:txBody>
      </p:sp>
      <p:pic>
        <p:nvPicPr>
          <p:cNvPr id="5" name="Picture 4" descr="Lucky.png"/>
          <p:cNvPicPr>
            <a:picLocks noChangeAspect="1"/>
          </p:cNvPicPr>
          <p:nvPr/>
        </p:nvPicPr>
        <p:blipFill>
          <a:blip r:embed="rId2" cstate="print"/>
          <a:stretch>
            <a:fillRect/>
          </a:stretch>
        </p:blipFill>
        <p:spPr>
          <a:xfrm>
            <a:off x="2052617" y="477565"/>
            <a:ext cx="6599014" cy="3689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5481665"/>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To measure"/>
          <p:cNvSpPr txBox="1">
            <a:spLocks noChangeArrowheads="1"/>
          </p:cNvSpPr>
          <p:nvPr/>
        </p:nvSpPr>
        <p:spPr bwMode="auto">
          <a:xfrm>
            <a:off x="0" y="0"/>
            <a:ext cx="9144000" cy="400110"/>
          </a:xfrm>
          <a:prstGeom prst="rect">
            <a:avLst/>
          </a:prstGeom>
          <a:noFill/>
          <a:ln w="9525">
            <a:noFill/>
            <a:miter lim="800000"/>
            <a:headEnd/>
            <a:tailEnd/>
          </a:ln>
        </p:spPr>
        <p:txBody>
          <a:bodyPr>
            <a:spAutoFit/>
          </a:bodyPr>
          <a:lstStyle/>
          <a:p>
            <a:pPr marL="514350" indent="-514350" algn="ctr"/>
            <a:r>
              <a:rPr lang="en-US" sz="2000" b="1" dirty="0" smtClean="0">
                <a:solidFill>
                  <a:srgbClr val="000000"/>
                </a:solidFill>
                <a:latin typeface="+mn-lt"/>
              </a:rPr>
              <a:t>3. </a:t>
            </a:r>
            <a:r>
              <a:rPr lang="en-US" sz="2000" b="1" dirty="0" smtClean="0">
                <a:latin typeface="+mn-lt"/>
              </a:rPr>
              <a:t>What if a gardener just gets lucky or unlucky?</a:t>
            </a:r>
          </a:p>
        </p:txBody>
      </p:sp>
      <p:grpSp>
        <p:nvGrpSpPr>
          <p:cNvPr id="22" name="Gar B"/>
          <p:cNvGrpSpPr>
            <a:grpSpLocks/>
          </p:cNvGrpSpPr>
          <p:nvPr/>
        </p:nvGrpSpPr>
        <p:grpSpPr bwMode="auto">
          <a:xfrm>
            <a:off x="155894" y="2546350"/>
            <a:ext cx="1444306" cy="1782763"/>
            <a:chOff x="7828385" y="2545806"/>
            <a:chExt cx="1443843" cy="1783168"/>
          </a:xfrm>
        </p:grpSpPr>
        <p:pic>
          <p:nvPicPr>
            <p:cNvPr id="23" name="Gardener B" descr="Gardeners B.png"/>
            <p:cNvPicPr>
              <a:picLocks noChangeAspect="1"/>
            </p:cNvPicPr>
            <p:nvPr/>
          </p:nvPicPr>
          <p:blipFill>
            <a:blip r:embed="rId4" cstate="print">
              <a:duotone>
                <a:prstClr val="black"/>
                <a:schemeClr val="tx2">
                  <a:tint val="45000"/>
                  <a:satMod val="400000"/>
                </a:schemeClr>
              </a:duotone>
            </a:blip>
            <a:srcRect/>
            <a:stretch>
              <a:fillRect/>
            </a:stretch>
          </p:blipFill>
          <p:spPr bwMode="auto">
            <a:xfrm>
              <a:off x="8270581" y="2935426"/>
              <a:ext cx="518114" cy="1393548"/>
            </a:xfrm>
            <a:prstGeom prst="rect">
              <a:avLst/>
            </a:prstGeom>
            <a:noFill/>
            <a:ln w="9525">
              <a:noFill/>
              <a:miter lim="800000"/>
              <a:headEnd/>
              <a:tailEnd/>
            </a:ln>
          </p:spPr>
        </p:pic>
        <p:sp>
          <p:nvSpPr>
            <p:cNvPr id="29" name="Gar B Label"/>
            <p:cNvSpPr txBox="1">
              <a:spLocks noChangeArrowheads="1"/>
            </p:cNvSpPr>
            <p:nvPr/>
          </p:nvSpPr>
          <p:spPr bwMode="auto">
            <a:xfrm>
              <a:off x="7828385" y="2545806"/>
              <a:ext cx="1443843" cy="400201"/>
            </a:xfrm>
            <a:prstGeom prst="rect">
              <a:avLst/>
            </a:prstGeom>
            <a:noFill/>
            <a:ln w="9525">
              <a:noFill/>
              <a:miter lim="800000"/>
              <a:headEnd/>
              <a:tailEnd/>
            </a:ln>
          </p:spPr>
          <p:txBody>
            <a:bodyPr wrap="none">
              <a:spAutoFit/>
            </a:bodyPr>
            <a:lstStyle/>
            <a:p>
              <a:r>
                <a:rPr lang="en-US" sz="2000" dirty="0" smtClean="0">
                  <a:solidFill>
                    <a:srgbClr val="363A46"/>
                  </a:solidFill>
                  <a:latin typeface="Calibri" pitchFamily="34" charset="0"/>
                </a:rPr>
                <a:t>Gardener G </a:t>
              </a:r>
              <a:endParaRPr lang="en-US" sz="2000" dirty="0">
                <a:solidFill>
                  <a:srgbClr val="363A46"/>
                </a:solidFill>
                <a:latin typeface="Calibri" pitchFamily="34" charset="0"/>
              </a:endParaRPr>
            </a:p>
          </p:txBody>
        </p:sp>
      </p:grpSp>
      <p:pic>
        <p:nvPicPr>
          <p:cNvPr id="32" name="Oak A Small" descr="Young Tree A.png"/>
          <p:cNvPicPr>
            <a:picLocks noChangeAspect="1"/>
          </p:cNvPicPr>
          <p:nvPr/>
        </p:nvPicPr>
        <p:blipFill>
          <a:blip r:embed="rId5" cstate="print"/>
          <a:srcRect/>
          <a:stretch>
            <a:fillRect/>
          </a:stretch>
        </p:blipFill>
        <p:spPr bwMode="auto">
          <a:xfrm>
            <a:off x="1722438" y="3906838"/>
            <a:ext cx="965200" cy="1876425"/>
          </a:xfrm>
          <a:prstGeom prst="rect">
            <a:avLst/>
          </a:prstGeom>
          <a:noFill/>
          <a:ln w="9525">
            <a:noFill/>
            <a:miter lim="800000"/>
            <a:headEnd/>
            <a:tailEnd/>
          </a:ln>
        </p:spPr>
      </p:pic>
      <p:sp>
        <p:nvSpPr>
          <p:cNvPr id="33" name="Oak A 1 Year"/>
          <p:cNvSpPr txBox="1">
            <a:spLocks noChangeArrowheads="1"/>
          </p:cNvSpPr>
          <p:nvPr/>
        </p:nvSpPr>
        <p:spPr bwMode="auto">
          <a:xfrm>
            <a:off x="1490663" y="5753100"/>
            <a:ext cx="1428750" cy="923925"/>
          </a:xfrm>
          <a:prstGeom prst="rect">
            <a:avLst/>
          </a:prstGeom>
          <a:noFill/>
          <a:ln w="9525">
            <a:noFill/>
            <a:miter lim="800000"/>
            <a:headEnd/>
            <a:tailEnd/>
          </a:ln>
        </p:spPr>
        <p:txBody>
          <a:bodyPr wrap="none">
            <a:spAutoFit/>
          </a:bodyPr>
          <a:lstStyle/>
          <a:p>
            <a:pPr algn="ctr"/>
            <a:r>
              <a:rPr lang="en-US" dirty="0">
                <a:solidFill>
                  <a:srgbClr val="000000"/>
                </a:solidFill>
              </a:rPr>
              <a:t>Oak A</a:t>
            </a:r>
          </a:p>
          <a:p>
            <a:pPr algn="ctr"/>
            <a:r>
              <a:rPr lang="en-US" dirty="0">
                <a:solidFill>
                  <a:srgbClr val="000000"/>
                </a:solidFill>
              </a:rPr>
              <a:t>Age 3</a:t>
            </a:r>
          </a:p>
          <a:p>
            <a:pPr algn="ctr"/>
            <a:r>
              <a:rPr lang="en-US" dirty="0">
                <a:solidFill>
                  <a:srgbClr val="000000"/>
                </a:solidFill>
              </a:rPr>
              <a:t>(1 year ago)</a:t>
            </a:r>
          </a:p>
        </p:txBody>
      </p:sp>
      <p:sp>
        <p:nvSpPr>
          <p:cNvPr id="36" name="TextBox 40"/>
          <p:cNvSpPr txBox="1">
            <a:spLocks noChangeArrowheads="1"/>
          </p:cNvSpPr>
          <p:nvPr/>
        </p:nvSpPr>
        <p:spPr bwMode="auto">
          <a:xfrm>
            <a:off x="2994877" y="5810930"/>
            <a:ext cx="1268412" cy="708025"/>
          </a:xfrm>
          <a:prstGeom prst="rect">
            <a:avLst/>
          </a:prstGeom>
          <a:noFill/>
          <a:ln w="9525">
            <a:noFill/>
            <a:miter lim="800000"/>
            <a:headEnd/>
            <a:tailEnd/>
          </a:ln>
        </p:spPr>
        <p:txBody>
          <a:bodyPr wrap="none">
            <a:spAutoFit/>
          </a:bodyPr>
          <a:lstStyle/>
          <a:p>
            <a:pPr algn="ctr"/>
            <a:r>
              <a:rPr lang="en-US" sz="2000" dirty="0">
                <a:solidFill>
                  <a:srgbClr val="000000"/>
                </a:solidFill>
              </a:rPr>
              <a:t>Predicted</a:t>
            </a:r>
          </a:p>
          <a:p>
            <a:pPr algn="ctr"/>
            <a:r>
              <a:rPr lang="en-US" sz="2000" dirty="0">
                <a:solidFill>
                  <a:srgbClr val="000000"/>
                </a:solidFill>
              </a:rPr>
              <a:t>Oak A</a:t>
            </a:r>
          </a:p>
        </p:txBody>
      </p:sp>
      <p:pic>
        <p:nvPicPr>
          <p:cNvPr id="37" name="Tree A" descr="Old Tree A.png"/>
          <p:cNvPicPr>
            <a:picLocks noChangeAspect="1"/>
          </p:cNvPicPr>
          <p:nvPr/>
        </p:nvPicPr>
        <p:blipFill>
          <a:blip r:embed="rId6" cstate="print">
            <a:duotone>
              <a:prstClr val="black"/>
              <a:schemeClr val="accent1">
                <a:tint val="45000"/>
                <a:satMod val="400000"/>
              </a:schemeClr>
            </a:duotone>
          </a:blip>
          <a:stretch>
            <a:fillRect/>
          </a:stretch>
        </p:blipFill>
        <p:spPr>
          <a:xfrm>
            <a:off x="3057637" y="3429000"/>
            <a:ext cx="1209563" cy="2350008"/>
          </a:xfrm>
          <a:prstGeom prst="rect">
            <a:avLst/>
          </a:prstGeom>
        </p:spPr>
      </p:pic>
      <p:sp>
        <p:nvSpPr>
          <p:cNvPr id="38" name="TextBox 37"/>
          <p:cNvSpPr txBox="1"/>
          <p:nvPr/>
        </p:nvSpPr>
        <p:spPr>
          <a:xfrm>
            <a:off x="5408597" y="2979003"/>
            <a:ext cx="3230243"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sz="2400" dirty="0" smtClean="0"/>
              <a:t>Oak A predicted growth:</a:t>
            </a:r>
          </a:p>
          <a:p>
            <a:pPr algn="ctr"/>
            <a:r>
              <a:rPr lang="en-US" sz="2400" dirty="0" smtClean="0"/>
              <a:t>10 inches</a:t>
            </a:r>
          </a:p>
        </p:txBody>
      </p:sp>
    </p:spTree>
    <p:extLst>
      <p:ext uri="{BB962C8B-B14F-4D97-AF65-F5344CB8AC3E}">
        <p14:creationId xmlns:p14="http://schemas.microsoft.com/office/powerpoint/2010/main" val="2259008977"/>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Land" descr="landscap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4" name="Rectangle 13"/>
          <p:cNvSpPr/>
          <p:nvPr/>
        </p:nvSpPr>
        <p:spPr>
          <a:xfrm>
            <a:off x="0" y="0"/>
            <a:ext cx="9144000" cy="6858000"/>
          </a:xfrm>
          <a:prstGeom prst="rect">
            <a:avLst/>
          </a:prstGeom>
          <a:gradFill>
            <a:gsLst>
              <a:gs pos="0">
                <a:schemeClr val="tx1"/>
              </a:gs>
              <a:gs pos="6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ar B"/>
          <p:cNvGrpSpPr>
            <a:grpSpLocks/>
          </p:cNvGrpSpPr>
          <p:nvPr/>
        </p:nvGrpSpPr>
        <p:grpSpPr bwMode="auto">
          <a:xfrm>
            <a:off x="155894" y="2546350"/>
            <a:ext cx="1444306" cy="1782763"/>
            <a:chOff x="7828385" y="2545806"/>
            <a:chExt cx="1443843" cy="1783168"/>
          </a:xfrm>
        </p:grpSpPr>
        <p:pic>
          <p:nvPicPr>
            <p:cNvPr id="23" name="Gardener B" descr="Gardeners B.png"/>
            <p:cNvPicPr>
              <a:picLocks noChangeAspect="1"/>
            </p:cNvPicPr>
            <p:nvPr/>
          </p:nvPicPr>
          <p:blipFill>
            <a:blip r:embed="rId4" cstate="print">
              <a:duotone>
                <a:prstClr val="black"/>
                <a:schemeClr val="tx2">
                  <a:tint val="45000"/>
                  <a:satMod val="400000"/>
                </a:schemeClr>
              </a:duotone>
            </a:blip>
            <a:srcRect/>
            <a:stretch>
              <a:fillRect/>
            </a:stretch>
          </p:blipFill>
          <p:spPr bwMode="auto">
            <a:xfrm>
              <a:off x="8270581" y="2935426"/>
              <a:ext cx="518114" cy="1393548"/>
            </a:xfrm>
            <a:prstGeom prst="rect">
              <a:avLst/>
            </a:prstGeom>
            <a:noFill/>
            <a:ln w="9525">
              <a:noFill/>
              <a:miter lim="800000"/>
              <a:headEnd/>
              <a:tailEnd/>
            </a:ln>
          </p:spPr>
        </p:pic>
        <p:sp>
          <p:nvSpPr>
            <p:cNvPr id="29" name="Gar B Label"/>
            <p:cNvSpPr txBox="1">
              <a:spLocks noChangeArrowheads="1"/>
            </p:cNvSpPr>
            <p:nvPr/>
          </p:nvSpPr>
          <p:spPr bwMode="auto">
            <a:xfrm>
              <a:off x="7828385" y="2545806"/>
              <a:ext cx="1443843" cy="400201"/>
            </a:xfrm>
            <a:prstGeom prst="rect">
              <a:avLst/>
            </a:prstGeom>
            <a:noFill/>
            <a:ln w="9525">
              <a:noFill/>
              <a:miter lim="800000"/>
              <a:headEnd/>
              <a:tailEnd/>
            </a:ln>
          </p:spPr>
          <p:txBody>
            <a:bodyPr wrap="none">
              <a:spAutoFit/>
            </a:bodyPr>
            <a:lstStyle/>
            <a:p>
              <a:r>
                <a:rPr lang="en-US" sz="2000" dirty="0" smtClean="0">
                  <a:solidFill>
                    <a:srgbClr val="363A46"/>
                  </a:solidFill>
                  <a:latin typeface="Calibri" pitchFamily="34" charset="0"/>
                </a:rPr>
                <a:t>Gardener G </a:t>
              </a:r>
              <a:endParaRPr lang="en-US" sz="2000" dirty="0">
                <a:solidFill>
                  <a:srgbClr val="363A46"/>
                </a:solidFill>
                <a:latin typeface="Calibri" pitchFamily="34" charset="0"/>
              </a:endParaRPr>
            </a:p>
          </p:txBody>
        </p:sp>
      </p:grpSp>
      <p:pic>
        <p:nvPicPr>
          <p:cNvPr id="32" name="Oak A Small" descr="Young Tree A.png"/>
          <p:cNvPicPr>
            <a:picLocks noChangeAspect="1"/>
          </p:cNvPicPr>
          <p:nvPr/>
        </p:nvPicPr>
        <p:blipFill>
          <a:blip r:embed="rId5" cstate="print"/>
          <a:srcRect/>
          <a:stretch>
            <a:fillRect/>
          </a:stretch>
        </p:blipFill>
        <p:spPr bwMode="auto">
          <a:xfrm>
            <a:off x="1722438" y="3906838"/>
            <a:ext cx="965200" cy="1876425"/>
          </a:xfrm>
          <a:prstGeom prst="rect">
            <a:avLst/>
          </a:prstGeom>
          <a:noFill/>
          <a:ln w="9525">
            <a:noFill/>
            <a:miter lim="800000"/>
            <a:headEnd/>
            <a:tailEnd/>
          </a:ln>
        </p:spPr>
      </p:pic>
      <p:sp>
        <p:nvSpPr>
          <p:cNvPr id="33" name="Oak A 1 Year"/>
          <p:cNvSpPr txBox="1">
            <a:spLocks noChangeArrowheads="1"/>
          </p:cNvSpPr>
          <p:nvPr/>
        </p:nvSpPr>
        <p:spPr bwMode="auto">
          <a:xfrm>
            <a:off x="1490663" y="5753100"/>
            <a:ext cx="1428750" cy="923925"/>
          </a:xfrm>
          <a:prstGeom prst="rect">
            <a:avLst/>
          </a:prstGeom>
          <a:noFill/>
          <a:ln w="9525">
            <a:noFill/>
            <a:miter lim="800000"/>
            <a:headEnd/>
            <a:tailEnd/>
          </a:ln>
        </p:spPr>
        <p:txBody>
          <a:bodyPr wrap="none">
            <a:spAutoFit/>
          </a:bodyPr>
          <a:lstStyle/>
          <a:p>
            <a:pPr algn="ctr"/>
            <a:r>
              <a:rPr lang="en-US" dirty="0">
                <a:solidFill>
                  <a:srgbClr val="000000"/>
                </a:solidFill>
              </a:rPr>
              <a:t>Oak A</a:t>
            </a:r>
          </a:p>
          <a:p>
            <a:pPr algn="ctr"/>
            <a:r>
              <a:rPr lang="en-US" dirty="0">
                <a:solidFill>
                  <a:srgbClr val="000000"/>
                </a:solidFill>
              </a:rPr>
              <a:t>Age 3</a:t>
            </a:r>
          </a:p>
          <a:p>
            <a:pPr algn="ctr"/>
            <a:r>
              <a:rPr lang="en-US" dirty="0">
                <a:solidFill>
                  <a:srgbClr val="000000"/>
                </a:solidFill>
              </a:rPr>
              <a:t>(1 year ago)</a:t>
            </a:r>
          </a:p>
        </p:txBody>
      </p:sp>
      <p:pic>
        <p:nvPicPr>
          <p:cNvPr id="34" name="Tree A" descr="Old Tree A.png"/>
          <p:cNvPicPr>
            <a:picLocks noChangeAspect="1"/>
          </p:cNvPicPr>
          <p:nvPr/>
        </p:nvPicPr>
        <p:blipFill>
          <a:blip r:embed="rId6" cstate="print">
            <a:grayscl/>
          </a:blip>
          <a:srcRect/>
          <a:stretch>
            <a:fillRect/>
          </a:stretch>
        </p:blipFill>
        <p:spPr bwMode="auto">
          <a:xfrm>
            <a:off x="3167184" y="3886200"/>
            <a:ext cx="947616" cy="1839913"/>
          </a:xfrm>
          <a:prstGeom prst="rect">
            <a:avLst/>
          </a:prstGeom>
          <a:noFill/>
          <a:ln w="9525">
            <a:noFill/>
            <a:miter lim="800000"/>
            <a:headEnd/>
            <a:tailEnd/>
          </a:ln>
          <a:effectLst>
            <a:glow rad="101600">
              <a:srgbClr val="FFFF00">
                <a:alpha val="60000"/>
              </a:srgbClr>
            </a:glow>
          </a:effectLst>
        </p:spPr>
      </p:pic>
      <p:sp>
        <p:nvSpPr>
          <p:cNvPr id="35" name="Oak A Today"/>
          <p:cNvSpPr txBox="1">
            <a:spLocks noChangeArrowheads="1"/>
          </p:cNvSpPr>
          <p:nvPr/>
        </p:nvSpPr>
        <p:spPr bwMode="auto">
          <a:xfrm>
            <a:off x="3213712" y="5753100"/>
            <a:ext cx="825867" cy="646331"/>
          </a:xfrm>
          <a:prstGeom prst="rect">
            <a:avLst/>
          </a:prstGeom>
          <a:noFill/>
          <a:ln w="9525">
            <a:noFill/>
            <a:miter lim="800000"/>
            <a:headEnd/>
            <a:tailEnd/>
          </a:ln>
        </p:spPr>
        <p:txBody>
          <a:bodyPr wrap="none">
            <a:spAutoFit/>
          </a:bodyPr>
          <a:lstStyle/>
          <a:p>
            <a:pPr algn="ctr"/>
            <a:r>
              <a:rPr lang="en-US" dirty="0" smtClean="0">
                <a:solidFill>
                  <a:srgbClr val="000000"/>
                </a:solidFill>
              </a:rPr>
              <a:t>Actual</a:t>
            </a:r>
          </a:p>
          <a:p>
            <a:pPr algn="ctr"/>
            <a:r>
              <a:rPr lang="en-US" dirty="0" smtClean="0">
                <a:solidFill>
                  <a:srgbClr val="000000"/>
                </a:solidFill>
              </a:rPr>
              <a:t>Oak A</a:t>
            </a:r>
            <a:endParaRPr lang="en-US" dirty="0">
              <a:solidFill>
                <a:srgbClr val="000000"/>
              </a:solidFill>
            </a:endParaRPr>
          </a:p>
        </p:txBody>
      </p:sp>
      <p:sp>
        <p:nvSpPr>
          <p:cNvPr id="22" name="Freeform 21"/>
          <p:cNvSpPr/>
          <p:nvPr/>
        </p:nvSpPr>
        <p:spPr>
          <a:xfrm>
            <a:off x="3810000" y="0"/>
            <a:ext cx="1676400" cy="3962400"/>
          </a:xfrm>
          <a:custGeom>
            <a:avLst/>
            <a:gdLst>
              <a:gd name="connsiteX0" fmla="*/ 1202788 w 1371600"/>
              <a:gd name="connsiteY0" fmla="*/ 0 h 3910819"/>
              <a:gd name="connsiteX1" fmla="*/ 647114 w 1371600"/>
              <a:gd name="connsiteY1" fmla="*/ 1336431 h 3910819"/>
              <a:gd name="connsiteX2" fmla="*/ 900332 w 1371600"/>
              <a:gd name="connsiteY2" fmla="*/ 1308296 h 3910819"/>
              <a:gd name="connsiteX3" fmla="*/ 274320 w 1371600"/>
              <a:gd name="connsiteY3" fmla="*/ 2785403 h 3910819"/>
              <a:gd name="connsiteX4" fmla="*/ 478302 w 1371600"/>
              <a:gd name="connsiteY4" fmla="*/ 2743200 h 3910819"/>
              <a:gd name="connsiteX5" fmla="*/ 0 w 1371600"/>
              <a:gd name="connsiteY5" fmla="*/ 3910819 h 3910819"/>
              <a:gd name="connsiteX6" fmla="*/ 640080 w 1371600"/>
              <a:gd name="connsiteY6" fmla="*/ 2609557 h 3910819"/>
              <a:gd name="connsiteX7" fmla="*/ 407963 w 1371600"/>
              <a:gd name="connsiteY7" fmla="*/ 2644726 h 3910819"/>
              <a:gd name="connsiteX8" fmla="*/ 1118382 w 1371600"/>
              <a:gd name="connsiteY8" fmla="*/ 1188720 h 3910819"/>
              <a:gd name="connsiteX9" fmla="*/ 829994 w 1371600"/>
              <a:gd name="connsiteY9" fmla="*/ 1202788 h 3910819"/>
              <a:gd name="connsiteX10" fmla="*/ 1371600 w 1371600"/>
              <a:gd name="connsiteY10" fmla="*/ 0 h 391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3910819">
                <a:moveTo>
                  <a:pt x="1202788" y="0"/>
                </a:moveTo>
                <a:lnTo>
                  <a:pt x="647114" y="1336431"/>
                </a:lnTo>
                <a:lnTo>
                  <a:pt x="900332" y="1308296"/>
                </a:lnTo>
                <a:lnTo>
                  <a:pt x="274320" y="2785403"/>
                </a:lnTo>
                <a:lnTo>
                  <a:pt x="478302" y="2743200"/>
                </a:lnTo>
                <a:lnTo>
                  <a:pt x="0" y="3910819"/>
                </a:lnTo>
                <a:lnTo>
                  <a:pt x="640080" y="2609557"/>
                </a:lnTo>
                <a:lnTo>
                  <a:pt x="407963" y="2644726"/>
                </a:lnTo>
                <a:lnTo>
                  <a:pt x="1118382" y="1188720"/>
                </a:lnTo>
                <a:lnTo>
                  <a:pt x="829994" y="1202788"/>
                </a:lnTo>
                <a:lnTo>
                  <a:pt x="1371600" y="0"/>
                </a:lnTo>
              </a:path>
            </a:pathLst>
          </a:custGeom>
          <a:gradFill>
            <a:gsLst>
              <a:gs pos="0">
                <a:srgbClr val="FFFF00"/>
              </a:gs>
              <a:gs pos="100000">
                <a:srgbClr val="FFC000"/>
              </a:gs>
            </a:gsLst>
            <a:lin ang="5400000" scaled="0"/>
          </a:gra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TextBox 23"/>
          <p:cNvSpPr txBox="1"/>
          <p:nvPr/>
        </p:nvSpPr>
        <p:spPr>
          <a:xfrm>
            <a:off x="5626926" y="2971800"/>
            <a:ext cx="2793585"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US" sz="2400" dirty="0" smtClean="0"/>
              <a:t>Oak A actual growth:</a:t>
            </a:r>
          </a:p>
          <a:p>
            <a:pPr algn="ctr"/>
            <a:r>
              <a:rPr lang="en-US" sz="2400" dirty="0" smtClean="0"/>
              <a:t>2 inches</a:t>
            </a:r>
          </a:p>
        </p:txBody>
      </p:sp>
      <p:sp>
        <p:nvSpPr>
          <p:cNvPr id="25" name="TextBox 24"/>
          <p:cNvSpPr txBox="1"/>
          <p:nvPr/>
        </p:nvSpPr>
        <p:spPr>
          <a:xfrm>
            <a:off x="5257800" y="4563070"/>
            <a:ext cx="35052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For an individual tree, our predictions do not account for random events.</a:t>
            </a:r>
          </a:p>
        </p:txBody>
      </p:sp>
    </p:spTree>
    <p:extLst>
      <p:ext uri="{BB962C8B-B14F-4D97-AF65-F5344CB8AC3E}">
        <p14:creationId xmlns:p14="http://schemas.microsoft.com/office/powerpoint/2010/main" val="419342926"/>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Gardeners are assigned to many trees</a:t>
            </a:r>
            <a:endParaRPr lang="en-US" dirty="0"/>
          </a:p>
        </p:txBody>
      </p:sp>
      <p:grpSp>
        <p:nvGrpSpPr>
          <p:cNvPr id="5" name="Gar B"/>
          <p:cNvGrpSpPr>
            <a:grpSpLocks/>
          </p:cNvGrpSpPr>
          <p:nvPr/>
        </p:nvGrpSpPr>
        <p:grpSpPr bwMode="auto">
          <a:xfrm>
            <a:off x="228600" y="1676400"/>
            <a:ext cx="1444306" cy="1782763"/>
            <a:chOff x="7828385" y="2545806"/>
            <a:chExt cx="1443843" cy="1783168"/>
          </a:xfrm>
        </p:grpSpPr>
        <p:pic>
          <p:nvPicPr>
            <p:cNvPr id="6"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8270581" y="2935426"/>
              <a:ext cx="518114" cy="1393548"/>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7" name="Gar B Label"/>
            <p:cNvSpPr txBox="1">
              <a:spLocks noChangeArrowheads="1"/>
            </p:cNvSpPr>
            <p:nvPr/>
          </p:nvSpPr>
          <p:spPr bwMode="auto">
            <a:xfrm>
              <a:off x="7828385" y="2545806"/>
              <a:ext cx="1443843" cy="400201"/>
            </a:xfrm>
            <a:prstGeom prst="rect">
              <a:avLst/>
            </a:prstGeom>
            <a:noFill/>
            <a:ln w="9525">
              <a:noFill/>
              <a:miter lim="800000"/>
              <a:headEnd/>
              <a:tailEnd/>
            </a:ln>
          </p:spPr>
          <p:txBody>
            <a:bodyPr wrap="none">
              <a:spAutoFit/>
            </a:bodyPr>
            <a:lstStyle/>
            <a:p>
              <a:r>
                <a:rPr lang="en-US" sz="2000" dirty="0" smtClean="0">
                  <a:solidFill>
                    <a:srgbClr val="363A46"/>
                  </a:solidFill>
                  <a:latin typeface="Calibri" pitchFamily="34" charset="0"/>
                </a:rPr>
                <a:t>Gardener G </a:t>
              </a:r>
              <a:endParaRPr lang="en-US" sz="2000" dirty="0">
                <a:solidFill>
                  <a:srgbClr val="363A46"/>
                </a:solidFill>
                <a:latin typeface="Calibri" pitchFamily="34" charset="0"/>
              </a:endParaRPr>
            </a:p>
          </p:txBody>
        </p:sp>
      </p:grpSp>
      <p:pic>
        <p:nvPicPr>
          <p:cNvPr id="8" name="Picture 7" descr="Just Thin.png"/>
          <p:cNvPicPr>
            <a:picLocks noChangeAspect="1"/>
          </p:cNvPicPr>
          <p:nvPr/>
        </p:nvPicPr>
        <p:blipFill>
          <a:blip r:embed="rId4" cstate="print"/>
          <a:stretch>
            <a:fillRect/>
          </a:stretch>
        </p:blipFill>
        <p:spPr>
          <a:xfrm>
            <a:off x="6644827" y="1600200"/>
            <a:ext cx="1279973" cy="2819400"/>
          </a:xfrm>
          <a:prstGeom prst="rect">
            <a:avLst/>
          </a:prstGeom>
          <a:effectLst>
            <a:outerShdw blurRad="76200" dir="13500000" sy="23000" kx="1200000" algn="br" rotWithShape="0">
              <a:prstClr val="black">
                <a:alpha val="20000"/>
              </a:prstClr>
            </a:outerShdw>
          </a:effectLst>
        </p:spPr>
      </p:pic>
      <p:pic>
        <p:nvPicPr>
          <p:cNvPr id="9" name="Picture 8" descr="Just Tall.png"/>
          <p:cNvPicPr>
            <a:picLocks noChangeAspect="1"/>
          </p:cNvPicPr>
          <p:nvPr/>
        </p:nvPicPr>
        <p:blipFill>
          <a:blip r:embed="rId5" cstate="print"/>
          <a:stretch>
            <a:fillRect/>
          </a:stretch>
        </p:blipFill>
        <p:spPr>
          <a:xfrm>
            <a:off x="3657600" y="1447800"/>
            <a:ext cx="2023001" cy="2569901"/>
          </a:xfrm>
          <a:prstGeom prst="rect">
            <a:avLst/>
          </a:prstGeom>
          <a:effectLst>
            <a:outerShdw blurRad="76200" dir="13500000" sy="23000" kx="1200000" algn="br" rotWithShape="0">
              <a:prstClr val="black">
                <a:alpha val="20000"/>
              </a:prstClr>
            </a:outerShdw>
          </a:effectLst>
        </p:spPr>
      </p:pic>
      <p:pic>
        <p:nvPicPr>
          <p:cNvPr id="10" name="Tree A" descr="Old Tree A.png"/>
          <p:cNvPicPr>
            <a:picLocks noChangeAspect="1"/>
          </p:cNvPicPr>
          <p:nvPr/>
        </p:nvPicPr>
        <p:blipFill>
          <a:blip r:embed="rId6" cstate="print"/>
          <a:stretch>
            <a:fillRect/>
          </a:stretch>
        </p:blipFill>
        <p:spPr>
          <a:xfrm>
            <a:off x="2895600" y="3505200"/>
            <a:ext cx="1093738" cy="2124977"/>
          </a:xfrm>
          <a:prstGeom prst="rect">
            <a:avLst/>
          </a:prstGeom>
          <a:noFill/>
          <a:ln>
            <a:noFill/>
          </a:ln>
          <a:effectLst>
            <a:outerShdw blurRad="76200" dir="13500000" sy="23000" kx="1200000" algn="br" rotWithShape="0">
              <a:prstClr val="black">
                <a:alpha val="20000"/>
              </a:prstClr>
            </a:outerShdw>
          </a:effectLst>
        </p:spPr>
      </p:pic>
      <p:pic>
        <p:nvPicPr>
          <p:cNvPr id="11" name="Tree B" descr="Old Tree B.png"/>
          <p:cNvPicPr>
            <a:picLocks noChangeAspect="1"/>
          </p:cNvPicPr>
          <p:nvPr/>
        </p:nvPicPr>
        <p:blipFill>
          <a:blip r:embed="rId7" cstate="print"/>
          <a:srcRect/>
          <a:stretch>
            <a:fillRect/>
          </a:stretch>
        </p:blipFill>
        <p:spPr bwMode="auto">
          <a:xfrm>
            <a:off x="5181600" y="3352800"/>
            <a:ext cx="1384300" cy="2857500"/>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12" name="Picture 11" descr="Just Small.png"/>
          <p:cNvPicPr>
            <a:picLocks noChangeAspect="1"/>
          </p:cNvPicPr>
          <p:nvPr/>
        </p:nvPicPr>
        <p:blipFill>
          <a:blip r:embed="rId8" cstate="print"/>
          <a:stretch>
            <a:fillRect/>
          </a:stretch>
        </p:blipFill>
        <p:spPr>
          <a:xfrm>
            <a:off x="2057400" y="2438400"/>
            <a:ext cx="920099" cy="1313151"/>
          </a:xfrm>
          <a:prstGeom prst="rect">
            <a:avLst/>
          </a:prstGeom>
          <a:effectLst>
            <a:outerShdw blurRad="76200" dir="13500000" sy="23000" kx="1200000" algn="br" rotWithShape="0">
              <a:prstClr val="black">
                <a:alpha val="20000"/>
              </a:prstClr>
            </a:outerShdw>
          </a:effectLst>
        </p:spPr>
      </p:pic>
      <p:pic>
        <p:nvPicPr>
          <p:cNvPr id="13" name="Picture 12" descr="Just Small.png"/>
          <p:cNvPicPr>
            <a:picLocks noChangeAspect="1"/>
          </p:cNvPicPr>
          <p:nvPr/>
        </p:nvPicPr>
        <p:blipFill>
          <a:blip r:embed="rId8" cstate="print"/>
          <a:stretch>
            <a:fillRect/>
          </a:stretch>
        </p:blipFill>
        <p:spPr>
          <a:xfrm>
            <a:off x="5791200" y="2057400"/>
            <a:ext cx="762000" cy="1087515"/>
          </a:xfrm>
          <a:prstGeom prst="rect">
            <a:avLst/>
          </a:prstGeom>
          <a:effectLst>
            <a:outerShdw blurRad="76200" dir="13500000" sy="23000" kx="1200000" algn="br" rotWithShape="0">
              <a:prstClr val="black">
                <a:alpha val="20000"/>
              </a:prstClr>
            </a:outerShdw>
          </a:effectLst>
        </p:spPr>
      </p:pic>
      <p:pic>
        <p:nvPicPr>
          <p:cNvPr id="14" name="Tree A" descr="Old Tree A.png"/>
          <p:cNvPicPr>
            <a:picLocks noChangeAspect="1"/>
          </p:cNvPicPr>
          <p:nvPr/>
        </p:nvPicPr>
        <p:blipFill>
          <a:blip r:embed="rId6" cstate="print"/>
          <a:stretch>
            <a:fillRect/>
          </a:stretch>
        </p:blipFill>
        <p:spPr>
          <a:xfrm>
            <a:off x="7696200" y="2819400"/>
            <a:ext cx="1371600" cy="2664823"/>
          </a:xfrm>
          <a:prstGeom prst="rect">
            <a:avLst/>
          </a:prstGeom>
          <a:noFill/>
          <a:ln>
            <a:noFill/>
          </a:ln>
          <a:effectLst>
            <a:outerShdw blurRad="76200" dir="13500000" sy="23000" kx="1200000" algn="br" rotWithShape="0">
              <a:prstClr val="black">
                <a:alpha val="20000"/>
              </a:prstClr>
            </a:outerShdw>
          </a:effectLst>
        </p:spPr>
      </p:pic>
      <p:sp>
        <p:nvSpPr>
          <p:cNvPr id="15" name="TextBox 14"/>
          <p:cNvSpPr txBox="1"/>
          <p:nvPr/>
        </p:nvSpPr>
        <p:spPr>
          <a:xfrm>
            <a:off x="304800" y="3886200"/>
            <a:ext cx="2209800"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smtClean="0"/>
              <a:t>Each tree has an independent prediction based on its circumstances</a:t>
            </a:r>
          </a:p>
          <a:p>
            <a:pPr algn="ctr"/>
            <a:endParaRPr lang="en-US" dirty="0" smtClean="0"/>
          </a:p>
          <a:p>
            <a:pPr algn="ctr"/>
            <a:r>
              <a:rPr lang="en-US" dirty="0" smtClean="0"/>
              <a:t>(starting height, rainfall, soil richness, temperature)</a:t>
            </a:r>
            <a:endParaRPr lang="en-US" dirty="0"/>
          </a:p>
        </p:txBody>
      </p:sp>
    </p:spTree>
    <p:extLst>
      <p:ext uri="{BB962C8B-B14F-4D97-AF65-F5344CB8AC3E}">
        <p14:creationId xmlns:p14="http://schemas.microsoft.com/office/powerpoint/2010/main" val="252231163"/>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confident would you be about the effect of these gardeners?</a:t>
            </a:r>
            <a:endParaRPr lang="en-US" dirty="0"/>
          </a:p>
        </p:txBody>
      </p:sp>
      <p:graphicFrame>
        <p:nvGraphicFramePr>
          <p:cNvPr id="11" name="Table 10"/>
          <p:cNvGraphicFramePr>
            <a:graphicFrameLocks noGrp="1"/>
          </p:cNvGraphicFramePr>
          <p:nvPr/>
        </p:nvGraphicFramePr>
        <p:xfrm>
          <a:off x="1295400" y="1752600"/>
          <a:ext cx="1447800" cy="1010920"/>
        </p:xfrm>
        <a:graphic>
          <a:graphicData uri="http://schemas.openxmlformats.org/drawingml/2006/table">
            <a:tbl>
              <a:tblPr firstRow="1" bandRow="1">
                <a:tableStyleId>{5C22544A-7EE6-4342-B048-85BDC9FD1C3A}</a:tableStyleId>
              </a:tblPr>
              <a:tblGrid>
                <a:gridCol w="1447800"/>
              </a:tblGrid>
              <a:tr h="370840">
                <a:tc>
                  <a:txBody>
                    <a:bodyPr/>
                    <a:lstStyle/>
                    <a:p>
                      <a:pPr algn="ctr"/>
                      <a:r>
                        <a:rPr lang="en-US" dirty="0" smtClean="0"/>
                        <a:t>Total trees assigned</a:t>
                      </a:r>
                      <a:endParaRPr lang="en-US" dirty="0"/>
                    </a:p>
                  </a:txBody>
                  <a:tcPr/>
                </a:tc>
              </a:tr>
              <a:tr h="370840">
                <a:tc>
                  <a:txBody>
                    <a:bodyPr/>
                    <a:lstStyle/>
                    <a:p>
                      <a:pPr algn="ctr"/>
                      <a:r>
                        <a:rPr lang="en-US" dirty="0" smtClean="0"/>
                        <a:t>5</a:t>
                      </a:r>
                      <a:endParaRPr lang="en-US" dirty="0"/>
                    </a:p>
                  </a:txBody>
                  <a:tcPr/>
                </a:tc>
              </a:tr>
            </a:tbl>
          </a:graphicData>
        </a:graphic>
      </p:graphicFrame>
      <p:graphicFrame>
        <p:nvGraphicFramePr>
          <p:cNvPr id="12" name="Table 11"/>
          <p:cNvGraphicFramePr>
            <a:graphicFrameLocks noGrp="1"/>
          </p:cNvGraphicFramePr>
          <p:nvPr/>
        </p:nvGraphicFramePr>
        <p:xfrm>
          <a:off x="2895600" y="1752600"/>
          <a:ext cx="2895600" cy="1010920"/>
        </p:xfrm>
        <a:graphic>
          <a:graphicData uri="http://schemas.openxmlformats.org/drawingml/2006/table">
            <a:tbl>
              <a:tblPr firstRow="1" bandRow="1">
                <a:tableStyleId>{21E4AEA4-8DFA-4A89-87EB-49C32662AFE0}</a:tableStyleId>
              </a:tblPr>
              <a:tblGrid>
                <a:gridCol w="2895600"/>
              </a:tblGrid>
              <a:tr h="370840">
                <a:tc>
                  <a:txBody>
                    <a:bodyPr/>
                    <a:lstStyle/>
                    <a:p>
                      <a:pPr algn="ctr"/>
                      <a:r>
                        <a:rPr lang="en-US" dirty="0" smtClean="0"/>
                        <a:t>Trees that missed predicted growth</a:t>
                      </a:r>
                      <a:endParaRPr lang="en-US" dirty="0"/>
                    </a:p>
                  </a:txBody>
                  <a:tcPr/>
                </a:tc>
              </a:tr>
              <a:tr h="370840">
                <a:tc>
                  <a:txBody>
                    <a:bodyPr/>
                    <a:lstStyle/>
                    <a:p>
                      <a:pPr algn="ctr"/>
                      <a:r>
                        <a:rPr lang="en-US" dirty="0" smtClean="0"/>
                        <a:t>3</a:t>
                      </a:r>
                      <a:endParaRPr lang="en-US" dirty="0"/>
                    </a:p>
                  </a:txBody>
                  <a:tcPr/>
                </a:tc>
              </a:tr>
            </a:tbl>
          </a:graphicData>
        </a:graphic>
      </p:graphicFrame>
      <p:graphicFrame>
        <p:nvGraphicFramePr>
          <p:cNvPr id="13" name="Table 12"/>
          <p:cNvGraphicFramePr>
            <a:graphicFrameLocks noGrp="1"/>
          </p:cNvGraphicFramePr>
          <p:nvPr/>
        </p:nvGraphicFramePr>
        <p:xfrm>
          <a:off x="5791200" y="1752600"/>
          <a:ext cx="2895600" cy="1010920"/>
        </p:xfrm>
        <a:graphic>
          <a:graphicData uri="http://schemas.openxmlformats.org/drawingml/2006/table">
            <a:tbl>
              <a:tblPr firstRow="1" bandRow="1">
                <a:tableStyleId>{F5AB1C69-6EDB-4FF4-983F-18BD219EF322}</a:tableStyleId>
              </a:tblPr>
              <a:tblGrid>
                <a:gridCol w="2895600"/>
              </a:tblGrid>
              <a:tr h="370840">
                <a:tc>
                  <a:txBody>
                    <a:bodyPr/>
                    <a:lstStyle/>
                    <a:p>
                      <a:pPr algn="ctr"/>
                      <a:r>
                        <a:rPr lang="en-US" dirty="0" smtClean="0"/>
                        <a:t>Trees that beat predicted growth</a:t>
                      </a:r>
                      <a:endParaRPr lang="en-US" dirty="0"/>
                    </a:p>
                  </a:txBody>
                  <a:tcPr/>
                </a:tc>
              </a:tr>
              <a:tr h="370840">
                <a:tc>
                  <a:txBody>
                    <a:bodyPr/>
                    <a:lstStyle/>
                    <a:p>
                      <a:pPr algn="ctr"/>
                      <a:r>
                        <a:rPr lang="en-US" dirty="0" smtClean="0"/>
                        <a:t>2</a:t>
                      </a:r>
                      <a:endParaRPr lang="en-US" dirty="0"/>
                    </a:p>
                  </a:txBody>
                  <a:tcPr/>
                </a:tc>
              </a:tr>
            </a:tbl>
          </a:graphicData>
        </a:graphic>
      </p:graphicFrame>
      <p:graphicFrame>
        <p:nvGraphicFramePr>
          <p:cNvPr id="16" name="Table 15"/>
          <p:cNvGraphicFramePr>
            <a:graphicFrameLocks noGrp="1"/>
          </p:cNvGraphicFramePr>
          <p:nvPr/>
        </p:nvGraphicFramePr>
        <p:xfrm>
          <a:off x="2895600" y="2819400"/>
          <a:ext cx="1447800" cy="1010920"/>
        </p:xfrm>
        <a:graphic>
          <a:graphicData uri="http://schemas.openxmlformats.org/drawingml/2006/table">
            <a:tbl>
              <a:tblPr firstRow="1" bandRow="1">
                <a:tableStyleId>{00A15C55-8517-42AA-B614-E9B94910E393}</a:tableStyleId>
              </a:tblPr>
              <a:tblGrid>
                <a:gridCol w="1447800"/>
              </a:tblGrid>
              <a:tr h="370840">
                <a:tc>
                  <a:txBody>
                    <a:bodyPr/>
                    <a:lstStyle/>
                    <a:p>
                      <a:pPr algn="ctr"/>
                      <a:r>
                        <a:rPr lang="en-US" dirty="0" smtClean="0"/>
                        <a:t>Due to unlucky year</a:t>
                      </a:r>
                      <a:endParaRPr lang="en-US" dirty="0"/>
                    </a:p>
                  </a:txBody>
                  <a:tcPr/>
                </a:tc>
              </a:tr>
              <a:tr h="370840">
                <a:tc>
                  <a:txBody>
                    <a:bodyPr/>
                    <a:lstStyle/>
                    <a:p>
                      <a:pPr algn="ctr"/>
                      <a:r>
                        <a:rPr lang="en-US" dirty="0" smtClean="0"/>
                        <a:t>2</a:t>
                      </a:r>
                      <a:endParaRPr lang="en-US" dirty="0"/>
                    </a:p>
                  </a:txBody>
                  <a:tcPr/>
                </a:tc>
              </a:tr>
            </a:tbl>
          </a:graphicData>
        </a:graphic>
      </p:graphicFrame>
      <p:graphicFrame>
        <p:nvGraphicFramePr>
          <p:cNvPr id="17" name="Table 16"/>
          <p:cNvGraphicFramePr>
            <a:graphicFrameLocks noGrp="1"/>
          </p:cNvGraphicFramePr>
          <p:nvPr/>
        </p:nvGraphicFramePr>
        <p:xfrm>
          <a:off x="4343400" y="2819400"/>
          <a:ext cx="1447800" cy="1010920"/>
        </p:xfrm>
        <a:graphic>
          <a:graphicData uri="http://schemas.openxmlformats.org/drawingml/2006/table">
            <a:tbl>
              <a:tblPr firstRow="1" bandRow="1">
                <a:tableStyleId>{21E4AEA4-8DFA-4A89-87EB-49C32662AFE0}</a:tableStyleId>
              </a:tblPr>
              <a:tblGrid>
                <a:gridCol w="1447800"/>
              </a:tblGrid>
              <a:tr h="370840">
                <a:tc>
                  <a:txBody>
                    <a:bodyPr/>
                    <a:lstStyle/>
                    <a:p>
                      <a:pPr algn="ctr"/>
                      <a:r>
                        <a:rPr lang="en-US" dirty="0" smtClean="0"/>
                        <a:t>Due to gardener</a:t>
                      </a:r>
                      <a:endParaRPr lang="en-US" dirty="0"/>
                    </a:p>
                  </a:txBody>
                  <a:tcPr/>
                </a:tc>
              </a:tr>
              <a:tr h="370840">
                <a:tc>
                  <a:txBody>
                    <a:bodyPr/>
                    <a:lstStyle/>
                    <a:p>
                      <a:pPr algn="ctr"/>
                      <a:r>
                        <a:rPr lang="en-US" dirty="0" smtClean="0"/>
                        <a:t>1</a:t>
                      </a:r>
                      <a:endParaRPr lang="en-US" dirty="0"/>
                    </a:p>
                  </a:txBody>
                  <a:tcPr/>
                </a:tc>
              </a:tr>
            </a:tbl>
          </a:graphicData>
        </a:graphic>
      </p:graphicFrame>
      <p:graphicFrame>
        <p:nvGraphicFramePr>
          <p:cNvPr id="18" name="Table 17"/>
          <p:cNvGraphicFramePr>
            <a:graphicFrameLocks noGrp="1"/>
          </p:cNvGraphicFramePr>
          <p:nvPr/>
        </p:nvGraphicFramePr>
        <p:xfrm>
          <a:off x="5791200" y="2819400"/>
          <a:ext cx="1447800" cy="1010920"/>
        </p:xfrm>
        <a:graphic>
          <a:graphicData uri="http://schemas.openxmlformats.org/drawingml/2006/table">
            <a:tbl>
              <a:tblPr firstRow="1" bandRow="1">
                <a:tableStyleId>{F5AB1C69-6EDB-4FF4-983F-18BD219EF322}</a:tableStyleId>
              </a:tblPr>
              <a:tblGrid>
                <a:gridCol w="1447800"/>
              </a:tblGrid>
              <a:tr h="370840">
                <a:tc>
                  <a:txBody>
                    <a:bodyPr/>
                    <a:lstStyle/>
                    <a:p>
                      <a:pPr algn="ctr"/>
                      <a:r>
                        <a:rPr lang="en-US" dirty="0" smtClean="0"/>
                        <a:t>Due</a:t>
                      </a:r>
                      <a:r>
                        <a:rPr lang="en-US" baseline="0" dirty="0" smtClean="0"/>
                        <a:t> to gardener</a:t>
                      </a:r>
                      <a:endParaRPr lang="en-US" dirty="0"/>
                    </a:p>
                  </a:txBody>
                  <a:tcPr/>
                </a:tc>
              </a:tr>
              <a:tr h="370840">
                <a:tc>
                  <a:txBody>
                    <a:bodyPr/>
                    <a:lstStyle/>
                    <a:p>
                      <a:pPr algn="ctr"/>
                      <a:r>
                        <a:rPr lang="en-US" dirty="0" smtClean="0"/>
                        <a:t>2</a:t>
                      </a:r>
                      <a:endParaRPr lang="en-US" dirty="0"/>
                    </a:p>
                  </a:txBody>
                  <a:tcPr/>
                </a:tc>
              </a:tr>
            </a:tbl>
          </a:graphicData>
        </a:graphic>
      </p:graphicFrame>
      <p:graphicFrame>
        <p:nvGraphicFramePr>
          <p:cNvPr id="19" name="Table 18"/>
          <p:cNvGraphicFramePr>
            <a:graphicFrameLocks noGrp="1"/>
          </p:cNvGraphicFramePr>
          <p:nvPr/>
        </p:nvGraphicFramePr>
        <p:xfrm>
          <a:off x="7239000" y="2819400"/>
          <a:ext cx="1447800" cy="1010920"/>
        </p:xfrm>
        <a:graphic>
          <a:graphicData uri="http://schemas.openxmlformats.org/drawingml/2006/table">
            <a:tbl>
              <a:tblPr firstRow="1" bandRow="1">
                <a:tableStyleId>{00A15C55-8517-42AA-B614-E9B94910E393}</a:tableStyleId>
              </a:tblPr>
              <a:tblGrid>
                <a:gridCol w="1447800"/>
              </a:tblGrid>
              <a:tr h="370840">
                <a:tc>
                  <a:txBody>
                    <a:bodyPr/>
                    <a:lstStyle/>
                    <a:p>
                      <a:pPr algn="ctr"/>
                      <a:r>
                        <a:rPr lang="en-US" dirty="0" smtClean="0"/>
                        <a:t>Due to lucky year</a:t>
                      </a:r>
                      <a:endParaRPr lang="en-US" dirty="0"/>
                    </a:p>
                  </a:txBody>
                  <a:tcPr/>
                </a:tc>
              </a:tr>
              <a:tr h="370840">
                <a:tc>
                  <a:txBody>
                    <a:bodyPr/>
                    <a:lstStyle/>
                    <a:p>
                      <a:pPr algn="ctr"/>
                      <a:r>
                        <a:rPr lang="en-US" dirty="0" smtClean="0"/>
                        <a:t>0</a:t>
                      </a:r>
                      <a:endParaRPr lang="en-US" dirty="0"/>
                    </a:p>
                  </a:txBody>
                  <a:tcPr/>
                </a:tc>
              </a:tr>
            </a:tbl>
          </a:graphicData>
        </a:graphic>
      </p:graphicFrame>
      <p:graphicFrame>
        <p:nvGraphicFramePr>
          <p:cNvPr id="20" name="Table 19"/>
          <p:cNvGraphicFramePr>
            <a:graphicFrameLocks noGrp="1"/>
          </p:cNvGraphicFramePr>
          <p:nvPr/>
        </p:nvGraphicFramePr>
        <p:xfrm>
          <a:off x="1295400" y="4399280"/>
          <a:ext cx="1447800" cy="1010920"/>
        </p:xfrm>
        <a:graphic>
          <a:graphicData uri="http://schemas.openxmlformats.org/drawingml/2006/table">
            <a:tbl>
              <a:tblPr firstRow="1" bandRow="1">
                <a:tableStyleId>{5C22544A-7EE6-4342-B048-85BDC9FD1C3A}</a:tableStyleId>
              </a:tblPr>
              <a:tblGrid>
                <a:gridCol w="1447800"/>
              </a:tblGrid>
              <a:tr h="370840">
                <a:tc>
                  <a:txBody>
                    <a:bodyPr/>
                    <a:lstStyle/>
                    <a:p>
                      <a:pPr algn="ctr"/>
                      <a:r>
                        <a:rPr lang="en-US" dirty="0" smtClean="0"/>
                        <a:t>Total trees assigned</a:t>
                      </a:r>
                      <a:endParaRPr lang="en-US" dirty="0"/>
                    </a:p>
                  </a:txBody>
                  <a:tcPr/>
                </a:tc>
              </a:tr>
              <a:tr h="370840">
                <a:tc>
                  <a:txBody>
                    <a:bodyPr/>
                    <a:lstStyle/>
                    <a:p>
                      <a:pPr algn="ctr"/>
                      <a:r>
                        <a:rPr lang="en-US" dirty="0" smtClean="0"/>
                        <a:t>50</a:t>
                      </a:r>
                      <a:endParaRPr lang="en-US" dirty="0"/>
                    </a:p>
                  </a:txBody>
                  <a:tcPr/>
                </a:tc>
              </a:tr>
            </a:tbl>
          </a:graphicData>
        </a:graphic>
      </p:graphicFrame>
      <p:graphicFrame>
        <p:nvGraphicFramePr>
          <p:cNvPr id="21" name="Table 20"/>
          <p:cNvGraphicFramePr>
            <a:graphicFrameLocks noGrp="1"/>
          </p:cNvGraphicFramePr>
          <p:nvPr/>
        </p:nvGraphicFramePr>
        <p:xfrm>
          <a:off x="2895600" y="4399280"/>
          <a:ext cx="2895600" cy="1010920"/>
        </p:xfrm>
        <a:graphic>
          <a:graphicData uri="http://schemas.openxmlformats.org/drawingml/2006/table">
            <a:tbl>
              <a:tblPr firstRow="1" bandRow="1">
                <a:tableStyleId>{21E4AEA4-8DFA-4A89-87EB-49C32662AFE0}</a:tableStyleId>
              </a:tblPr>
              <a:tblGrid>
                <a:gridCol w="2895600"/>
              </a:tblGrid>
              <a:tr h="370840">
                <a:tc>
                  <a:txBody>
                    <a:bodyPr/>
                    <a:lstStyle/>
                    <a:p>
                      <a:pPr algn="ctr"/>
                      <a:r>
                        <a:rPr lang="en-US" dirty="0" smtClean="0"/>
                        <a:t>Trees that missed predicted growth</a:t>
                      </a:r>
                      <a:endParaRPr lang="en-US" dirty="0"/>
                    </a:p>
                  </a:txBody>
                  <a:tcPr/>
                </a:tc>
              </a:tr>
              <a:tr h="370840">
                <a:tc>
                  <a:txBody>
                    <a:bodyPr/>
                    <a:lstStyle/>
                    <a:p>
                      <a:pPr algn="ctr"/>
                      <a:r>
                        <a:rPr lang="en-US" dirty="0" smtClean="0"/>
                        <a:t>30</a:t>
                      </a:r>
                      <a:endParaRPr lang="en-US" dirty="0"/>
                    </a:p>
                  </a:txBody>
                  <a:tcPr/>
                </a:tc>
              </a:tr>
            </a:tbl>
          </a:graphicData>
        </a:graphic>
      </p:graphicFrame>
      <p:graphicFrame>
        <p:nvGraphicFramePr>
          <p:cNvPr id="22" name="Table 21"/>
          <p:cNvGraphicFramePr>
            <a:graphicFrameLocks noGrp="1"/>
          </p:cNvGraphicFramePr>
          <p:nvPr/>
        </p:nvGraphicFramePr>
        <p:xfrm>
          <a:off x="5791200" y="4399280"/>
          <a:ext cx="2895600" cy="1010920"/>
        </p:xfrm>
        <a:graphic>
          <a:graphicData uri="http://schemas.openxmlformats.org/drawingml/2006/table">
            <a:tbl>
              <a:tblPr firstRow="1" bandRow="1">
                <a:tableStyleId>{F5AB1C69-6EDB-4FF4-983F-18BD219EF322}</a:tableStyleId>
              </a:tblPr>
              <a:tblGrid>
                <a:gridCol w="2895600"/>
              </a:tblGrid>
              <a:tr h="370840">
                <a:tc>
                  <a:txBody>
                    <a:bodyPr/>
                    <a:lstStyle/>
                    <a:p>
                      <a:pPr algn="ctr"/>
                      <a:r>
                        <a:rPr lang="en-US" dirty="0" smtClean="0"/>
                        <a:t>Trees that beat predicted growth</a:t>
                      </a:r>
                      <a:endParaRPr lang="en-US" dirty="0"/>
                    </a:p>
                  </a:txBody>
                  <a:tcPr/>
                </a:tc>
              </a:tr>
              <a:tr h="370840">
                <a:tc>
                  <a:txBody>
                    <a:bodyPr/>
                    <a:lstStyle/>
                    <a:p>
                      <a:pPr algn="ctr"/>
                      <a:r>
                        <a:rPr lang="en-US" dirty="0" smtClean="0"/>
                        <a:t>20</a:t>
                      </a:r>
                      <a:endParaRPr lang="en-US" dirty="0"/>
                    </a:p>
                  </a:txBody>
                  <a:tcPr/>
                </a:tc>
              </a:tr>
            </a:tbl>
          </a:graphicData>
        </a:graphic>
      </p:graphicFrame>
      <p:graphicFrame>
        <p:nvGraphicFramePr>
          <p:cNvPr id="23" name="Table 22"/>
          <p:cNvGraphicFramePr>
            <a:graphicFrameLocks noGrp="1"/>
          </p:cNvGraphicFramePr>
          <p:nvPr/>
        </p:nvGraphicFramePr>
        <p:xfrm>
          <a:off x="2895600" y="5466080"/>
          <a:ext cx="1447800" cy="1010920"/>
        </p:xfrm>
        <a:graphic>
          <a:graphicData uri="http://schemas.openxmlformats.org/drawingml/2006/table">
            <a:tbl>
              <a:tblPr firstRow="1" bandRow="1">
                <a:tableStyleId>{00A15C55-8517-42AA-B614-E9B94910E393}</a:tableStyleId>
              </a:tblPr>
              <a:tblGrid>
                <a:gridCol w="1447800"/>
              </a:tblGrid>
              <a:tr h="370840">
                <a:tc>
                  <a:txBody>
                    <a:bodyPr/>
                    <a:lstStyle/>
                    <a:p>
                      <a:pPr algn="ctr"/>
                      <a:r>
                        <a:rPr lang="en-US" dirty="0" smtClean="0"/>
                        <a:t>Due to unlucky year</a:t>
                      </a:r>
                      <a:endParaRPr lang="en-US" dirty="0"/>
                    </a:p>
                  </a:txBody>
                  <a:tcPr/>
                </a:tc>
              </a:tr>
              <a:tr h="370840">
                <a:tc>
                  <a:txBody>
                    <a:bodyPr/>
                    <a:lstStyle/>
                    <a:p>
                      <a:pPr algn="ctr"/>
                      <a:r>
                        <a:rPr lang="en-US" dirty="0" smtClean="0"/>
                        <a:t>7</a:t>
                      </a:r>
                      <a:endParaRPr lang="en-US" dirty="0"/>
                    </a:p>
                  </a:txBody>
                  <a:tcPr/>
                </a:tc>
              </a:tr>
            </a:tbl>
          </a:graphicData>
        </a:graphic>
      </p:graphicFrame>
      <p:graphicFrame>
        <p:nvGraphicFramePr>
          <p:cNvPr id="24" name="Table 23"/>
          <p:cNvGraphicFramePr>
            <a:graphicFrameLocks noGrp="1"/>
          </p:cNvGraphicFramePr>
          <p:nvPr/>
        </p:nvGraphicFramePr>
        <p:xfrm>
          <a:off x="4343400" y="5466080"/>
          <a:ext cx="1447800" cy="1010920"/>
        </p:xfrm>
        <a:graphic>
          <a:graphicData uri="http://schemas.openxmlformats.org/drawingml/2006/table">
            <a:tbl>
              <a:tblPr firstRow="1" bandRow="1">
                <a:tableStyleId>{21E4AEA4-8DFA-4A89-87EB-49C32662AFE0}</a:tableStyleId>
              </a:tblPr>
              <a:tblGrid>
                <a:gridCol w="1447800"/>
              </a:tblGrid>
              <a:tr h="370840">
                <a:tc>
                  <a:txBody>
                    <a:bodyPr/>
                    <a:lstStyle/>
                    <a:p>
                      <a:pPr algn="ctr"/>
                      <a:r>
                        <a:rPr lang="en-US" dirty="0" smtClean="0"/>
                        <a:t>Due to gardener</a:t>
                      </a:r>
                      <a:endParaRPr lang="en-US" dirty="0"/>
                    </a:p>
                  </a:txBody>
                  <a:tcPr/>
                </a:tc>
              </a:tr>
              <a:tr h="370840">
                <a:tc>
                  <a:txBody>
                    <a:bodyPr/>
                    <a:lstStyle/>
                    <a:p>
                      <a:pPr algn="ctr"/>
                      <a:r>
                        <a:rPr lang="en-US" dirty="0" smtClean="0"/>
                        <a:t>23</a:t>
                      </a:r>
                      <a:endParaRPr lang="en-US" dirty="0"/>
                    </a:p>
                  </a:txBody>
                  <a:tcPr/>
                </a:tc>
              </a:tr>
            </a:tbl>
          </a:graphicData>
        </a:graphic>
      </p:graphicFrame>
      <p:graphicFrame>
        <p:nvGraphicFramePr>
          <p:cNvPr id="25" name="Table 24"/>
          <p:cNvGraphicFramePr>
            <a:graphicFrameLocks noGrp="1"/>
          </p:cNvGraphicFramePr>
          <p:nvPr/>
        </p:nvGraphicFramePr>
        <p:xfrm>
          <a:off x="5791200" y="5466080"/>
          <a:ext cx="1447800" cy="1010920"/>
        </p:xfrm>
        <a:graphic>
          <a:graphicData uri="http://schemas.openxmlformats.org/drawingml/2006/table">
            <a:tbl>
              <a:tblPr firstRow="1" bandRow="1">
                <a:tableStyleId>{F5AB1C69-6EDB-4FF4-983F-18BD219EF322}</a:tableStyleId>
              </a:tblPr>
              <a:tblGrid>
                <a:gridCol w="1447800"/>
              </a:tblGrid>
              <a:tr h="370840">
                <a:tc>
                  <a:txBody>
                    <a:bodyPr/>
                    <a:lstStyle/>
                    <a:p>
                      <a:pPr algn="ctr"/>
                      <a:r>
                        <a:rPr lang="en-US" dirty="0" smtClean="0"/>
                        <a:t>Due</a:t>
                      </a:r>
                      <a:r>
                        <a:rPr lang="en-US" baseline="0" dirty="0" smtClean="0"/>
                        <a:t> to gardener</a:t>
                      </a:r>
                      <a:endParaRPr lang="en-US" dirty="0"/>
                    </a:p>
                  </a:txBody>
                  <a:tcPr/>
                </a:tc>
              </a:tr>
              <a:tr h="370840">
                <a:tc>
                  <a:txBody>
                    <a:bodyPr/>
                    <a:lstStyle/>
                    <a:p>
                      <a:pPr algn="ctr"/>
                      <a:r>
                        <a:rPr lang="en-US" dirty="0" smtClean="0"/>
                        <a:t>15</a:t>
                      </a:r>
                      <a:endParaRPr lang="en-US" dirty="0"/>
                    </a:p>
                  </a:txBody>
                  <a:tcPr/>
                </a:tc>
              </a:tr>
            </a:tbl>
          </a:graphicData>
        </a:graphic>
      </p:graphicFrame>
      <p:graphicFrame>
        <p:nvGraphicFramePr>
          <p:cNvPr id="26" name="Table 25"/>
          <p:cNvGraphicFramePr>
            <a:graphicFrameLocks noGrp="1"/>
          </p:cNvGraphicFramePr>
          <p:nvPr/>
        </p:nvGraphicFramePr>
        <p:xfrm>
          <a:off x="7239000" y="5466080"/>
          <a:ext cx="1447800" cy="1010920"/>
        </p:xfrm>
        <a:graphic>
          <a:graphicData uri="http://schemas.openxmlformats.org/drawingml/2006/table">
            <a:tbl>
              <a:tblPr firstRow="1" bandRow="1">
                <a:tableStyleId>{00A15C55-8517-42AA-B614-E9B94910E393}</a:tableStyleId>
              </a:tblPr>
              <a:tblGrid>
                <a:gridCol w="1447800"/>
              </a:tblGrid>
              <a:tr h="370840">
                <a:tc>
                  <a:txBody>
                    <a:bodyPr/>
                    <a:lstStyle/>
                    <a:p>
                      <a:pPr algn="ctr"/>
                      <a:r>
                        <a:rPr lang="en-US" dirty="0" smtClean="0"/>
                        <a:t>Due to lucky year</a:t>
                      </a:r>
                      <a:endParaRPr lang="en-US" dirty="0"/>
                    </a:p>
                  </a:txBody>
                  <a:tcPr/>
                </a:tc>
              </a:tr>
              <a:tr h="370840">
                <a:tc>
                  <a:txBody>
                    <a:bodyPr/>
                    <a:lstStyle/>
                    <a:p>
                      <a:pPr algn="ctr"/>
                      <a:r>
                        <a:rPr lang="en-US" dirty="0" smtClean="0"/>
                        <a:t>5</a:t>
                      </a:r>
                      <a:endParaRPr lang="en-US" dirty="0"/>
                    </a:p>
                  </a:txBody>
                  <a:tcPr/>
                </a:tc>
              </a:tr>
            </a:tbl>
          </a:graphicData>
        </a:graphic>
      </p:graphicFrame>
      <p:grpSp>
        <p:nvGrpSpPr>
          <p:cNvPr id="27" name="Gar B"/>
          <p:cNvGrpSpPr>
            <a:grpSpLocks/>
          </p:cNvGrpSpPr>
          <p:nvPr/>
        </p:nvGrpSpPr>
        <p:grpSpPr bwMode="auto">
          <a:xfrm>
            <a:off x="152400" y="1600200"/>
            <a:ext cx="1196546" cy="1325563"/>
            <a:chOff x="7828385" y="2545806"/>
            <a:chExt cx="1608731" cy="1783168"/>
          </a:xfrm>
        </p:grpSpPr>
        <p:pic>
          <p:nvPicPr>
            <p:cNvPr id="28"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8270581" y="2935426"/>
              <a:ext cx="518114" cy="1393548"/>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29" name="Gar B Label"/>
            <p:cNvSpPr txBox="1">
              <a:spLocks noChangeArrowheads="1"/>
            </p:cNvSpPr>
            <p:nvPr/>
          </p:nvSpPr>
          <p:spPr bwMode="auto">
            <a:xfrm>
              <a:off x="7828385" y="2545806"/>
              <a:ext cx="1608731" cy="455428"/>
            </a:xfrm>
            <a:prstGeom prst="rect">
              <a:avLst/>
            </a:prstGeom>
            <a:noFill/>
            <a:ln w="9525">
              <a:noFill/>
              <a:miter lim="800000"/>
              <a:headEnd/>
              <a:tailEnd/>
            </a:ln>
          </p:spPr>
          <p:txBody>
            <a:bodyPr wrap="none">
              <a:spAutoFit/>
            </a:bodyPr>
            <a:lstStyle/>
            <a:p>
              <a:r>
                <a:rPr lang="en-US" sz="1600" dirty="0" smtClean="0">
                  <a:solidFill>
                    <a:srgbClr val="363A46"/>
                  </a:solidFill>
                  <a:latin typeface="Calibri" pitchFamily="34" charset="0"/>
                </a:rPr>
                <a:t>Gardener G </a:t>
              </a:r>
              <a:endParaRPr lang="en-US" sz="1600" dirty="0">
                <a:solidFill>
                  <a:srgbClr val="363A46"/>
                </a:solidFill>
                <a:latin typeface="Calibri" pitchFamily="34" charset="0"/>
              </a:endParaRPr>
            </a:p>
          </p:txBody>
        </p:sp>
      </p:grpSp>
      <p:grpSp>
        <p:nvGrpSpPr>
          <p:cNvPr id="30" name="Gar B"/>
          <p:cNvGrpSpPr>
            <a:grpSpLocks/>
          </p:cNvGrpSpPr>
          <p:nvPr/>
        </p:nvGrpSpPr>
        <p:grpSpPr bwMode="auto">
          <a:xfrm>
            <a:off x="152401" y="4237038"/>
            <a:ext cx="1194943" cy="1401762"/>
            <a:chOff x="7828382" y="2545806"/>
            <a:chExt cx="1606575" cy="1885672"/>
          </a:xfrm>
        </p:grpSpPr>
        <p:pic>
          <p:nvPicPr>
            <p:cNvPr id="31" name="Gardener B" descr="Gardeners B.png"/>
            <p:cNvPicPr>
              <a:picLocks noChangeAspect="1"/>
            </p:cNvPicPr>
            <p:nvPr/>
          </p:nvPicPr>
          <p:blipFill>
            <a:blip r:embed="rId3" cstate="print"/>
            <a:stretch>
              <a:fillRect/>
            </a:stretch>
          </p:blipFill>
          <p:spPr bwMode="auto">
            <a:xfrm>
              <a:off x="8270577" y="2935425"/>
              <a:ext cx="555920" cy="1496053"/>
            </a:xfrm>
            <a:prstGeom prst="rect">
              <a:avLst/>
            </a:prstGeom>
            <a:noFill/>
            <a:ln>
              <a:noFill/>
            </a:ln>
            <a:effectLst>
              <a:outerShdw blurRad="76200" dir="13500000" sy="23000" kx="1200000" algn="br" rotWithShape="0">
                <a:prstClr val="black">
                  <a:alpha val="20000"/>
                </a:prstClr>
              </a:outerShdw>
            </a:effectLst>
          </p:spPr>
        </p:pic>
        <p:sp>
          <p:nvSpPr>
            <p:cNvPr id="32" name="Gar B Label"/>
            <p:cNvSpPr txBox="1">
              <a:spLocks noChangeArrowheads="1"/>
            </p:cNvSpPr>
            <p:nvPr/>
          </p:nvSpPr>
          <p:spPr bwMode="auto">
            <a:xfrm>
              <a:off x="7828382" y="2545806"/>
              <a:ext cx="1606575" cy="455428"/>
            </a:xfrm>
            <a:prstGeom prst="rect">
              <a:avLst/>
            </a:prstGeom>
            <a:noFill/>
            <a:ln w="9525">
              <a:noFill/>
              <a:miter lim="800000"/>
              <a:headEnd/>
              <a:tailEnd/>
            </a:ln>
          </p:spPr>
          <p:txBody>
            <a:bodyPr wrap="none">
              <a:spAutoFit/>
            </a:bodyPr>
            <a:lstStyle/>
            <a:p>
              <a:r>
                <a:rPr lang="en-US" sz="1600" dirty="0" smtClean="0">
                  <a:solidFill>
                    <a:srgbClr val="7C4800"/>
                  </a:solidFill>
                  <a:latin typeface="Calibri" pitchFamily="34" charset="0"/>
                </a:rPr>
                <a:t>Gardener H </a:t>
              </a:r>
              <a:endParaRPr lang="en-US" sz="1600" dirty="0">
                <a:solidFill>
                  <a:srgbClr val="7C4800"/>
                </a:solidFill>
                <a:latin typeface="Calibri" pitchFamily="34" charset="0"/>
              </a:endParaRPr>
            </a:p>
          </p:txBody>
        </p:sp>
      </p:grpSp>
    </p:spTree>
    <p:extLst>
      <p:ext uri="{BB962C8B-B14F-4D97-AF65-F5344CB8AC3E}">
        <p14:creationId xmlns:p14="http://schemas.microsoft.com/office/powerpoint/2010/main" val="3605494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Reporting Value-Added</a:t>
            </a:r>
            <a:endParaRPr lang="en-US" dirty="0"/>
          </a:p>
        </p:txBody>
      </p:sp>
      <p:sp>
        <p:nvSpPr>
          <p:cNvPr id="5" name="TextBox 4"/>
          <p:cNvSpPr txBox="1"/>
          <p:nvPr/>
        </p:nvSpPr>
        <p:spPr>
          <a:xfrm>
            <a:off x="255616" y="2133601"/>
            <a:ext cx="8526780" cy="1015663"/>
          </a:xfrm>
          <a:prstGeom prst="rect">
            <a:avLst/>
          </a:prstGeom>
          <a:noFill/>
        </p:spPr>
        <p:txBody>
          <a:bodyPr wrap="square" rtlCol="0">
            <a:spAutoFit/>
          </a:bodyPr>
          <a:lstStyle/>
          <a:p>
            <a:r>
              <a:rPr lang="en-US" sz="2000" dirty="0" smtClean="0">
                <a:latin typeface="+mn-lt"/>
              </a:rPr>
              <a:t>In the latest generation of Value-Added reports, estimates are color coded based on statistical significance. This represents how confident we are about the effect of schools and teachers on student academic growth.</a:t>
            </a:r>
          </a:p>
        </p:txBody>
      </p:sp>
      <p:sp>
        <p:nvSpPr>
          <p:cNvPr id="16" name="TextBox 15"/>
          <p:cNvSpPr txBox="1"/>
          <p:nvPr/>
        </p:nvSpPr>
        <p:spPr>
          <a:xfrm>
            <a:off x="2209801" y="3516019"/>
            <a:ext cx="6324600" cy="2585323"/>
          </a:xfrm>
          <a:prstGeom prst="rect">
            <a:avLst/>
          </a:prstGeom>
          <a:noFill/>
        </p:spPr>
        <p:txBody>
          <a:bodyPr wrap="square" rtlCol="0">
            <a:spAutoFit/>
          </a:bodyPr>
          <a:lstStyle/>
          <a:p>
            <a:r>
              <a:rPr lang="en-US" dirty="0" smtClean="0">
                <a:latin typeface="+mn-lt"/>
              </a:rPr>
              <a:t>Green and Blue results are areas of relative strength.</a:t>
            </a:r>
          </a:p>
          <a:p>
            <a:r>
              <a:rPr lang="en-US" dirty="0" smtClean="0">
                <a:latin typeface="+mn-lt"/>
              </a:rPr>
              <a:t>Student growth is above average.</a:t>
            </a:r>
          </a:p>
          <a:p>
            <a:endParaRPr lang="en-US" dirty="0" smtClean="0">
              <a:latin typeface="+mn-lt"/>
            </a:endParaRPr>
          </a:p>
          <a:p>
            <a:r>
              <a:rPr lang="en-US" dirty="0" smtClean="0">
                <a:latin typeface="+mn-lt"/>
              </a:rPr>
              <a:t>Gray results are on track. In these areas, there was not enough data available to differentiate this result from average.</a:t>
            </a:r>
          </a:p>
          <a:p>
            <a:endParaRPr lang="en-US" dirty="0" smtClean="0">
              <a:latin typeface="+mn-lt"/>
            </a:endParaRPr>
          </a:p>
          <a:p>
            <a:r>
              <a:rPr lang="en-US" dirty="0" smtClean="0">
                <a:latin typeface="+mn-lt"/>
              </a:rPr>
              <a:t>Yellow and Red results are areas of relative weakness. </a:t>
            </a:r>
          </a:p>
          <a:p>
            <a:r>
              <a:rPr lang="en-US" dirty="0" smtClean="0">
                <a:latin typeface="+mn-lt"/>
              </a:rPr>
              <a:t>Student growth is below average.</a:t>
            </a:r>
          </a:p>
          <a:p>
            <a:endParaRPr lang="en-US" dirty="0">
              <a:latin typeface="+mn-lt"/>
            </a:endParaRPr>
          </a:p>
        </p:txBody>
      </p:sp>
      <p:grpSp>
        <p:nvGrpSpPr>
          <p:cNvPr id="3" name="Group 2"/>
          <p:cNvGrpSpPr/>
          <p:nvPr/>
        </p:nvGrpSpPr>
        <p:grpSpPr>
          <a:xfrm>
            <a:off x="2200158" y="1353883"/>
            <a:ext cx="4743684" cy="515664"/>
            <a:chOff x="2334805" y="1353883"/>
            <a:chExt cx="4743684" cy="515664"/>
          </a:xfrm>
        </p:grpSpPr>
        <p:sp>
          <p:nvSpPr>
            <p:cNvPr id="18" name="Oval Callout 17"/>
            <p:cNvSpPr/>
            <p:nvPr/>
          </p:nvSpPr>
          <p:spPr>
            <a:xfrm>
              <a:off x="3368948" y="1353883"/>
              <a:ext cx="607112" cy="515664"/>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19" name="Oval Callout 18"/>
            <p:cNvSpPr/>
            <p:nvPr/>
          </p:nvSpPr>
          <p:spPr>
            <a:xfrm>
              <a:off x="2334805" y="1353883"/>
              <a:ext cx="607112" cy="515664"/>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0" name="Oval Callout 19"/>
            <p:cNvSpPr/>
            <p:nvPr/>
          </p:nvSpPr>
          <p:spPr>
            <a:xfrm>
              <a:off x="4403091" y="1353883"/>
              <a:ext cx="607112" cy="515664"/>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1" name="Oval Callout 20"/>
            <p:cNvSpPr/>
            <p:nvPr/>
          </p:nvSpPr>
          <p:spPr>
            <a:xfrm>
              <a:off x="5437234" y="1353883"/>
              <a:ext cx="607112" cy="515664"/>
            </a:xfrm>
            <a:prstGeom prst="wedgeEllipseCallout">
              <a:avLst>
                <a:gd name="adj1" fmla="val -2299"/>
                <a:gd name="adj2" fmla="val 78223"/>
              </a:avLst>
            </a:prstGeom>
            <a:solidFill>
              <a:srgbClr val="7A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2" name="Oval Callout 21"/>
            <p:cNvSpPr/>
            <p:nvPr/>
          </p:nvSpPr>
          <p:spPr>
            <a:xfrm>
              <a:off x="6471377" y="1353883"/>
              <a:ext cx="607112" cy="515664"/>
            </a:xfrm>
            <a:prstGeom prst="wedgeEllipseCallout">
              <a:avLst>
                <a:gd name="adj1" fmla="val -2299"/>
                <a:gd name="adj2" fmla="val 78223"/>
              </a:avLst>
            </a:prstGeom>
            <a:solidFill>
              <a:srgbClr val="74A0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grpSp>
      <p:sp>
        <p:nvSpPr>
          <p:cNvPr id="23" name="Oval Callout 22"/>
          <p:cNvSpPr/>
          <p:nvPr/>
        </p:nvSpPr>
        <p:spPr>
          <a:xfrm>
            <a:off x="548988" y="3516019"/>
            <a:ext cx="607112" cy="515664"/>
          </a:xfrm>
          <a:prstGeom prst="wedgeEllipseCallout">
            <a:avLst>
              <a:gd name="adj1" fmla="val -2299"/>
              <a:gd name="adj2" fmla="val 78223"/>
            </a:avLst>
          </a:prstGeom>
          <a:solidFill>
            <a:srgbClr val="7A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4" name="Oval Callout 23"/>
          <p:cNvSpPr/>
          <p:nvPr/>
        </p:nvSpPr>
        <p:spPr>
          <a:xfrm>
            <a:off x="1583131" y="3516019"/>
            <a:ext cx="607112" cy="515664"/>
          </a:xfrm>
          <a:prstGeom prst="wedgeEllipseCallout">
            <a:avLst>
              <a:gd name="adj1" fmla="val -2299"/>
              <a:gd name="adj2" fmla="val 78223"/>
            </a:avLst>
          </a:prstGeom>
          <a:solidFill>
            <a:srgbClr val="74A0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5" name="Oval Callout 24"/>
          <p:cNvSpPr/>
          <p:nvPr/>
        </p:nvSpPr>
        <p:spPr>
          <a:xfrm>
            <a:off x="1080435" y="4349942"/>
            <a:ext cx="607112" cy="515664"/>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6" name="Oval Callout 25"/>
          <p:cNvSpPr/>
          <p:nvPr/>
        </p:nvSpPr>
        <p:spPr>
          <a:xfrm>
            <a:off x="1583131" y="5187019"/>
            <a:ext cx="607112" cy="515664"/>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7" name="Oval Callout 26"/>
          <p:cNvSpPr/>
          <p:nvPr/>
        </p:nvSpPr>
        <p:spPr>
          <a:xfrm>
            <a:off x="548988" y="5187019"/>
            <a:ext cx="607112" cy="515664"/>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87092274"/>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1-row.png"/>
          <p:cNvPicPr>
            <a:picLocks noChangeAspect="1"/>
          </p:cNvPicPr>
          <p:nvPr/>
        </p:nvPicPr>
        <p:blipFill>
          <a:blip r:embed="rId2" cstate="print"/>
          <a:stretch>
            <a:fillRect/>
          </a:stretch>
        </p:blipFill>
        <p:spPr>
          <a:xfrm>
            <a:off x="194306" y="757314"/>
            <a:ext cx="8741963" cy="2717293"/>
          </a:xfrm>
          <a:prstGeom prst="rect">
            <a:avLst/>
          </a:prstGeom>
        </p:spPr>
      </p:pic>
      <p:sp>
        <p:nvSpPr>
          <p:cNvPr id="5" name="TextBox 4"/>
          <p:cNvSpPr txBox="1"/>
          <p:nvPr/>
        </p:nvSpPr>
        <p:spPr>
          <a:xfrm>
            <a:off x="324261" y="2649582"/>
            <a:ext cx="1970206" cy="646331"/>
          </a:xfrm>
          <a:prstGeom prst="rect">
            <a:avLst/>
          </a:prstGeom>
          <a:noFill/>
        </p:spPr>
        <p:txBody>
          <a:bodyPr wrap="square" rtlCol="0">
            <a:spAutoFit/>
          </a:bodyPr>
          <a:lstStyle/>
          <a:p>
            <a:r>
              <a:rPr lang="en-US" sz="3600" dirty="0" smtClean="0">
                <a:latin typeface="Arial" pitchFamily="34" charset="0"/>
                <a:cs typeface="Arial" pitchFamily="34" charset="0"/>
              </a:rPr>
              <a:t>Grade 4</a:t>
            </a:r>
            <a:endParaRPr lang="en-US" sz="3600" dirty="0">
              <a:latin typeface="Arial" pitchFamily="34" charset="0"/>
              <a:cs typeface="Arial" pitchFamily="34" charset="0"/>
            </a:endParaRPr>
          </a:p>
        </p:txBody>
      </p:sp>
      <p:sp>
        <p:nvSpPr>
          <p:cNvPr id="11" name="TextBox 10"/>
          <p:cNvSpPr txBox="1"/>
          <p:nvPr/>
        </p:nvSpPr>
        <p:spPr>
          <a:xfrm>
            <a:off x="2728794" y="2632649"/>
            <a:ext cx="697627" cy="646331"/>
          </a:xfrm>
          <a:prstGeom prst="rect">
            <a:avLst/>
          </a:prstGeom>
          <a:noFill/>
        </p:spPr>
        <p:txBody>
          <a:bodyPr wrap="none" rtlCol="0">
            <a:spAutoFit/>
          </a:bodyPr>
          <a:lstStyle/>
          <a:p>
            <a:r>
              <a:rPr lang="en-US" sz="3600" dirty="0" smtClean="0">
                <a:latin typeface="Arial" pitchFamily="34" charset="0"/>
                <a:cs typeface="Arial" pitchFamily="34" charset="0"/>
              </a:rPr>
              <a:t>30</a:t>
            </a:r>
            <a:endParaRPr lang="en-US" sz="3600" dirty="0">
              <a:latin typeface="Arial" pitchFamily="34" charset="0"/>
              <a:cs typeface="Arial" pitchFamily="34" charset="0"/>
            </a:endParaRPr>
          </a:p>
        </p:txBody>
      </p:sp>
      <p:sp>
        <p:nvSpPr>
          <p:cNvPr id="14" name="TextBox 13"/>
          <p:cNvSpPr txBox="1"/>
          <p:nvPr/>
        </p:nvSpPr>
        <p:spPr>
          <a:xfrm>
            <a:off x="5392011" y="1131307"/>
            <a:ext cx="1846497" cy="353943"/>
          </a:xfrm>
          <a:prstGeom prst="rect">
            <a:avLst/>
          </a:prstGeom>
          <a:solidFill>
            <a:srgbClr val="59595A"/>
          </a:solidFill>
        </p:spPr>
        <p:txBody>
          <a:bodyPr wrap="square" bIns="0" rtlCol="0">
            <a:spAutoFit/>
          </a:bodyPr>
          <a:lstStyle/>
          <a:p>
            <a:pPr algn="ctr"/>
            <a:r>
              <a:rPr lang="en-US" sz="2000" dirty="0" smtClean="0">
                <a:solidFill>
                  <a:schemeClr val="bg1"/>
                </a:solidFill>
                <a:latin typeface="Arial" pitchFamily="34" charset="0"/>
                <a:cs typeface="Arial" pitchFamily="34" charset="0"/>
              </a:rPr>
              <a:t>3</a:t>
            </a:r>
            <a:endParaRPr lang="en-US" sz="2000" dirty="0">
              <a:solidFill>
                <a:schemeClr val="bg1"/>
              </a:solidFill>
              <a:latin typeface="Arial" pitchFamily="34" charset="0"/>
              <a:cs typeface="Arial" pitchFamily="34" charset="0"/>
            </a:endParaRPr>
          </a:p>
        </p:txBody>
      </p:sp>
      <p:sp>
        <p:nvSpPr>
          <p:cNvPr id="17" name="Rectangle 16"/>
          <p:cNvSpPr/>
          <p:nvPr/>
        </p:nvSpPr>
        <p:spPr>
          <a:xfrm>
            <a:off x="0" y="1681089"/>
            <a:ext cx="9144000" cy="4424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p Arrow Callout 17"/>
          <p:cNvSpPr/>
          <p:nvPr/>
        </p:nvSpPr>
        <p:spPr>
          <a:xfrm>
            <a:off x="5064368" y="1695156"/>
            <a:ext cx="2504049" cy="4579035"/>
          </a:xfrm>
          <a:prstGeom prst="upArrowCallout">
            <a:avLst>
              <a:gd name="adj1" fmla="val 25000"/>
              <a:gd name="adj2" fmla="val 25000"/>
              <a:gd name="adj3" fmla="val 25000"/>
              <a:gd name="adj4" fmla="val 79877"/>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3.0 represents meeting predicted growth for your students.</a:t>
            </a:r>
          </a:p>
          <a:p>
            <a:pPr algn="ctr"/>
            <a:endParaRPr lang="en-US" b="1" dirty="0" smtClean="0"/>
          </a:p>
          <a:p>
            <a:pPr algn="ctr"/>
            <a:r>
              <a:rPr lang="en-US" b="1" dirty="0" smtClean="0"/>
              <a:t>Since predictions are based on the actual performance of students in your district or state, 3.0 also represents the district or state average growth for students similar to yours. </a:t>
            </a:r>
            <a:endParaRPr lang="en-US" b="1" dirty="0"/>
          </a:p>
        </p:txBody>
      </p:sp>
      <p:sp>
        <p:nvSpPr>
          <p:cNvPr id="19" name="Up Arrow Callout 18"/>
          <p:cNvSpPr/>
          <p:nvPr/>
        </p:nvSpPr>
        <p:spPr>
          <a:xfrm>
            <a:off x="3641210" y="1692810"/>
            <a:ext cx="2504049" cy="3244950"/>
          </a:xfrm>
          <a:prstGeom prst="upArrowCallout">
            <a:avLst>
              <a:gd name="adj1" fmla="val 25000"/>
              <a:gd name="adj2" fmla="val 25000"/>
              <a:gd name="adj3" fmla="val 25000"/>
              <a:gd name="adj4" fmla="val 71423"/>
            </a:avLst>
          </a:prstGeom>
          <a:gradFill flip="none" rotWithShape="1">
            <a:gsLst>
              <a:gs pos="25000">
                <a:srgbClr val="9F5C49"/>
              </a:gs>
              <a:gs pos="100000">
                <a:srgbClr val="CEB904"/>
              </a:gs>
            </a:gsLst>
            <a:lin ang="0" scaled="1"/>
            <a:tileRect/>
          </a:gradFill>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Numbers lower than 3.0 represent growth that did not meet prediction.</a:t>
            </a:r>
          </a:p>
          <a:p>
            <a:pPr algn="ctr"/>
            <a:endParaRPr lang="en-US" b="1" dirty="0" smtClean="0"/>
          </a:p>
          <a:p>
            <a:pPr algn="ctr"/>
            <a:r>
              <a:rPr lang="en-US" b="1" dirty="0" smtClean="0"/>
              <a:t>Students are still learning, but at a rate slower than predicted.</a:t>
            </a:r>
            <a:endParaRPr lang="en-US" b="1" dirty="0"/>
          </a:p>
        </p:txBody>
      </p:sp>
      <p:sp>
        <p:nvSpPr>
          <p:cNvPr id="20" name="Up Arrow Callout 19"/>
          <p:cNvSpPr/>
          <p:nvPr/>
        </p:nvSpPr>
        <p:spPr>
          <a:xfrm>
            <a:off x="6487548" y="1690468"/>
            <a:ext cx="2504049" cy="3244950"/>
          </a:xfrm>
          <a:prstGeom prst="upArrowCallout">
            <a:avLst>
              <a:gd name="adj1" fmla="val 25000"/>
              <a:gd name="adj2" fmla="val 25000"/>
              <a:gd name="adj3" fmla="val 25000"/>
              <a:gd name="adj4" fmla="val 71423"/>
            </a:avLst>
          </a:prstGeom>
          <a:gradFill>
            <a:gsLst>
              <a:gs pos="25000">
                <a:srgbClr val="708F4D"/>
              </a:gs>
              <a:gs pos="100000">
                <a:srgbClr val="74A0DC"/>
              </a:gs>
            </a:gsLst>
            <a:lin ang="0" scaled="1"/>
          </a:gradFill>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Numbers higher than 3.0 represent growth that beat prediction.</a:t>
            </a:r>
          </a:p>
          <a:p>
            <a:pPr algn="ctr"/>
            <a:endParaRPr lang="en-US" b="1" dirty="0" smtClean="0"/>
          </a:p>
          <a:p>
            <a:pPr algn="ctr"/>
            <a:r>
              <a:rPr lang="en-US" b="1" dirty="0" smtClean="0"/>
              <a:t>Students are learning at a rate faster than predicted.</a:t>
            </a:r>
          </a:p>
        </p:txBody>
      </p:sp>
      <p:sp>
        <p:nvSpPr>
          <p:cNvPr id="21" name="TextBox 20"/>
          <p:cNvSpPr txBox="1"/>
          <p:nvPr/>
        </p:nvSpPr>
        <p:spPr>
          <a:xfrm>
            <a:off x="218049" y="1892103"/>
            <a:ext cx="3347904"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Value-Added is displayed on a </a:t>
            </a:r>
          </a:p>
          <a:p>
            <a:r>
              <a:rPr lang="en-US" dirty="0" smtClean="0"/>
              <a:t>1-5 scale for reporting purposes.</a:t>
            </a:r>
          </a:p>
          <a:p>
            <a:endParaRPr lang="en-US" dirty="0" smtClean="0"/>
          </a:p>
          <a:p>
            <a:r>
              <a:rPr lang="en-US" dirty="0" smtClean="0"/>
              <a:t>About 95% of estimates will fall between 1 and 5 on the scale.</a:t>
            </a:r>
          </a:p>
        </p:txBody>
      </p:sp>
    </p:spTree>
    <p:extLst>
      <p:ext uri="{BB962C8B-B14F-4D97-AF65-F5344CB8AC3E}">
        <p14:creationId xmlns:p14="http://schemas.microsoft.com/office/powerpoint/2010/main" val="949673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xit" presetSubtype="0" fill="hold" grpId="0"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Our Website: </a:t>
            </a:r>
            <a:r>
              <a:rPr lang="en-US" dirty="0">
                <a:hlinkClick r:id="rId2"/>
              </a:rPr>
              <a:t>http://varc.wceruw.org/</a:t>
            </a:r>
            <a:endParaRPr lang="en-US" dirty="0"/>
          </a:p>
        </p:txBody>
      </p:sp>
      <p:pic>
        <p:nvPicPr>
          <p:cNvPr id="6" name="Content Placeholder 5"/>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604892" y="1633312"/>
            <a:ext cx="5652025" cy="3893999"/>
          </a:xfrm>
          <a:ln>
            <a:solidFill>
              <a:schemeClr val="accent1"/>
            </a:solidFill>
          </a:ln>
        </p:spPr>
      </p:pic>
      <p:sp>
        <p:nvSpPr>
          <p:cNvPr id="7" name="Rectangular Callout 6"/>
          <p:cNvSpPr/>
          <p:nvPr/>
        </p:nvSpPr>
        <p:spPr>
          <a:xfrm>
            <a:off x="6585677" y="3912326"/>
            <a:ext cx="2292530" cy="1606732"/>
          </a:xfrm>
          <a:prstGeom prst="wedgeRectCallout">
            <a:avLst>
              <a:gd name="adj1" fmla="val -214820"/>
              <a:gd name="adj2" fmla="val 418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May 2013 Value-Added Network Workshop</a:t>
            </a:r>
            <a:endParaRPr lang="en-US" sz="2400" dirty="0"/>
          </a:p>
        </p:txBody>
      </p:sp>
    </p:spTree>
    <p:extLst>
      <p:ext uri="{BB962C8B-B14F-4D97-AF65-F5344CB8AC3E}">
        <p14:creationId xmlns:p14="http://schemas.microsoft.com/office/powerpoint/2010/main" val="1274411361"/>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1-row.png"/>
          <p:cNvPicPr>
            <a:picLocks noChangeAspect="1"/>
          </p:cNvPicPr>
          <p:nvPr/>
        </p:nvPicPr>
        <p:blipFill>
          <a:blip r:embed="rId2" cstate="print"/>
          <a:stretch>
            <a:fillRect/>
          </a:stretch>
        </p:blipFill>
        <p:spPr>
          <a:xfrm>
            <a:off x="194306" y="757314"/>
            <a:ext cx="8741963" cy="2717293"/>
          </a:xfrm>
          <a:prstGeom prst="rect">
            <a:avLst/>
          </a:prstGeom>
        </p:spPr>
      </p:pic>
      <p:sp>
        <p:nvSpPr>
          <p:cNvPr id="5" name="TextBox 4"/>
          <p:cNvSpPr txBox="1"/>
          <p:nvPr/>
        </p:nvSpPr>
        <p:spPr>
          <a:xfrm>
            <a:off x="324261" y="2649582"/>
            <a:ext cx="1970206" cy="646331"/>
          </a:xfrm>
          <a:prstGeom prst="rect">
            <a:avLst/>
          </a:prstGeom>
          <a:noFill/>
        </p:spPr>
        <p:txBody>
          <a:bodyPr wrap="square" rtlCol="0">
            <a:spAutoFit/>
          </a:bodyPr>
          <a:lstStyle/>
          <a:p>
            <a:r>
              <a:rPr lang="en-US" sz="3600" dirty="0" smtClean="0">
                <a:latin typeface="Arial" pitchFamily="34" charset="0"/>
                <a:cs typeface="Arial" pitchFamily="34" charset="0"/>
              </a:rPr>
              <a:t>Grade 4</a:t>
            </a:r>
            <a:endParaRPr lang="en-US" sz="3600" dirty="0">
              <a:latin typeface="Arial" pitchFamily="34" charset="0"/>
              <a:cs typeface="Arial" pitchFamily="34" charset="0"/>
            </a:endParaRPr>
          </a:p>
        </p:txBody>
      </p:sp>
      <p:cxnSp>
        <p:nvCxnSpPr>
          <p:cNvPr id="8" name="Straight Connector 7"/>
          <p:cNvCxnSpPr/>
          <p:nvPr/>
        </p:nvCxnSpPr>
        <p:spPr>
          <a:xfrm>
            <a:off x="6617737" y="3379648"/>
            <a:ext cx="141784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ight Brace 8"/>
          <p:cNvSpPr/>
          <p:nvPr/>
        </p:nvSpPr>
        <p:spPr>
          <a:xfrm rot="5400000">
            <a:off x="7141417" y="2972362"/>
            <a:ext cx="400050" cy="141732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6107002" y="3886088"/>
            <a:ext cx="2464906" cy="369332"/>
          </a:xfrm>
          <a:prstGeom prst="rect">
            <a:avLst/>
          </a:prstGeom>
          <a:noFill/>
        </p:spPr>
        <p:txBody>
          <a:bodyPr wrap="none" rtlCol="0">
            <a:spAutoFit/>
          </a:bodyPr>
          <a:lstStyle/>
          <a:p>
            <a:r>
              <a:rPr lang="en-US" dirty="0" smtClean="0"/>
              <a:t>95% Confidence Interval</a:t>
            </a:r>
            <a:endParaRPr lang="en-US" dirty="0"/>
          </a:p>
        </p:txBody>
      </p:sp>
      <p:sp>
        <p:nvSpPr>
          <p:cNvPr id="11" name="TextBox 10"/>
          <p:cNvSpPr txBox="1"/>
          <p:nvPr/>
        </p:nvSpPr>
        <p:spPr>
          <a:xfrm>
            <a:off x="2728794" y="2632649"/>
            <a:ext cx="697627" cy="646331"/>
          </a:xfrm>
          <a:prstGeom prst="rect">
            <a:avLst/>
          </a:prstGeom>
          <a:noFill/>
        </p:spPr>
        <p:txBody>
          <a:bodyPr wrap="none" rtlCol="0">
            <a:spAutoFit/>
          </a:bodyPr>
          <a:lstStyle/>
          <a:p>
            <a:r>
              <a:rPr lang="en-US" sz="3600" dirty="0" smtClean="0">
                <a:latin typeface="Arial" pitchFamily="34" charset="0"/>
                <a:cs typeface="Arial" pitchFamily="34" charset="0"/>
              </a:rPr>
              <a:t>30</a:t>
            </a:r>
            <a:endParaRPr lang="en-US" sz="3600" dirty="0">
              <a:latin typeface="Arial" pitchFamily="34" charset="0"/>
              <a:cs typeface="Arial" pitchFamily="34" charset="0"/>
            </a:endParaRPr>
          </a:p>
        </p:txBody>
      </p:sp>
      <p:sp>
        <p:nvSpPr>
          <p:cNvPr id="12" name="TextBox 11"/>
          <p:cNvSpPr txBox="1"/>
          <p:nvPr/>
        </p:nvSpPr>
        <p:spPr>
          <a:xfrm>
            <a:off x="203199" y="1730476"/>
            <a:ext cx="2313454" cy="646331"/>
          </a:xfrm>
          <a:prstGeom prst="rect">
            <a:avLst/>
          </a:prstGeom>
          <a:solidFill>
            <a:srgbClr val="2C5A8C"/>
          </a:solidFill>
        </p:spPr>
        <p:txBody>
          <a:bodyPr wrap="none" rtlCol="0">
            <a:spAutoFit/>
          </a:bodyPr>
          <a:lstStyle/>
          <a:p>
            <a:r>
              <a:rPr lang="en-US" sz="3600" b="1" dirty="0" smtClean="0">
                <a:solidFill>
                  <a:schemeClr val="bg1"/>
                </a:solidFill>
                <a:latin typeface="Arial" pitchFamily="34" charset="0"/>
                <a:cs typeface="Arial" pitchFamily="34" charset="0"/>
              </a:rPr>
              <a:t>READING</a:t>
            </a:r>
            <a:endParaRPr lang="en-US" sz="3600" b="1" dirty="0">
              <a:solidFill>
                <a:schemeClr val="bg1"/>
              </a:solidFill>
              <a:latin typeface="Arial" pitchFamily="34" charset="0"/>
              <a:cs typeface="Arial" pitchFamily="34" charset="0"/>
            </a:endParaRPr>
          </a:p>
        </p:txBody>
      </p:sp>
      <p:sp>
        <p:nvSpPr>
          <p:cNvPr id="13" name="TextBox 12"/>
          <p:cNvSpPr txBox="1"/>
          <p:nvPr/>
        </p:nvSpPr>
        <p:spPr>
          <a:xfrm>
            <a:off x="266007" y="4236098"/>
            <a:ext cx="8526780" cy="1938992"/>
          </a:xfrm>
          <a:prstGeom prst="rect">
            <a:avLst/>
          </a:prstGeom>
          <a:noFill/>
        </p:spPr>
        <p:txBody>
          <a:bodyPr wrap="square" rtlCol="0">
            <a:spAutoFit/>
          </a:bodyPr>
          <a:lstStyle/>
          <a:p>
            <a:r>
              <a:rPr lang="en-US" sz="2000" dirty="0" smtClean="0">
                <a:latin typeface="+mn-lt"/>
              </a:rPr>
              <a:t>Value-Added estimates are provided with a confidence interval.</a:t>
            </a:r>
            <a:br>
              <a:rPr lang="en-US" sz="2000" dirty="0" smtClean="0">
                <a:latin typeface="+mn-lt"/>
              </a:rPr>
            </a:br>
            <a:endParaRPr lang="en-US" sz="2000" dirty="0" smtClean="0">
              <a:latin typeface="+mn-lt"/>
            </a:endParaRPr>
          </a:p>
          <a:p>
            <a:r>
              <a:rPr lang="en-US" sz="2000" dirty="0" smtClean="0">
                <a:latin typeface="+mn-lt"/>
              </a:rPr>
              <a:t>Based on the data available for these thirty 4</a:t>
            </a:r>
            <a:r>
              <a:rPr lang="en-US" sz="2000" baseline="30000" dirty="0" smtClean="0">
                <a:latin typeface="+mn-lt"/>
              </a:rPr>
              <a:t>th</a:t>
            </a:r>
            <a:r>
              <a:rPr lang="en-US" sz="2000" dirty="0" smtClean="0">
                <a:latin typeface="+mn-lt"/>
              </a:rPr>
              <a:t> Grade Reading students, we are 95% confident that the true Value-Added lies between the endpoints of this confidence interval (between 3.2 and 4.4 in this example), with the most likely estimate being 3.8.</a:t>
            </a:r>
            <a:endParaRPr lang="en-US" sz="2000" dirty="0">
              <a:latin typeface="+mn-lt"/>
            </a:endParaRPr>
          </a:p>
        </p:txBody>
      </p:sp>
      <p:sp>
        <p:nvSpPr>
          <p:cNvPr id="14" name="TextBox 13"/>
          <p:cNvSpPr txBox="1"/>
          <p:nvPr/>
        </p:nvSpPr>
        <p:spPr>
          <a:xfrm>
            <a:off x="5392011" y="1131307"/>
            <a:ext cx="1846497" cy="353943"/>
          </a:xfrm>
          <a:prstGeom prst="rect">
            <a:avLst/>
          </a:prstGeom>
          <a:solidFill>
            <a:srgbClr val="59595A"/>
          </a:solidFill>
        </p:spPr>
        <p:txBody>
          <a:bodyPr wrap="square" bIns="0" rtlCol="0">
            <a:spAutoFit/>
          </a:bodyPr>
          <a:lstStyle/>
          <a:p>
            <a:pPr algn="ctr"/>
            <a:r>
              <a:rPr lang="en-US" sz="2000" dirty="0" smtClean="0">
                <a:solidFill>
                  <a:schemeClr val="bg1"/>
                </a:solidFill>
                <a:latin typeface="Arial" pitchFamily="34" charset="0"/>
                <a:cs typeface="Arial" pitchFamily="34" charset="0"/>
              </a:rPr>
              <a:t>3</a:t>
            </a:r>
            <a:endParaRPr lang="en-US" sz="2000" dirty="0">
              <a:solidFill>
                <a:schemeClr val="bg1"/>
              </a:solidFill>
              <a:latin typeface="Arial" pitchFamily="34" charset="0"/>
              <a:cs typeface="Arial" pitchFamily="34" charset="0"/>
            </a:endParaRPr>
          </a:p>
        </p:txBody>
      </p:sp>
      <p:sp>
        <p:nvSpPr>
          <p:cNvPr id="17" name="Oval Callout 16"/>
          <p:cNvSpPr/>
          <p:nvPr/>
        </p:nvSpPr>
        <p:spPr>
          <a:xfrm>
            <a:off x="7023104" y="2697982"/>
            <a:ext cx="607112" cy="515664"/>
          </a:xfrm>
          <a:prstGeom prst="wedgeEllipseCallout">
            <a:avLst>
              <a:gd name="adj1" fmla="val -2299"/>
              <a:gd name="adj2" fmla="val 78223"/>
            </a:avLst>
          </a:prstGeom>
          <a:solidFill>
            <a:srgbClr val="7A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solidFill>
                  <a:schemeClr val="tx1"/>
                </a:solidFill>
                <a:latin typeface="Arial" pitchFamily="34" charset="0"/>
                <a:cs typeface="Arial" pitchFamily="34" charset="0"/>
              </a:rPr>
              <a:t>3.8</a:t>
            </a:r>
            <a:endParaRPr lang="en-US" sz="20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458078527"/>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3-row.png"/>
          <p:cNvPicPr>
            <a:picLocks noChangeAspect="1"/>
          </p:cNvPicPr>
          <p:nvPr/>
        </p:nvPicPr>
        <p:blipFill>
          <a:blip r:embed="rId2" cstate="print"/>
          <a:stretch>
            <a:fillRect/>
          </a:stretch>
        </p:blipFill>
        <p:spPr>
          <a:xfrm>
            <a:off x="3686175" y="1229493"/>
            <a:ext cx="5237696" cy="2649402"/>
          </a:xfrm>
          <a:prstGeom prst="rect">
            <a:avLst/>
          </a:prstGeom>
        </p:spPr>
      </p:pic>
      <p:pic>
        <p:nvPicPr>
          <p:cNvPr id="28" name="Picture 27" descr="3-row.png"/>
          <p:cNvPicPr>
            <a:picLocks noChangeAspect="1"/>
          </p:cNvPicPr>
          <p:nvPr/>
        </p:nvPicPr>
        <p:blipFill>
          <a:blip r:embed="rId2" cstate="print"/>
          <a:stretch>
            <a:fillRect/>
          </a:stretch>
        </p:blipFill>
        <p:spPr>
          <a:xfrm>
            <a:off x="3690864" y="3984416"/>
            <a:ext cx="5237696" cy="2649402"/>
          </a:xfrm>
          <a:prstGeom prst="rect">
            <a:avLst/>
          </a:prstGeom>
        </p:spPr>
      </p:pic>
      <p:sp>
        <p:nvSpPr>
          <p:cNvPr id="2" name="Title 1"/>
          <p:cNvSpPr>
            <a:spLocks noGrp="1"/>
          </p:cNvSpPr>
          <p:nvPr>
            <p:ph type="title"/>
          </p:nvPr>
        </p:nvSpPr>
        <p:spPr>
          <a:xfrm>
            <a:off x="457200" y="56584"/>
            <a:ext cx="8229600" cy="1143000"/>
          </a:xfrm>
        </p:spPr>
        <p:txBody>
          <a:bodyPr/>
          <a:lstStyle/>
          <a:p>
            <a:r>
              <a:rPr lang="en-US" dirty="0" smtClean="0"/>
              <a:t>Confidence Intervals</a:t>
            </a:r>
            <a:endParaRPr lang="en-US" dirty="0"/>
          </a:p>
        </p:txBody>
      </p:sp>
      <p:sp>
        <p:nvSpPr>
          <p:cNvPr id="5" name="TextBox 4"/>
          <p:cNvSpPr txBox="1"/>
          <p:nvPr/>
        </p:nvSpPr>
        <p:spPr>
          <a:xfrm>
            <a:off x="3696110" y="2371995"/>
            <a:ext cx="1320103" cy="369332"/>
          </a:xfrm>
          <a:prstGeom prst="rect">
            <a:avLst/>
          </a:prstGeom>
          <a:noFill/>
        </p:spPr>
        <p:txBody>
          <a:bodyPr wrap="square" rtlCol="0">
            <a:spAutoFit/>
          </a:bodyPr>
          <a:lstStyle/>
          <a:p>
            <a:r>
              <a:rPr lang="en-US" dirty="0" smtClean="0">
                <a:latin typeface="Arial" pitchFamily="34" charset="0"/>
                <a:cs typeface="Arial" pitchFamily="34" charset="0"/>
              </a:rPr>
              <a:t>Grade 3</a:t>
            </a:r>
            <a:endParaRPr lang="en-US" dirty="0">
              <a:latin typeface="Arial" pitchFamily="34" charset="0"/>
              <a:cs typeface="Arial" pitchFamily="34" charset="0"/>
            </a:endParaRPr>
          </a:p>
        </p:txBody>
      </p:sp>
      <p:cxnSp>
        <p:nvCxnSpPr>
          <p:cNvPr id="8" name="Straight Connector 7"/>
          <p:cNvCxnSpPr/>
          <p:nvPr/>
        </p:nvCxnSpPr>
        <p:spPr>
          <a:xfrm>
            <a:off x="7040880" y="2787736"/>
            <a:ext cx="18076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67194" y="2364587"/>
            <a:ext cx="441146" cy="369332"/>
          </a:xfrm>
          <a:prstGeom prst="rect">
            <a:avLst/>
          </a:prstGeom>
          <a:noFill/>
        </p:spPr>
        <p:txBody>
          <a:bodyPr wrap="none" rtlCol="0">
            <a:spAutoFit/>
          </a:bodyPr>
          <a:lstStyle/>
          <a:p>
            <a:r>
              <a:rPr lang="en-US" dirty="0" smtClean="0">
                <a:latin typeface="Arial" pitchFamily="34" charset="0"/>
                <a:cs typeface="Arial" pitchFamily="34" charset="0"/>
              </a:rPr>
              <a:t>13</a:t>
            </a:r>
            <a:endParaRPr lang="en-US" dirty="0">
              <a:latin typeface="Arial" pitchFamily="34" charset="0"/>
              <a:cs typeface="Arial" pitchFamily="34" charset="0"/>
            </a:endParaRPr>
          </a:p>
        </p:txBody>
      </p:sp>
      <p:sp>
        <p:nvSpPr>
          <p:cNvPr id="10" name="TextBox 9"/>
          <p:cNvSpPr txBox="1"/>
          <p:nvPr/>
        </p:nvSpPr>
        <p:spPr>
          <a:xfrm>
            <a:off x="3698873" y="1806370"/>
            <a:ext cx="1273177" cy="369332"/>
          </a:xfrm>
          <a:prstGeom prst="rect">
            <a:avLst/>
          </a:prstGeom>
          <a:solidFill>
            <a:srgbClr val="2C5A8C"/>
          </a:solidFill>
        </p:spPr>
        <p:txBody>
          <a:bodyPr wrap="square" rtlCol="0">
            <a:spAutoFit/>
          </a:bodyPr>
          <a:lstStyle/>
          <a:p>
            <a:pPr algn="ctr"/>
            <a:r>
              <a:rPr lang="en-US" b="1" dirty="0" smtClean="0">
                <a:solidFill>
                  <a:schemeClr val="bg1"/>
                </a:solidFill>
                <a:latin typeface="Arial" pitchFamily="34" charset="0"/>
                <a:cs typeface="Arial" pitchFamily="34" charset="0"/>
              </a:rPr>
              <a:t>READING</a:t>
            </a:r>
            <a:endParaRPr lang="en-US" b="1" dirty="0">
              <a:solidFill>
                <a:schemeClr val="bg1"/>
              </a:solidFill>
              <a:latin typeface="Arial" pitchFamily="34" charset="0"/>
              <a:cs typeface="Arial" pitchFamily="34" charset="0"/>
            </a:endParaRPr>
          </a:p>
        </p:txBody>
      </p:sp>
      <p:sp>
        <p:nvSpPr>
          <p:cNvPr id="11" name="TextBox 10"/>
          <p:cNvSpPr txBox="1"/>
          <p:nvPr/>
        </p:nvSpPr>
        <p:spPr>
          <a:xfrm>
            <a:off x="3692645" y="2876826"/>
            <a:ext cx="1320103" cy="369332"/>
          </a:xfrm>
          <a:prstGeom prst="rect">
            <a:avLst/>
          </a:prstGeom>
          <a:noFill/>
        </p:spPr>
        <p:txBody>
          <a:bodyPr wrap="square" rtlCol="0">
            <a:spAutoFit/>
          </a:bodyPr>
          <a:lstStyle/>
          <a:p>
            <a:r>
              <a:rPr lang="en-US" dirty="0" smtClean="0">
                <a:latin typeface="Arial" pitchFamily="34" charset="0"/>
                <a:cs typeface="Arial" pitchFamily="34" charset="0"/>
              </a:rPr>
              <a:t>Grade 4</a:t>
            </a:r>
            <a:endParaRPr lang="en-US" dirty="0">
              <a:latin typeface="Arial" pitchFamily="34" charset="0"/>
              <a:cs typeface="Arial" pitchFamily="34" charset="0"/>
            </a:endParaRPr>
          </a:p>
        </p:txBody>
      </p:sp>
      <p:sp>
        <p:nvSpPr>
          <p:cNvPr id="12" name="TextBox 11"/>
          <p:cNvSpPr txBox="1"/>
          <p:nvPr/>
        </p:nvSpPr>
        <p:spPr>
          <a:xfrm>
            <a:off x="5163729" y="2869418"/>
            <a:ext cx="441146" cy="369332"/>
          </a:xfrm>
          <a:prstGeom prst="rect">
            <a:avLst/>
          </a:prstGeom>
          <a:noFill/>
        </p:spPr>
        <p:txBody>
          <a:bodyPr wrap="none" rtlCol="0">
            <a:spAutoFit/>
          </a:bodyPr>
          <a:lstStyle/>
          <a:p>
            <a:r>
              <a:rPr lang="en-US" dirty="0" smtClean="0">
                <a:latin typeface="Arial" pitchFamily="34" charset="0"/>
                <a:cs typeface="Arial" pitchFamily="34" charset="0"/>
              </a:rPr>
              <a:t>36</a:t>
            </a:r>
            <a:endParaRPr lang="en-US" dirty="0">
              <a:latin typeface="Arial" pitchFamily="34" charset="0"/>
              <a:cs typeface="Arial" pitchFamily="34" charset="0"/>
            </a:endParaRPr>
          </a:p>
        </p:txBody>
      </p:sp>
      <p:sp>
        <p:nvSpPr>
          <p:cNvPr id="13" name="TextBox 12"/>
          <p:cNvSpPr txBox="1"/>
          <p:nvPr/>
        </p:nvSpPr>
        <p:spPr>
          <a:xfrm>
            <a:off x="3690046" y="3382523"/>
            <a:ext cx="1320103" cy="369332"/>
          </a:xfrm>
          <a:prstGeom prst="rect">
            <a:avLst/>
          </a:prstGeom>
          <a:noFill/>
        </p:spPr>
        <p:txBody>
          <a:bodyPr wrap="square" rtlCol="0">
            <a:spAutoFit/>
          </a:bodyPr>
          <a:lstStyle/>
          <a:p>
            <a:r>
              <a:rPr lang="en-US" dirty="0" smtClean="0">
                <a:latin typeface="Arial" pitchFamily="34" charset="0"/>
                <a:cs typeface="Arial" pitchFamily="34" charset="0"/>
              </a:rPr>
              <a:t>Grade 5</a:t>
            </a:r>
            <a:endParaRPr lang="en-US" dirty="0">
              <a:latin typeface="Arial" pitchFamily="34" charset="0"/>
              <a:cs typeface="Arial" pitchFamily="34" charset="0"/>
            </a:endParaRPr>
          </a:p>
        </p:txBody>
      </p:sp>
      <p:sp>
        <p:nvSpPr>
          <p:cNvPr id="14" name="TextBox 13"/>
          <p:cNvSpPr txBox="1"/>
          <p:nvPr/>
        </p:nvSpPr>
        <p:spPr>
          <a:xfrm>
            <a:off x="5170655" y="3384640"/>
            <a:ext cx="441146" cy="369332"/>
          </a:xfrm>
          <a:prstGeom prst="rect">
            <a:avLst/>
          </a:prstGeom>
          <a:noFill/>
        </p:spPr>
        <p:txBody>
          <a:bodyPr wrap="none" rtlCol="0">
            <a:spAutoFit/>
          </a:bodyPr>
          <a:lstStyle/>
          <a:p>
            <a:r>
              <a:rPr lang="en-US" dirty="0" smtClean="0">
                <a:latin typeface="Arial" pitchFamily="34" charset="0"/>
                <a:cs typeface="Arial" pitchFamily="34" charset="0"/>
              </a:rPr>
              <a:t>84</a:t>
            </a:r>
            <a:endParaRPr lang="en-US" dirty="0">
              <a:latin typeface="Arial" pitchFamily="34" charset="0"/>
              <a:cs typeface="Arial" pitchFamily="34" charset="0"/>
            </a:endParaRPr>
          </a:p>
        </p:txBody>
      </p:sp>
      <p:cxnSp>
        <p:nvCxnSpPr>
          <p:cNvPr id="17" name="Straight Connector 16"/>
          <p:cNvCxnSpPr/>
          <p:nvPr/>
        </p:nvCxnSpPr>
        <p:spPr>
          <a:xfrm>
            <a:off x="7723163" y="3308436"/>
            <a:ext cx="11324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166295" y="3803736"/>
            <a:ext cx="6893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01956" y="1483444"/>
            <a:ext cx="1109078" cy="184666"/>
          </a:xfrm>
          <a:prstGeom prst="rect">
            <a:avLst/>
          </a:prstGeom>
          <a:solidFill>
            <a:srgbClr val="59595A"/>
          </a:solidFill>
        </p:spPr>
        <p:txBody>
          <a:bodyPr wrap="square" tIns="0" bIns="0" rtlCol="0">
            <a:spAutoFit/>
          </a:bodyPr>
          <a:lstStyle/>
          <a:p>
            <a:pPr algn="ctr"/>
            <a:r>
              <a:rPr lang="en-US" sz="1200" dirty="0" smtClean="0">
                <a:solidFill>
                  <a:schemeClr val="bg1"/>
                </a:solidFill>
                <a:latin typeface="Arial" pitchFamily="34" charset="0"/>
                <a:cs typeface="Arial" pitchFamily="34" charset="0"/>
              </a:rPr>
              <a:t>3</a:t>
            </a:r>
            <a:endParaRPr lang="en-US" sz="1200" dirty="0">
              <a:solidFill>
                <a:schemeClr val="bg1"/>
              </a:solidFill>
              <a:latin typeface="Arial" pitchFamily="34" charset="0"/>
              <a:cs typeface="Arial" pitchFamily="34" charset="0"/>
            </a:endParaRPr>
          </a:p>
        </p:txBody>
      </p:sp>
      <p:sp>
        <p:nvSpPr>
          <p:cNvPr id="29" name="TextBox 28"/>
          <p:cNvSpPr txBox="1"/>
          <p:nvPr/>
        </p:nvSpPr>
        <p:spPr>
          <a:xfrm>
            <a:off x="3700799" y="5126918"/>
            <a:ext cx="1320103" cy="369332"/>
          </a:xfrm>
          <a:prstGeom prst="rect">
            <a:avLst/>
          </a:prstGeom>
          <a:noFill/>
        </p:spPr>
        <p:txBody>
          <a:bodyPr wrap="square" rtlCol="0">
            <a:spAutoFit/>
          </a:bodyPr>
          <a:lstStyle/>
          <a:p>
            <a:r>
              <a:rPr lang="en-US" dirty="0" smtClean="0">
                <a:latin typeface="Arial" pitchFamily="34" charset="0"/>
                <a:cs typeface="Arial" pitchFamily="34" charset="0"/>
              </a:rPr>
              <a:t>Grade 3</a:t>
            </a:r>
            <a:endParaRPr lang="en-US" dirty="0">
              <a:latin typeface="Arial" pitchFamily="34" charset="0"/>
              <a:cs typeface="Arial" pitchFamily="34" charset="0"/>
            </a:endParaRPr>
          </a:p>
        </p:txBody>
      </p:sp>
      <p:cxnSp>
        <p:nvCxnSpPr>
          <p:cNvPr id="32" name="Straight Connector 31"/>
          <p:cNvCxnSpPr/>
          <p:nvPr/>
        </p:nvCxnSpPr>
        <p:spPr>
          <a:xfrm>
            <a:off x="5863873" y="5535625"/>
            <a:ext cx="18076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171883" y="5119510"/>
            <a:ext cx="441146" cy="369332"/>
          </a:xfrm>
          <a:prstGeom prst="rect">
            <a:avLst/>
          </a:prstGeom>
          <a:noFill/>
        </p:spPr>
        <p:txBody>
          <a:bodyPr wrap="none" rtlCol="0">
            <a:spAutoFit/>
          </a:bodyPr>
          <a:lstStyle/>
          <a:p>
            <a:r>
              <a:rPr lang="en-US" dirty="0" smtClean="0">
                <a:latin typeface="Arial" pitchFamily="34" charset="0"/>
                <a:cs typeface="Arial" pitchFamily="34" charset="0"/>
              </a:rPr>
              <a:t>13</a:t>
            </a:r>
            <a:endParaRPr lang="en-US" dirty="0">
              <a:latin typeface="Arial" pitchFamily="34" charset="0"/>
              <a:cs typeface="Arial" pitchFamily="34" charset="0"/>
            </a:endParaRPr>
          </a:p>
        </p:txBody>
      </p:sp>
      <p:sp>
        <p:nvSpPr>
          <p:cNvPr id="35" name="TextBox 34"/>
          <p:cNvSpPr txBox="1"/>
          <p:nvPr/>
        </p:nvSpPr>
        <p:spPr>
          <a:xfrm>
            <a:off x="3697334" y="5631749"/>
            <a:ext cx="1320103" cy="369332"/>
          </a:xfrm>
          <a:prstGeom prst="rect">
            <a:avLst/>
          </a:prstGeom>
          <a:noFill/>
        </p:spPr>
        <p:txBody>
          <a:bodyPr wrap="square" rtlCol="0">
            <a:spAutoFit/>
          </a:bodyPr>
          <a:lstStyle/>
          <a:p>
            <a:r>
              <a:rPr lang="en-US" dirty="0" smtClean="0">
                <a:latin typeface="Arial" pitchFamily="34" charset="0"/>
                <a:cs typeface="Arial" pitchFamily="34" charset="0"/>
              </a:rPr>
              <a:t>Grade 4</a:t>
            </a:r>
            <a:endParaRPr lang="en-US" dirty="0">
              <a:latin typeface="Arial" pitchFamily="34" charset="0"/>
              <a:cs typeface="Arial" pitchFamily="34" charset="0"/>
            </a:endParaRPr>
          </a:p>
        </p:txBody>
      </p:sp>
      <p:sp>
        <p:nvSpPr>
          <p:cNvPr id="36" name="TextBox 35"/>
          <p:cNvSpPr txBox="1"/>
          <p:nvPr/>
        </p:nvSpPr>
        <p:spPr>
          <a:xfrm>
            <a:off x="5168418" y="5624341"/>
            <a:ext cx="441146" cy="369332"/>
          </a:xfrm>
          <a:prstGeom prst="rect">
            <a:avLst/>
          </a:prstGeom>
          <a:noFill/>
        </p:spPr>
        <p:txBody>
          <a:bodyPr wrap="none" rtlCol="0">
            <a:spAutoFit/>
          </a:bodyPr>
          <a:lstStyle/>
          <a:p>
            <a:r>
              <a:rPr lang="en-US" dirty="0" smtClean="0">
                <a:latin typeface="Arial" pitchFamily="34" charset="0"/>
                <a:cs typeface="Arial" pitchFamily="34" charset="0"/>
              </a:rPr>
              <a:t>36</a:t>
            </a:r>
            <a:endParaRPr lang="en-US" dirty="0">
              <a:latin typeface="Arial" pitchFamily="34" charset="0"/>
              <a:cs typeface="Arial" pitchFamily="34" charset="0"/>
            </a:endParaRPr>
          </a:p>
        </p:txBody>
      </p:sp>
      <p:sp>
        <p:nvSpPr>
          <p:cNvPr id="37" name="TextBox 36"/>
          <p:cNvSpPr txBox="1"/>
          <p:nvPr/>
        </p:nvSpPr>
        <p:spPr>
          <a:xfrm>
            <a:off x="3694735" y="6137446"/>
            <a:ext cx="1320103" cy="369332"/>
          </a:xfrm>
          <a:prstGeom prst="rect">
            <a:avLst/>
          </a:prstGeom>
          <a:noFill/>
        </p:spPr>
        <p:txBody>
          <a:bodyPr wrap="square" rtlCol="0">
            <a:spAutoFit/>
          </a:bodyPr>
          <a:lstStyle/>
          <a:p>
            <a:r>
              <a:rPr lang="en-US" dirty="0" smtClean="0">
                <a:latin typeface="Arial" pitchFamily="34" charset="0"/>
                <a:cs typeface="Arial" pitchFamily="34" charset="0"/>
              </a:rPr>
              <a:t>Grade 5</a:t>
            </a:r>
            <a:endParaRPr lang="en-US" dirty="0">
              <a:latin typeface="Arial" pitchFamily="34" charset="0"/>
              <a:cs typeface="Arial" pitchFamily="34" charset="0"/>
            </a:endParaRPr>
          </a:p>
        </p:txBody>
      </p:sp>
      <p:sp>
        <p:nvSpPr>
          <p:cNvPr id="38" name="TextBox 37"/>
          <p:cNvSpPr txBox="1"/>
          <p:nvPr/>
        </p:nvSpPr>
        <p:spPr>
          <a:xfrm>
            <a:off x="5175344" y="6139563"/>
            <a:ext cx="441146" cy="369332"/>
          </a:xfrm>
          <a:prstGeom prst="rect">
            <a:avLst/>
          </a:prstGeom>
          <a:noFill/>
        </p:spPr>
        <p:txBody>
          <a:bodyPr wrap="none" rtlCol="0">
            <a:spAutoFit/>
          </a:bodyPr>
          <a:lstStyle/>
          <a:p>
            <a:r>
              <a:rPr lang="en-US" dirty="0" smtClean="0">
                <a:latin typeface="Arial" pitchFamily="34" charset="0"/>
                <a:cs typeface="Arial" pitchFamily="34" charset="0"/>
              </a:rPr>
              <a:t>84</a:t>
            </a:r>
            <a:endParaRPr lang="en-US" dirty="0">
              <a:latin typeface="Arial" pitchFamily="34" charset="0"/>
              <a:cs typeface="Arial" pitchFamily="34" charset="0"/>
            </a:endParaRPr>
          </a:p>
        </p:txBody>
      </p:sp>
      <p:cxnSp>
        <p:nvCxnSpPr>
          <p:cNvPr id="41" name="Straight Connector 40"/>
          <p:cNvCxnSpPr/>
          <p:nvPr/>
        </p:nvCxnSpPr>
        <p:spPr>
          <a:xfrm>
            <a:off x="5856849" y="6049291"/>
            <a:ext cx="11324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863883" y="6544591"/>
            <a:ext cx="6893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806645" y="4238367"/>
            <a:ext cx="1109078" cy="184666"/>
          </a:xfrm>
          <a:prstGeom prst="rect">
            <a:avLst/>
          </a:prstGeom>
          <a:solidFill>
            <a:srgbClr val="59595A"/>
          </a:solidFill>
        </p:spPr>
        <p:txBody>
          <a:bodyPr wrap="square" tIns="0" bIns="0" rtlCol="0">
            <a:spAutoFit/>
          </a:bodyPr>
          <a:lstStyle/>
          <a:p>
            <a:pPr algn="ctr"/>
            <a:r>
              <a:rPr lang="en-US" sz="1200" dirty="0" smtClean="0">
                <a:solidFill>
                  <a:schemeClr val="bg1"/>
                </a:solidFill>
                <a:latin typeface="Arial" pitchFamily="34" charset="0"/>
                <a:cs typeface="Arial" pitchFamily="34" charset="0"/>
              </a:rPr>
              <a:t>3</a:t>
            </a:r>
            <a:endParaRPr lang="en-US" sz="1200" dirty="0">
              <a:solidFill>
                <a:schemeClr val="bg1"/>
              </a:solidFill>
              <a:latin typeface="Arial" pitchFamily="34" charset="0"/>
              <a:cs typeface="Arial" pitchFamily="34" charset="0"/>
            </a:endParaRPr>
          </a:p>
        </p:txBody>
      </p:sp>
      <p:sp>
        <p:nvSpPr>
          <p:cNvPr id="46" name="TextBox 45"/>
          <p:cNvSpPr txBox="1"/>
          <p:nvPr/>
        </p:nvSpPr>
        <p:spPr>
          <a:xfrm>
            <a:off x="3698874" y="4577714"/>
            <a:ext cx="879477" cy="369332"/>
          </a:xfrm>
          <a:prstGeom prst="rect">
            <a:avLst/>
          </a:prstGeom>
          <a:solidFill>
            <a:srgbClr val="BD723B"/>
          </a:solidFill>
        </p:spPr>
        <p:txBody>
          <a:bodyPr wrap="square" rtlCol="0">
            <a:spAutoFit/>
          </a:bodyPr>
          <a:lstStyle/>
          <a:p>
            <a:pPr algn="ctr"/>
            <a:r>
              <a:rPr lang="en-US" b="1" dirty="0" smtClean="0">
                <a:solidFill>
                  <a:schemeClr val="bg1"/>
                </a:solidFill>
                <a:latin typeface="Arial" pitchFamily="34" charset="0"/>
                <a:cs typeface="Arial" pitchFamily="34" charset="0"/>
              </a:rPr>
              <a:t>MATH</a:t>
            </a:r>
            <a:endParaRPr lang="en-US" b="1" dirty="0">
              <a:solidFill>
                <a:schemeClr val="bg1"/>
              </a:solidFill>
              <a:latin typeface="Arial" pitchFamily="34" charset="0"/>
              <a:cs typeface="Arial" pitchFamily="34" charset="0"/>
            </a:endParaRPr>
          </a:p>
        </p:txBody>
      </p:sp>
      <p:sp>
        <p:nvSpPr>
          <p:cNvPr id="50" name="TextBox 49"/>
          <p:cNvSpPr txBox="1"/>
          <p:nvPr/>
        </p:nvSpPr>
        <p:spPr>
          <a:xfrm>
            <a:off x="322277" y="1352221"/>
            <a:ext cx="3082105" cy="4524315"/>
          </a:xfrm>
          <a:prstGeom prst="rect">
            <a:avLst/>
          </a:prstGeom>
          <a:noFill/>
        </p:spPr>
        <p:txBody>
          <a:bodyPr wrap="square" rtlCol="0">
            <a:spAutoFit/>
          </a:bodyPr>
          <a:lstStyle/>
          <a:p>
            <a:r>
              <a:rPr lang="en-US" sz="2400" dirty="0" smtClean="0">
                <a:latin typeface="+mn-lt"/>
              </a:rPr>
              <a:t>Color coding is based on the location of the confidence interval.</a:t>
            </a:r>
          </a:p>
          <a:p>
            <a:endParaRPr lang="en-US" sz="2400" dirty="0" smtClean="0">
              <a:latin typeface="+mn-lt"/>
            </a:endParaRPr>
          </a:p>
          <a:p>
            <a:r>
              <a:rPr lang="en-US" sz="2400" dirty="0" smtClean="0">
                <a:latin typeface="+mn-lt"/>
              </a:rPr>
              <a:t>The more student data available for analysis, the more confident we can be that growth trends were caused by the teacher or school (rather than random events).</a:t>
            </a:r>
            <a:endParaRPr lang="en-US" sz="2400" dirty="0">
              <a:latin typeface="+mn-lt"/>
            </a:endParaRPr>
          </a:p>
        </p:txBody>
      </p:sp>
      <p:sp>
        <p:nvSpPr>
          <p:cNvPr id="51" name="Oval Callout 50"/>
          <p:cNvSpPr/>
          <p:nvPr/>
        </p:nvSpPr>
        <p:spPr>
          <a:xfrm>
            <a:off x="8289387" y="2833338"/>
            <a:ext cx="439471" cy="373274"/>
          </a:xfrm>
          <a:prstGeom prst="wedgeEllipseCallout">
            <a:avLst>
              <a:gd name="adj1" fmla="val -2299"/>
              <a:gd name="adj2" fmla="val 78223"/>
            </a:avLst>
          </a:prstGeom>
          <a:solidFill>
            <a:srgbClr val="7A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latin typeface="Arial" pitchFamily="34" charset="0"/>
                <a:cs typeface="Arial" pitchFamily="34" charset="0"/>
              </a:rPr>
              <a:t>4.5</a:t>
            </a:r>
            <a:endParaRPr lang="en-US" sz="1600" b="1" dirty="0">
              <a:solidFill>
                <a:schemeClr val="tx1"/>
              </a:solidFill>
              <a:latin typeface="Arial" pitchFamily="34" charset="0"/>
              <a:cs typeface="Arial" pitchFamily="34" charset="0"/>
            </a:endParaRPr>
          </a:p>
        </p:txBody>
      </p:sp>
      <p:sp>
        <p:nvSpPr>
          <p:cNvPr id="52" name="Oval Callout 51"/>
          <p:cNvSpPr/>
          <p:nvPr/>
        </p:nvSpPr>
        <p:spPr>
          <a:xfrm>
            <a:off x="8289387" y="2302312"/>
            <a:ext cx="439471" cy="373274"/>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latin typeface="Arial" pitchFamily="34" charset="0"/>
                <a:cs typeface="Arial" pitchFamily="34" charset="0"/>
              </a:rPr>
              <a:t>4.5</a:t>
            </a:r>
            <a:endParaRPr lang="en-US" sz="1600" b="1" dirty="0">
              <a:solidFill>
                <a:schemeClr val="tx1"/>
              </a:solidFill>
              <a:latin typeface="Arial" pitchFamily="34" charset="0"/>
              <a:cs typeface="Arial" pitchFamily="34" charset="0"/>
            </a:endParaRPr>
          </a:p>
        </p:txBody>
      </p:sp>
      <p:sp>
        <p:nvSpPr>
          <p:cNvPr id="53" name="Oval Callout 52"/>
          <p:cNvSpPr/>
          <p:nvPr/>
        </p:nvSpPr>
        <p:spPr>
          <a:xfrm>
            <a:off x="8289386" y="3335672"/>
            <a:ext cx="439471" cy="373274"/>
          </a:xfrm>
          <a:prstGeom prst="wedgeEllipseCallout">
            <a:avLst>
              <a:gd name="adj1" fmla="val -2299"/>
              <a:gd name="adj2" fmla="val 78223"/>
            </a:avLst>
          </a:prstGeom>
          <a:solidFill>
            <a:srgbClr val="74A0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latin typeface="Arial" pitchFamily="34" charset="0"/>
                <a:cs typeface="Arial" pitchFamily="34" charset="0"/>
              </a:rPr>
              <a:t>4.5</a:t>
            </a:r>
            <a:endParaRPr lang="en-US" sz="1600" b="1" dirty="0">
              <a:solidFill>
                <a:schemeClr val="tx1"/>
              </a:solidFill>
              <a:latin typeface="Arial" pitchFamily="34" charset="0"/>
              <a:cs typeface="Arial" pitchFamily="34" charset="0"/>
            </a:endParaRPr>
          </a:p>
        </p:txBody>
      </p:sp>
      <p:sp>
        <p:nvSpPr>
          <p:cNvPr id="55" name="Oval Callout 54"/>
          <p:cNvSpPr/>
          <p:nvPr/>
        </p:nvSpPr>
        <p:spPr>
          <a:xfrm>
            <a:off x="5988805" y="5572966"/>
            <a:ext cx="439471" cy="373274"/>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latin typeface="Arial" pitchFamily="34" charset="0"/>
                <a:cs typeface="Arial" pitchFamily="34" charset="0"/>
              </a:rPr>
              <a:t>1</a:t>
            </a:r>
            <a:r>
              <a:rPr lang="en-US" sz="1600" b="1" dirty="0" smtClean="0">
                <a:solidFill>
                  <a:schemeClr val="tx1"/>
                </a:solidFill>
                <a:latin typeface="Arial" pitchFamily="34" charset="0"/>
                <a:cs typeface="Arial" pitchFamily="34" charset="0"/>
              </a:rPr>
              <a:t>.5</a:t>
            </a:r>
            <a:endParaRPr lang="en-US" sz="1600" b="1" dirty="0">
              <a:solidFill>
                <a:schemeClr val="tx1"/>
              </a:solidFill>
              <a:latin typeface="Arial" pitchFamily="34" charset="0"/>
              <a:cs typeface="Arial" pitchFamily="34" charset="0"/>
            </a:endParaRPr>
          </a:p>
        </p:txBody>
      </p:sp>
      <p:sp>
        <p:nvSpPr>
          <p:cNvPr id="56" name="Oval Callout 55"/>
          <p:cNvSpPr/>
          <p:nvPr/>
        </p:nvSpPr>
        <p:spPr>
          <a:xfrm>
            <a:off x="5988805" y="5065755"/>
            <a:ext cx="439471" cy="373274"/>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latin typeface="Arial" pitchFamily="34" charset="0"/>
                <a:cs typeface="Arial" pitchFamily="34" charset="0"/>
              </a:rPr>
              <a:t>1</a:t>
            </a:r>
            <a:r>
              <a:rPr lang="en-US" sz="1600" b="1" dirty="0" smtClean="0">
                <a:solidFill>
                  <a:schemeClr val="tx1"/>
                </a:solidFill>
                <a:latin typeface="Arial" pitchFamily="34" charset="0"/>
                <a:cs typeface="Arial" pitchFamily="34" charset="0"/>
              </a:rPr>
              <a:t>.5</a:t>
            </a:r>
            <a:endParaRPr lang="en-US" sz="1600" b="1" dirty="0">
              <a:solidFill>
                <a:schemeClr val="tx1"/>
              </a:solidFill>
              <a:latin typeface="Arial" pitchFamily="34" charset="0"/>
              <a:cs typeface="Arial" pitchFamily="34" charset="0"/>
            </a:endParaRPr>
          </a:p>
        </p:txBody>
      </p:sp>
      <p:sp>
        <p:nvSpPr>
          <p:cNvPr id="57" name="Oval Callout 56"/>
          <p:cNvSpPr/>
          <p:nvPr/>
        </p:nvSpPr>
        <p:spPr>
          <a:xfrm>
            <a:off x="5988804" y="6075300"/>
            <a:ext cx="439471" cy="373274"/>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latin typeface="Arial" pitchFamily="34" charset="0"/>
                <a:cs typeface="Arial" pitchFamily="34" charset="0"/>
              </a:rPr>
              <a:t>1</a:t>
            </a:r>
            <a:r>
              <a:rPr lang="en-US" sz="1600" b="1" dirty="0" smtClean="0">
                <a:solidFill>
                  <a:schemeClr val="tx1"/>
                </a:solidFill>
                <a:latin typeface="Arial" pitchFamily="34" charset="0"/>
                <a:cs typeface="Arial" pitchFamily="34" charset="0"/>
              </a:rPr>
              <a:t>.5</a:t>
            </a:r>
            <a:endParaRPr lang="en-US" sz="1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634799837"/>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91754"/>
            <a:ext cx="8229600" cy="1143000"/>
          </a:xfrm>
        </p:spPr>
        <p:txBody>
          <a:bodyPr/>
          <a:lstStyle/>
          <a:p>
            <a:r>
              <a:rPr lang="en-US" dirty="0" smtClean="0"/>
              <a:t>Checking for Understanding</a:t>
            </a:r>
            <a:endParaRPr lang="en-US" dirty="0"/>
          </a:p>
        </p:txBody>
      </p:sp>
      <p:sp>
        <p:nvSpPr>
          <p:cNvPr id="3" name="Content Placeholder 2"/>
          <p:cNvSpPr>
            <a:spLocks noGrp="1"/>
          </p:cNvSpPr>
          <p:nvPr>
            <p:ph sz="quarter" idx="1"/>
          </p:nvPr>
        </p:nvSpPr>
        <p:spPr>
          <a:xfrm>
            <a:off x="457200" y="1114854"/>
            <a:ext cx="8229600" cy="2416137"/>
          </a:xfrm>
        </p:spPr>
        <p:txBody>
          <a:bodyPr/>
          <a:lstStyle/>
          <a:p>
            <a:r>
              <a:rPr lang="en-US" sz="2400" dirty="0" smtClean="0"/>
              <a:t>A teacher comes to you with their Value-Added report wondering why it’s not a green or blue result. </a:t>
            </a:r>
          </a:p>
          <a:p>
            <a:r>
              <a:rPr lang="en-US" sz="2400" dirty="0" smtClean="0"/>
              <a:t>She wants to know why there’s a confidence interval </a:t>
            </a:r>
            <a:r>
              <a:rPr lang="en-US" sz="2400" i="1" dirty="0" smtClean="0"/>
              <a:t>at all </a:t>
            </a:r>
            <a:r>
              <a:rPr lang="en-US" sz="2400" dirty="0" smtClean="0"/>
              <a:t>when VARC had data from each and every one of her students. (Don’t we know exactly how much they grew?) </a:t>
            </a:r>
            <a:endParaRPr lang="en-US" sz="2400" dirty="0"/>
          </a:p>
        </p:txBody>
      </p:sp>
      <p:pic>
        <p:nvPicPr>
          <p:cNvPr id="22" name="Picture 21" descr="1-row.png"/>
          <p:cNvPicPr>
            <a:picLocks noChangeAspect="1"/>
          </p:cNvPicPr>
          <p:nvPr/>
        </p:nvPicPr>
        <p:blipFill>
          <a:blip r:embed="rId3" cstate="print"/>
          <a:stretch>
            <a:fillRect/>
          </a:stretch>
        </p:blipFill>
        <p:spPr>
          <a:xfrm>
            <a:off x="215407" y="3620090"/>
            <a:ext cx="8741963" cy="2717293"/>
          </a:xfrm>
          <a:prstGeom prst="rect">
            <a:avLst/>
          </a:prstGeom>
        </p:spPr>
      </p:pic>
      <p:sp>
        <p:nvSpPr>
          <p:cNvPr id="24" name="TextBox 23"/>
          <p:cNvSpPr txBox="1"/>
          <p:nvPr/>
        </p:nvSpPr>
        <p:spPr>
          <a:xfrm>
            <a:off x="345362" y="5512358"/>
            <a:ext cx="1970206" cy="646331"/>
          </a:xfrm>
          <a:prstGeom prst="rect">
            <a:avLst/>
          </a:prstGeom>
          <a:noFill/>
        </p:spPr>
        <p:txBody>
          <a:bodyPr wrap="square" rtlCol="0">
            <a:spAutoFit/>
          </a:bodyPr>
          <a:lstStyle/>
          <a:p>
            <a:r>
              <a:rPr lang="en-US" sz="3600" dirty="0" smtClean="0">
                <a:latin typeface="Arial" pitchFamily="34" charset="0"/>
                <a:cs typeface="Arial" pitchFamily="34" charset="0"/>
              </a:rPr>
              <a:t>Grade 7</a:t>
            </a:r>
            <a:endParaRPr lang="en-US" sz="3600" dirty="0">
              <a:latin typeface="Arial" pitchFamily="34" charset="0"/>
              <a:cs typeface="Arial" pitchFamily="34" charset="0"/>
            </a:endParaRPr>
          </a:p>
        </p:txBody>
      </p:sp>
      <p:cxnSp>
        <p:nvCxnSpPr>
          <p:cNvPr id="26" name="Straight Connector 25"/>
          <p:cNvCxnSpPr/>
          <p:nvPr/>
        </p:nvCxnSpPr>
        <p:spPr>
          <a:xfrm>
            <a:off x="6042074" y="6239022"/>
            <a:ext cx="279243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749895" y="5495425"/>
            <a:ext cx="663387" cy="646331"/>
          </a:xfrm>
          <a:prstGeom prst="rect">
            <a:avLst/>
          </a:prstGeom>
          <a:noFill/>
        </p:spPr>
        <p:txBody>
          <a:bodyPr wrap="none" rtlCol="0">
            <a:spAutoFit/>
          </a:bodyPr>
          <a:lstStyle/>
          <a:p>
            <a:r>
              <a:rPr lang="en-US" sz="3600" dirty="0" smtClean="0">
                <a:latin typeface="Arial" pitchFamily="34" charset="0"/>
                <a:cs typeface="Arial" pitchFamily="34" charset="0"/>
              </a:rPr>
              <a:t>11</a:t>
            </a:r>
            <a:endParaRPr lang="en-US" sz="3600" dirty="0">
              <a:latin typeface="Arial" pitchFamily="34" charset="0"/>
              <a:cs typeface="Arial" pitchFamily="34" charset="0"/>
            </a:endParaRPr>
          </a:p>
        </p:txBody>
      </p:sp>
      <p:sp>
        <p:nvSpPr>
          <p:cNvPr id="28" name="TextBox 27"/>
          <p:cNvSpPr txBox="1"/>
          <p:nvPr/>
        </p:nvSpPr>
        <p:spPr>
          <a:xfrm>
            <a:off x="224300" y="4593252"/>
            <a:ext cx="2313454" cy="646331"/>
          </a:xfrm>
          <a:prstGeom prst="rect">
            <a:avLst/>
          </a:prstGeom>
          <a:solidFill>
            <a:srgbClr val="2C5A8C"/>
          </a:solidFill>
        </p:spPr>
        <p:txBody>
          <a:bodyPr wrap="none" rtlCol="0">
            <a:spAutoFit/>
          </a:bodyPr>
          <a:lstStyle/>
          <a:p>
            <a:r>
              <a:rPr lang="en-US" sz="3600" b="1" dirty="0" smtClean="0">
                <a:solidFill>
                  <a:schemeClr val="bg1"/>
                </a:solidFill>
                <a:latin typeface="Arial" pitchFamily="34" charset="0"/>
                <a:cs typeface="Arial" pitchFamily="34" charset="0"/>
              </a:rPr>
              <a:t>READING</a:t>
            </a:r>
            <a:endParaRPr lang="en-US" sz="3600" b="1" dirty="0">
              <a:solidFill>
                <a:schemeClr val="bg1"/>
              </a:solidFill>
              <a:latin typeface="Arial" pitchFamily="34" charset="0"/>
              <a:cs typeface="Arial" pitchFamily="34" charset="0"/>
            </a:endParaRPr>
          </a:p>
        </p:txBody>
      </p:sp>
      <p:sp>
        <p:nvSpPr>
          <p:cNvPr id="29" name="TextBox 28"/>
          <p:cNvSpPr txBox="1"/>
          <p:nvPr/>
        </p:nvSpPr>
        <p:spPr>
          <a:xfrm>
            <a:off x="5413112" y="3994083"/>
            <a:ext cx="1846497" cy="353943"/>
          </a:xfrm>
          <a:prstGeom prst="rect">
            <a:avLst/>
          </a:prstGeom>
          <a:solidFill>
            <a:srgbClr val="59595A"/>
          </a:solidFill>
        </p:spPr>
        <p:txBody>
          <a:bodyPr wrap="square" bIns="0" rtlCol="0">
            <a:spAutoFit/>
          </a:bodyPr>
          <a:lstStyle/>
          <a:p>
            <a:pPr algn="ctr"/>
            <a:r>
              <a:rPr lang="en-US" sz="2000" dirty="0" smtClean="0">
                <a:solidFill>
                  <a:schemeClr val="bg1"/>
                </a:solidFill>
                <a:latin typeface="Arial" pitchFamily="34" charset="0"/>
                <a:cs typeface="Arial" pitchFamily="34" charset="0"/>
              </a:rPr>
              <a:t>3</a:t>
            </a:r>
            <a:endParaRPr lang="en-US" sz="2000" dirty="0">
              <a:solidFill>
                <a:schemeClr val="bg1"/>
              </a:solidFill>
              <a:latin typeface="Arial" pitchFamily="34" charset="0"/>
              <a:cs typeface="Arial" pitchFamily="34" charset="0"/>
            </a:endParaRPr>
          </a:p>
        </p:txBody>
      </p:sp>
      <p:sp>
        <p:nvSpPr>
          <p:cNvPr id="13" name="Oval Callout 12"/>
          <p:cNvSpPr/>
          <p:nvPr/>
        </p:nvSpPr>
        <p:spPr>
          <a:xfrm>
            <a:off x="7577359" y="5560758"/>
            <a:ext cx="607112" cy="515664"/>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solidFill>
                  <a:schemeClr val="tx1"/>
                </a:solidFill>
                <a:latin typeface="Arial" pitchFamily="34" charset="0"/>
                <a:cs typeface="Arial" pitchFamily="34" charset="0"/>
              </a:rPr>
              <a:t>4.2</a:t>
            </a:r>
            <a:endParaRPr lang="en-US" sz="20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12414919"/>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p:txBody>
          <a:bodyPr/>
          <a:lstStyle/>
          <a:p>
            <a:r>
              <a:rPr lang="en-US" dirty="0" smtClean="0"/>
              <a:t>(Statistical Shrinkage)</a:t>
            </a:r>
            <a:endParaRPr lang="en-US" dirty="0"/>
          </a:p>
        </p:txBody>
      </p:sp>
      <p:sp>
        <p:nvSpPr>
          <p:cNvPr id="7" name="Title 6"/>
          <p:cNvSpPr>
            <a:spLocks noGrp="1"/>
          </p:cNvSpPr>
          <p:nvPr>
            <p:ph type="title"/>
          </p:nvPr>
        </p:nvSpPr>
        <p:spPr/>
        <p:txBody>
          <a:bodyPr>
            <a:normAutofit fontScale="90000"/>
          </a:bodyPr>
          <a:lstStyle/>
          <a:p>
            <a:r>
              <a:rPr lang="en-US" dirty="0"/>
              <a:t>4</a:t>
            </a:r>
            <a:r>
              <a:rPr lang="en-US" dirty="0" smtClean="0"/>
              <a:t>. Are Some Gardeners More Likely to Get Lucky or Unlucky?</a:t>
            </a:r>
            <a:endParaRPr lang="en-US"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2937" y="346660"/>
            <a:ext cx="4431663" cy="3757417"/>
          </a:xfrm>
          <a:prstGeom prst="rect">
            <a:avLst/>
          </a:prstGeom>
          <a:ln>
            <a:solidFill>
              <a:schemeClr val="accent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17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The Previous “Unlucky Gardener” Example</a:t>
            </a:r>
            <a:endParaRPr lang="en-US" dirty="0"/>
          </a:p>
        </p:txBody>
      </p:sp>
      <p:sp>
        <p:nvSpPr>
          <p:cNvPr id="6" name="Content Placeholder 5"/>
          <p:cNvSpPr>
            <a:spLocks noGrp="1"/>
          </p:cNvSpPr>
          <p:nvPr>
            <p:ph sz="quarter" idx="1"/>
          </p:nvPr>
        </p:nvSpPr>
        <p:spPr>
          <a:xfrm>
            <a:off x="612648" y="1600200"/>
            <a:ext cx="3947777" cy="2011101"/>
          </a:xfrm>
        </p:spPr>
        <p:txBody>
          <a:bodyPr>
            <a:normAutofit/>
          </a:bodyPr>
          <a:lstStyle/>
          <a:p>
            <a:r>
              <a:rPr lang="en-US" sz="2700" dirty="0" smtClean="0"/>
              <a:t>Our example gardener had low growth for a tree due to an unforeseen factor.</a:t>
            </a:r>
            <a:endParaRPr lang="en-US" sz="27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630" y="1616290"/>
            <a:ext cx="3070762" cy="223816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03" y="3991103"/>
            <a:ext cx="2209414" cy="239353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 name="Content Placeholder 5"/>
          <p:cNvSpPr txBox="1">
            <a:spLocks/>
          </p:cNvSpPr>
          <p:nvPr/>
        </p:nvSpPr>
        <p:spPr>
          <a:xfrm>
            <a:off x="3172054" y="4062946"/>
            <a:ext cx="4929706" cy="2358431"/>
          </a:xfrm>
          <a:prstGeom prst="rect">
            <a:avLst/>
          </a:prstGeom>
        </p:spPr>
        <p:txBody>
          <a:bodyPr vert="horz">
            <a:normAutofit fontScale="925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smtClean="0"/>
              <a:t>We use confidence intervals to show how confident we are that growth is due to the gardeners. </a:t>
            </a:r>
          </a:p>
          <a:p>
            <a:r>
              <a:rPr lang="en-US" dirty="0" smtClean="0"/>
              <a:t>More assigned trees means tighter confidence intervals. </a:t>
            </a:r>
            <a:endParaRPr lang="en-US" dirty="0"/>
          </a:p>
        </p:txBody>
      </p:sp>
    </p:spTree>
    <p:extLst>
      <p:ext uri="{BB962C8B-B14F-4D97-AF65-F5344CB8AC3E}">
        <p14:creationId xmlns:p14="http://schemas.microsoft.com/office/powerpoint/2010/main" val="37250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Improve Our Estimates?</a:t>
            </a:r>
            <a:endParaRPr lang="en-US" dirty="0"/>
          </a:p>
        </p:txBody>
      </p:sp>
      <p:graphicFrame>
        <p:nvGraphicFramePr>
          <p:cNvPr id="4" name="Content Placeholder 3"/>
          <p:cNvGraphicFramePr>
            <a:graphicFrameLocks noGrp="1"/>
          </p:cNvGraphicFramePr>
          <p:nvPr>
            <p:ph sz="quarter" idx="1"/>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961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Gardener Effectiveness</a:t>
            </a:r>
            <a:endParaRPr lang="en-US" dirty="0"/>
          </a:p>
        </p:txBody>
      </p:sp>
      <p:sp>
        <p:nvSpPr>
          <p:cNvPr id="3" name="Content Placeholder 2"/>
          <p:cNvSpPr>
            <a:spLocks noGrp="1"/>
          </p:cNvSpPr>
          <p:nvPr>
            <p:ph sz="quarter" idx="1"/>
          </p:nvPr>
        </p:nvSpPr>
        <p:spPr>
          <a:xfrm>
            <a:off x="612648" y="1600200"/>
            <a:ext cx="8153400" cy="2015289"/>
          </a:xfrm>
        </p:spPr>
        <p:txBody>
          <a:bodyPr/>
          <a:lstStyle/>
          <a:p>
            <a:r>
              <a:rPr lang="en-US" dirty="0" smtClean="0"/>
              <a:t>Imagine we were able to measure definitively the true effectiveness of every gardener.</a:t>
            </a:r>
          </a:p>
          <a:p>
            <a:r>
              <a:rPr lang="en-US" dirty="0" smtClean="0"/>
              <a:t>We might expect to find most gardeners close to average with fewer as we get to the extremes.</a:t>
            </a:r>
            <a:endParaRPr lang="en-US" dirty="0"/>
          </a:p>
        </p:txBody>
      </p:sp>
      <p:sp>
        <p:nvSpPr>
          <p:cNvPr id="5" name="Left-Right Arrow 4"/>
          <p:cNvSpPr/>
          <p:nvPr/>
        </p:nvSpPr>
        <p:spPr>
          <a:xfrm>
            <a:off x="926431" y="5372100"/>
            <a:ext cx="7128710" cy="644411"/>
          </a:xfrm>
          <a:prstGeom prst="leftRightArrow">
            <a:avLst/>
          </a:prstGeom>
          <a:gradFill flip="none" rotWithShape="1">
            <a:gsLst>
              <a:gs pos="25000">
                <a:srgbClr val="CEB904"/>
              </a:gs>
              <a:gs pos="0">
                <a:srgbClr val="9F5C49"/>
              </a:gs>
              <a:gs pos="75000">
                <a:srgbClr val="7A8F4D"/>
              </a:gs>
              <a:gs pos="50000">
                <a:srgbClr val="A7A7A7"/>
              </a:gs>
              <a:gs pos="100000">
                <a:srgbClr val="74A0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Low Effectiveness          Average Effectiveness          High Effectiveness</a:t>
            </a:r>
            <a:endParaRPr lang="en-US" dirty="0"/>
          </a:p>
        </p:txBody>
      </p:sp>
      <p:pic>
        <p:nvPicPr>
          <p:cNvPr id="6"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4082257" y="3960818"/>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7"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3629145" y="3900664"/>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8"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1177630" y="3900662"/>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9"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7199435" y="3978866"/>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10"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2332662" y="3900664"/>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11"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6098546" y="3900663"/>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12"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5358604" y="3978865"/>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13"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5012534" y="3900664"/>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14"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4753394" y="3758290"/>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15"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3972506" y="3800401"/>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16"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2948277" y="3848527"/>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17"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3327273" y="3729427"/>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18"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4539671" y="3882617"/>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19"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3794039" y="3758290"/>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20"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4216065" y="3758290"/>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21"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4373396" y="3649642"/>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22" name="Gardener B" descr="Gardeners B.png"/>
          <p:cNvPicPr>
            <a:picLocks noChangeAspect="1"/>
          </p:cNvPicPr>
          <p:nvPr/>
        </p:nvPicPr>
        <p:blipFill>
          <a:blip r:embed="rId3" cstate="print">
            <a:duotone>
              <a:prstClr val="black"/>
              <a:schemeClr val="tx2">
                <a:tint val="45000"/>
                <a:satMod val="400000"/>
              </a:schemeClr>
            </a:duotone>
          </a:blip>
          <a:srcRect/>
          <a:stretch>
            <a:fillRect/>
          </a:stretch>
        </p:blipFill>
        <p:spPr bwMode="auto">
          <a:xfrm>
            <a:off x="5535365" y="3695764"/>
            <a:ext cx="518280" cy="1393231"/>
          </a:xfrm>
          <a:prstGeom prst="rect">
            <a:avLst/>
          </a:prstGeom>
          <a:noFill/>
          <a:ln w="9525">
            <a:noFill/>
            <a:miter lim="800000"/>
            <a:headEnd/>
            <a:tailEnd/>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04293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Bell Curve of Effectiveness</a:t>
            </a:r>
            <a:endParaRPr lang="en-US" dirty="0"/>
          </a:p>
        </p:txBody>
      </p:sp>
      <p:sp>
        <p:nvSpPr>
          <p:cNvPr id="3" name="Content Placeholder 2"/>
          <p:cNvSpPr>
            <a:spLocks noGrp="1"/>
          </p:cNvSpPr>
          <p:nvPr>
            <p:ph sz="quarter" idx="1"/>
          </p:nvPr>
        </p:nvSpPr>
        <p:spPr>
          <a:xfrm>
            <a:off x="612648" y="1600200"/>
            <a:ext cx="8153400" cy="1040732"/>
          </a:xfrm>
        </p:spPr>
        <p:txBody>
          <a:bodyPr/>
          <a:lstStyle/>
          <a:p>
            <a:r>
              <a:rPr lang="en-US" dirty="0" smtClean="0"/>
              <a:t>We can imagine this true distribution of gardener effectiveness as a bell curve.</a:t>
            </a:r>
            <a:endParaRPr lang="en-US" dirty="0"/>
          </a:p>
        </p:txBody>
      </p:sp>
      <p:sp>
        <p:nvSpPr>
          <p:cNvPr id="4" name="Left-Right Arrow 3"/>
          <p:cNvSpPr/>
          <p:nvPr/>
        </p:nvSpPr>
        <p:spPr>
          <a:xfrm>
            <a:off x="926431" y="5372100"/>
            <a:ext cx="7128710" cy="644411"/>
          </a:xfrm>
          <a:prstGeom prst="leftRightArrow">
            <a:avLst/>
          </a:prstGeom>
          <a:gradFill flip="none" rotWithShape="1">
            <a:gsLst>
              <a:gs pos="25000">
                <a:srgbClr val="CEB904"/>
              </a:gs>
              <a:gs pos="0">
                <a:srgbClr val="9F5C49"/>
              </a:gs>
              <a:gs pos="75000">
                <a:srgbClr val="7A8F4D"/>
              </a:gs>
              <a:gs pos="50000">
                <a:srgbClr val="A7A7A7"/>
              </a:gs>
              <a:gs pos="100000">
                <a:srgbClr val="74A0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Low Effectiveness          Average Effectiveness          High Effectiveness</a:t>
            </a:r>
            <a:endParaRPr lang="en-US" dirty="0"/>
          </a:p>
        </p:txBody>
      </p:sp>
      <p:sp>
        <p:nvSpPr>
          <p:cNvPr id="5" name="Freeform 4"/>
          <p:cNvSpPr/>
          <p:nvPr/>
        </p:nvSpPr>
        <p:spPr>
          <a:xfrm>
            <a:off x="1422733" y="2845468"/>
            <a:ext cx="6136105" cy="2526632"/>
          </a:xfrm>
          <a:custGeom>
            <a:avLst/>
            <a:gdLst>
              <a:gd name="connsiteX0" fmla="*/ 0 w 7033260"/>
              <a:gd name="connsiteY0" fmla="*/ 2912110 h 2919730"/>
              <a:gd name="connsiteX1" fmla="*/ 1676400 w 7033260"/>
              <a:gd name="connsiteY1" fmla="*/ 2325370 h 2919730"/>
              <a:gd name="connsiteX2" fmla="*/ 3520440 w 7033260"/>
              <a:gd name="connsiteY2" fmla="*/ 1270 h 2919730"/>
              <a:gd name="connsiteX3" fmla="*/ 5364480 w 7033260"/>
              <a:gd name="connsiteY3" fmla="*/ 2317750 h 2919730"/>
              <a:gd name="connsiteX4" fmla="*/ 7033260 w 7033260"/>
              <a:gd name="connsiteY4" fmla="*/ 2919730 h 291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260" h="2919730">
                <a:moveTo>
                  <a:pt x="0" y="2912110"/>
                </a:moveTo>
                <a:cubicBezTo>
                  <a:pt x="544830" y="2861310"/>
                  <a:pt x="1089660" y="2810510"/>
                  <a:pt x="1676400" y="2325370"/>
                </a:cubicBezTo>
                <a:cubicBezTo>
                  <a:pt x="2263140" y="1840230"/>
                  <a:pt x="2905760" y="2540"/>
                  <a:pt x="3520440" y="1270"/>
                </a:cubicBezTo>
                <a:cubicBezTo>
                  <a:pt x="4135120" y="0"/>
                  <a:pt x="4779010" y="1831340"/>
                  <a:pt x="5364480" y="2317750"/>
                </a:cubicBezTo>
                <a:cubicBezTo>
                  <a:pt x="5949950" y="2804160"/>
                  <a:pt x="6491605" y="2861945"/>
                  <a:pt x="7033260" y="2919730"/>
                </a:cubicBezTo>
              </a:path>
            </a:pathLst>
          </a:custGeom>
          <a:solidFill>
            <a:schemeClr val="accent1"/>
          </a:solidFill>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926431" y="3044715"/>
            <a:ext cx="178134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smtClean="0"/>
              <a:t>True Variance of Gardener Effects</a:t>
            </a:r>
            <a:endParaRPr lang="en-US" dirty="0"/>
          </a:p>
        </p:txBody>
      </p:sp>
    </p:spTree>
    <p:extLst>
      <p:ext uri="{BB962C8B-B14F-4D97-AF65-F5344CB8AC3E}">
        <p14:creationId xmlns:p14="http://schemas.microsoft.com/office/powerpoint/2010/main" val="48158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1422732" y="2845468"/>
            <a:ext cx="6136105" cy="2526632"/>
          </a:xfrm>
          <a:custGeom>
            <a:avLst/>
            <a:gdLst>
              <a:gd name="connsiteX0" fmla="*/ 0 w 7033260"/>
              <a:gd name="connsiteY0" fmla="*/ 2912110 h 2919730"/>
              <a:gd name="connsiteX1" fmla="*/ 1676400 w 7033260"/>
              <a:gd name="connsiteY1" fmla="*/ 2325370 h 2919730"/>
              <a:gd name="connsiteX2" fmla="*/ 3520440 w 7033260"/>
              <a:gd name="connsiteY2" fmla="*/ 1270 h 2919730"/>
              <a:gd name="connsiteX3" fmla="*/ 5364480 w 7033260"/>
              <a:gd name="connsiteY3" fmla="*/ 2317750 h 2919730"/>
              <a:gd name="connsiteX4" fmla="*/ 7033260 w 7033260"/>
              <a:gd name="connsiteY4" fmla="*/ 2919730 h 291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260" h="2919730">
                <a:moveTo>
                  <a:pt x="0" y="2912110"/>
                </a:moveTo>
                <a:cubicBezTo>
                  <a:pt x="544830" y="2861310"/>
                  <a:pt x="1089660" y="2810510"/>
                  <a:pt x="1676400" y="2325370"/>
                </a:cubicBezTo>
                <a:cubicBezTo>
                  <a:pt x="2263140" y="1840230"/>
                  <a:pt x="2905760" y="2540"/>
                  <a:pt x="3520440" y="1270"/>
                </a:cubicBezTo>
                <a:cubicBezTo>
                  <a:pt x="4135120" y="0"/>
                  <a:pt x="4779010" y="1831340"/>
                  <a:pt x="5364480" y="2317750"/>
                </a:cubicBezTo>
                <a:cubicBezTo>
                  <a:pt x="5949950" y="2804160"/>
                  <a:pt x="6491605" y="2861945"/>
                  <a:pt x="7033260" y="2919730"/>
                </a:cubicBezTo>
              </a:path>
            </a:pathLst>
          </a:custGeom>
          <a:solidFill>
            <a:schemeClr val="accent2"/>
          </a:solidFill>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422733" y="2845468"/>
            <a:ext cx="6136105" cy="2526632"/>
          </a:xfrm>
          <a:custGeom>
            <a:avLst/>
            <a:gdLst>
              <a:gd name="connsiteX0" fmla="*/ 0 w 7033260"/>
              <a:gd name="connsiteY0" fmla="*/ 2912110 h 2919730"/>
              <a:gd name="connsiteX1" fmla="*/ 1676400 w 7033260"/>
              <a:gd name="connsiteY1" fmla="*/ 2325370 h 2919730"/>
              <a:gd name="connsiteX2" fmla="*/ 3520440 w 7033260"/>
              <a:gd name="connsiteY2" fmla="*/ 1270 h 2919730"/>
              <a:gd name="connsiteX3" fmla="*/ 5364480 w 7033260"/>
              <a:gd name="connsiteY3" fmla="*/ 2317750 h 2919730"/>
              <a:gd name="connsiteX4" fmla="*/ 7033260 w 7033260"/>
              <a:gd name="connsiteY4" fmla="*/ 2919730 h 291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260" h="2919730">
                <a:moveTo>
                  <a:pt x="0" y="2912110"/>
                </a:moveTo>
                <a:cubicBezTo>
                  <a:pt x="544830" y="2861310"/>
                  <a:pt x="1089660" y="2810510"/>
                  <a:pt x="1676400" y="2325370"/>
                </a:cubicBezTo>
                <a:cubicBezTo>
                  <a:pt x="2263140" y="1840230"/>
                  <a:pt x="2905760" y="2540"/>
                  <a:pt x="3520440" y="1270"/>
                </a:cubicBezTo>
                <a:cubicBezTo>
                  <a:pt x="4135120" y="0"/>
                  <a:pt x="4779010" y="1831340"/>
                  <a:pt x="5364480" y="2317750"/>
                </a:cubicBezTo>
                <a:cubicBezTo>
                  <a:pt x="5949950" y="2804160"/>
                  <a:pt x="6491605" y="2861945"/>
                  <a:pt x="7033260" y="2919730"/>
                </a:cubicBezTo>
              </a:path>
            </a:pathLst>
          </a:custGeom>
          <a:solidFill>
            <a:schemeClr val="accent1"/>
          </a:solidFill>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Bell Curve of Effectiveness</a:t>
            </a:r>
            <a:endParaRPr lang="en-US" dirty="0"/>
          </a:p>
        </p:txBody>
      </p:sp>
      <p:sp>
        <p:nvSpPr>
          <p:cNvPr id="3" name="Content Placeholder 2"/>
          <p:cNvSpPr>
            <a:spLocks noGrp="1"/>
          </p:cNvSpPr>
          <p:nvPr>
            <p:ph sz="quarter" idx="1"/>
          </p:nvPr>
        </p:nvSpPr>
        <p:spPr>
          <a:xfrm>
            <a:off x="612648" y="1600200"/>
            <a:ext cx="8153400" cy="1040732"/>
          </a:xfrm>
        </p:spPr>
        <p:txBody>
          <a:bodyPr/>
          <a:lstStyle/>
          <a:p>
            <a:r>
              <a:rPr lang="en-US" dirty="0" smtClean="0"/>
              <a:t>What happens when we add in “lucky” and “unlucky” factors (statistical estimation error)?</a:t>
            </a:r>
            <a:endParaRPr lang="en-US" dirty="0"/>
          </a:p>
        </p:txBody>
      </p:sp>
      <p:sp>
        <p:nvSpPr>
          <p:cNvPr id="4" name="Left-Right Arrow 3"/>
          <p:cNvSpPr/>
          <p:nvPr/>
        </p:nvSpPr>
        <p:spPr>
          <a:xfrm>
            <a:off x="926431" y="5372100"/>
            <a:ext cx="7128710" cy="644411"/>
          </a:xfrm>
          <a:prstGeom prst="leftRightArrow">
            <a:avLst/>
          </a:prstGeom>
          <a:gradFill flip="none" rotWithShape="1">
            <a:gsLst>
              <a:gs pos="25000">
                <a:srgbClr val="CEB904"/>
              </a:gs>
              <a:gs pos="0">
                <a:srgbClr val="9F5C49"/>
              </a:gs>
              <a:gs pos="75000">
                <a:srgbClr val="7A8F4D"/>
              </a:gs>
              <a:gs pos="50000">
                <a:srgbClr val="A7A7A7"/>
              </a:gs>
              <a:gs pos="100000">
                <a:srgbClr val="74A0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Low Effectiveness          Average Effectiveness          High Effectiveness</a:t>
            </a:r>
            <a:endParaRPr lang="en-US" dirty="0"/>
          </a:p>
        </p:txBody>
      </p:sp>
      <p:sp>
        <p:nvSpPr>
          <p:cNvPr id="7" name="Freeform 6"/>
          <p:cNvSpPr/>
          <p:nvPr/>
        </p:nvSpPr>
        <p:spPr>
          <a:xfrm>
            <a:off x="1422731" y="2845468"/>
            <a:ext cx="6136105" cy="2526632"/>
          </a:xfrm>
          <a:custGeom>
            <a:avLst/>
            <a:gdLst>
              <a:gd name="connsiteX0" fmla="*/ 0 w 7033260"/>
              <a:gd name="connsiteY0" fmla="*/ 2912110 h 2919730"/>
              <a:gd name="connsiteX1" fmla="*/ 1676400 w 7033260"/>
              <a:gd name="connsiteY1" fmla="*/ 2325370 h 2919730"/>
              <a:gd name="connsiteX2" fmla="*/ 3520440 w 7033260"/>
              <a:gd name="connsiteY2" fmla="*/ 1270 h 2919730"/>
              <a:gd name="connsiteX3" fmla="*/ 5364480 w 7033260"/>
              <a:gd name="connsiteY3" fmla="*/ 2317750 h 2919730"/>
              <a:gd name="connsiteX4" fmla="*/ 7033260 w 7033260"/>
              <a:gd name="connsiteY4" fmla="*/ 2919730 h 291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260" h="2919730">
                <a:moveTo>
                  <a:pt x="0" y="2912110"/>
                </a:moveTo>
                <a:cubicBezTo>
                  <a:pt x="544830" y="2861310"/>
                  <a:pt x="1089660" y="2810510"/>
                  <a:pt x="1676400" y="2325370"/>
                </a:cubicBezTo>
                <a:cubicBezTo>
                  <a:pt x="2263140" y="1840230"/>
                  <a:pt x="2905760" y="2540"/>
                  <a:pt x="3520440" y="1270"/>
                </a:cubicBezTo>
                <a:cubicBezTo>
                  <a:pt x="4135120" y="0"/>
                  <a:pt x="4779010" y="1831340"/>
                  <a:pt x="5364480" y="2317750"/>
                </a:cubicBezTo>
                <a:cubicBezTo>
                  <a:pt x="5949950" y="2804160"/>
                  <a:pt x="6491605" y="2861945"/>
                  <a:pt x="7033260" y="2919730"/>
                </a:cubicBezTo>
              </a:path>
            </a:pathLst>
          </a:custGeom>
          <a:solidFill>
            <a:schemeClr val="accent2">
              <a:alpha val="20000"/>
            </a:schemeClr>
          </a:solidFill>
          <a:ln w="254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926431" y="3043754"/>
            <a:ext cx="178134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smtClean="0"/>
              <a:t>True Variance of Gardener Effects</a:t>
            </a:r>
            <a:endParaRPr lang="en-US" dirty="0"/>
          </a:p>
        </p:txBody>
      </p:sp>
      <p:sp>
        <p:nvSpPr>
          <p:cNvPr id="10" name="TextBox 9"/>
          <p:cNvSpPr txBox="1"/>
          <p:nvPr/>
        </p:nvSpPr>
        <p:spPr>
          <a:xfrm>
            <a:off x="6178216" y="3043755"/>
            <a:ext cx="1876926"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t>Variance Including Estimation Error</a:t>
            </a:r>
            <a:endParaRPr lang="en-US" dirty="0"/>
          </a:p>
        </p:txBody>
      </p:sp>
      <p:sp>
        <p:nvSpPr>
          <p:cNvPr id="11" name="Rectangular Callout 10"/>
          <p:cNvSpPr/>
          <p:nvPr/>
        </p:nvSpPr>
        <p:spPr>
          <a:xfrm>
            <a:off x="926431" y="4108783"/>
            <a:ext cx="1611561" cy="655721"/>
          </a:xfrm>
          <a:prstGeom prst="wedgeRectCallout">
            <a:avLst>
              <a:gd name="adj1" fmla="val 33811"/>
              <a:gd name="adj2" fmla="val 8087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t>Gardeners with low growth due to “unlucky” factors </a:t>
            </a:r>
            <a:endParaRPr lang="en-US" sz="1400" dirty="0"/>
          </a:p>
        </p:txBody>
      </p:sp>
      <p:sp>
        <p:nvSpPr>
          <p:cNvPr id="12" name="Freeform 11"/>
          <p:cNvSpPr/>
          <p:nvPr/>
        </p:nvSpPr>
        <p:spPr>
          <a:xfrm>
            <a:off x="1422733" y="2845468"/>
            <a:ext cx="6136105" cy="2526632"/>
          </a:xfrm>
          <a:custGeom>
            <a:avLst/>
            <a:gdLst>
              <a:gd name="connsiteX0" fmla="*/ 0 w 7033260"/>
              <a:gd name="connsiteY0" fmla="*/ 2912110 h 2919730"/>
              <a:gd name="connsiteX1" fmla="*/ 1676400 w 7033260"/>
              <a:gd name="connsiteY1" fmla="*/ 2325370 h 2919730"/>
              <a:gd name="connsiteX2" fmla="*/ 3520440 w 7033260"/>
              <a:gd name="connsiteY2" fmla="*/ 1270 h 2919730"/>
              <a:gd name="connsiteX3" fmla="*/ 5364480 w 7033260"/>
              <a:gd name="connsiteY3" fmla="*/ 2317750 h 2919730"/>
              <a:gd name="connsiteX4" fmla="*/ 7033260 w 7033260"/>
              <a:gd name="connsiteY4" fmla="*/ 2919730 h 291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260" h="2919730">
                <a:moveTo>
                  <a:pt x="0" y="2912110"/>
                </a:moveTo>
                <a:cubicBezTo>
                  <a:pt x="544830" y="2861310"/>
                  <a:pt x="1089660" y="2810510"/>
                  <a:pt x="1676400" y="2325370"/>
                </a:cubicBezTo>
                <a:cubicBezTo>
                  <a:pt x="2263140" y="1840230"/>
                  <a:pt x="2905760" y="2540"/>
                  <a:pt x="3520440" y="1270"/>
                </a:cubicBezTo>
                <a:cubicBezTo>
                  <a:pt x="4135120" y="0"/>
                  <a:pt x="4779010" y="1831340"/>
                  <a:pt x="5364480" y="2317750"/>
                </a:cubicBezTo>
                <a:cubicBezTo>
                  <a:pt x="5949950" y="2804160"/>
                  <a:pt x="6491605" y="2861945"/>
                  <a:pt x="7033260" y="2919730"/>
                </a:cubicBezTo>
              </a:path>
            </a:pathLst>
          </a:custGeom>
          <a:solidFill>
            <a:schemeClr val="bg1"/>
          </a:solid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ular Callout 13"/>
          <p:cNvSpPr/>
          <p:nvPr/>
        </p:nvSpPr>
        <p:spPr>
          <a:xfrm>
            <a:off x="6400801" y="4108784"/>
            <a:ext cx="1654342" cy="655721"/>
          </a:xfrm>
          <a:prstGeom prst="wedgeRectCallout">
            <a:avLst>
              <a:gd name="adj1" fmla="val -34128"/>
              <a:gd name="adj2" fmla="val 7995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t>Gardeners with high growth due to “lucky” factors </a:t>
            </a:r>
            <a:endParaRPr lang="en-US" sz="1400" dirty="0"/>
          </a:p>
        </p:txBody>
      </p:sp>
    </p:spTree>
    <p:extLst>
      <p:ext uri="{BB962C8B-B14F-4D97-AF65-F5344CB8AC3E}">
        <p14:creationId xmlns:p14="http://schemas.microsoft.com/office/powerpoint/2010/main" val="64129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00000" y="80000"/>
                                    </p:animScale>
                                  </p:childTnLst>
                                </p:cTn>
                              </p:par>
                              <p:par>
                                <p:cTn id="7" presetID="6" presetClass="emph" presetSubtype="0" fill="hold" grpId="1" nodeType="withEffect">
                                  <p:stCondLst>
                                    <p:cond delay="0"/>
                                  </p:stCondLst>
                                  <p:childTnLst>
                                    <p:animScale>
                                      <p:cBhvr>
                                        <p:cTn id="8" dur="2000" fill="hold"/>
                                        <p:tgtEl>
                                          <p:spTgt spid="6"/>
                                        </p:tgtEl>
                                      </p:cBhvr>
                                      <p:by x="125000" y="100000"/>
                                    </p:animScale>
                                  </p:childTnLst>
                                </p:cTn>
                              </p:par>
                              <p:par>
                                <p:cTn id="9" presetID="42" presetClass="path" presetSubtype="0" fill="hold" grpId="2" nodeType="withEffect">
                                  <p:stCondLst>
                                    <p:cond delay="0"/>
                                  </p:stCondLst>
                                  <p:childTnLst>
                                    <p:animMotion origin="layout" path="M -2.22222E-6 -4.07407E-6 L -2.22222E-6 0.03612 " pathEditMode="relative" rAng="0" ptsTypes="AA">
                                      <p:cBhvr>
                                        <p:cTn id="10" dur="2000" fill="hold"/>
                                        <p:tgtEl>
                                          <p:spTgt spid="6"/>
                                        </p:tgtEl>
                                        <p:attrNameLst>
                                          <p:attrName>ppt_x</p:attrName>
                                          <p:attrName>ppt_y</p:attrName>
                                        </p:attrNameLst>
                                      </p:cBhvr>
                                      <p:rCtr x="0" y="1806"/>
                                    </p:animMotion>
                                  </p:childTnLst>
                                </p:cTn>
                              </p:par>
                              <p:par>
                                <p:cTn id="11" presetID="6" presetClass="emph" presetSubtype="0" fill="hold" grpId="0" nodeType="withEffect">
                                  <p:stCondLst>
                                    <p:cond delay="0"/>
                                  </p:stCondLst>
                                  <p:childTnLst>
                                    <p:animScale>
                                      <p:cBhvr>
                                        <p:cTn id="12" dur="2000" fill="hold"/>
                                        <p:tgtEl>
                                          <p:spTgt spid="7"/>
                                        </p:tgtEl>
                                      </p:cBhvr>
                                      <p:by x="100000" y="80000"/>
                                    </p:animScale>
                                  </p:childTnLst>
                                </p:cTn>
                              </p:par>
                              <p:par>
                                <p:cTn id="13" presetID="6" presetClass="emph" presetSubtype="0" fill="hold" grpId="1" nodeType="withEffect">
                                  <p:stCondLst>
                                    <p:cond delay="0"/>
                                  </p:stCondLst>
                                  <p:childTnLst>
                                    <p:animScale>
                                      <p:cBhvr>
                                        <p:cTn id="14" dur="2000" fill="hold"/>
                                        <p:tgtEl>
                                          <p:spTgt spid="7"/>
                                        </p:tgtEl>
                                      </p:cBhvr>
                                      <p:by x="125000" y="100000"/>
                                    </p:animScale>
                                  </p:childTnLst>
                                </p:cTn>
                              </p:par>
                              <p:par>
                                <p:cTn id="15" presetID="42" presetClass="path" presetSubtype="0" fill="hold" grpId="2" nodeType="withEffect">
                                  <p:stCondLst>
                                    <p:cond delay="0"/>
                                  </p:stCondLst>
                                  <p:childTnLst>
                                    <p:animMotion origin="layout" path="M -2.22222E-6 -4.07407E-6 L -2.22222E-6 0.03612 " pathEditMode="relative" rAng="0" ptsTypes="AA">
                                      <p:cBhvr>
                                        <p:cTn id="16" dur="2000" fill="hold"/>
                                        <p:tgtEl>
                                          <p:spTgt spid="7"/>
                                        </p:tgtEl>
                                        <p:attrNameLst>
                                          <p:attrName>ppt_x</p:attrName>
                                          <p:attrName>ppt_y</p:attrName>
                                        </p:attrNameLst>
                                      </p:cBhvr>
                                      <p:rCtr x="0" y="1806"/>
                                    </p:animMotion>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7" grpId="1" animBg="1"/>
      <p:bldP spid="7" grpId="2" animBg="1"/>
      <p:bldP spid="9" grpId="0" animBg="1"/>
      <p:bldP spid="10" grpId="0" animBg="1"/>
      <p:bldP spid="11" grpId="0" animBg="1"/>
      <p:bldP spid="12"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op Orange"/>
          <p:cNvSpPr/>
          <p:nvPr/>
        </p:nvSpPr>
        <p:spPr>
          <a:xfrm>
            <a:off x="4125323" y="1741996"/>
            <a:ext cx="4051637" cy="1668321"/>
          </a:xfrm>
          <a:custGeom>
            <a:avLst/>
            <a:gdLst>
              <a:gd name="connsiteX0" fmla="*/ 0 w 7033260"/>
              <a:gd name="connsiteY0" fmla="*/ 2912110 h 2919730"/>
              <a:gd name="connsiteX1" fmla="*/ 1676400 w 7033260"/>
              <a:gd name="connsiteY1" fmla="*/ 2325370 h 2919730"/>
              <a:gd name="connsiteX2" fmla="*/ 3520440 w 7033260"/>
              <a:gd name="connsiteY2" fmla="*/ 1270 h 2919730"/>
              <a:gd name="connsiteX3" fmla="*/ 5364480 w 7033260"/>
              <a:gd name="connsiteY3" fmla="*/ 2317750 h 2919730"/>
              <a:gd name="connsiteX4" fmla="*/ 7033260 w 7033260"/>
              <a:gd name="connsiteY4" fmla="*/ 2919730 h 291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260" h="2919730">
                <a:moveTo>
                  <a:pt x="0" y="2912110"/>
                </a:moveTo>
                <a:cubicBezTo>
                  <a:pt x="544830" y="2861310"/>
                  <a:pt x="1089660" y="2810510"/>
                  <a:pt x="1676400" y="2325370"/>
                </a:cubicBezTo>
                <a:cubicBezTo>
                  <a:pt x="2263140" y="1840230"/>
                  <a:pt x="2905760" y="2540"/>
                  <a:pt x="3520440" y="1270"/>
                </a:cubicBezTo>
                <a:cubicBezTo>
                  <a:pt x="4135120" y="0"/>
                  <a:pt x="4779010" y="1831340"/>
                  <a:pt x="5364480" y="2317750"/>
                </a:cubicBezTo>
                <a:cubicBezTo>
                  <a:pt x="5949950" y="2804160"/>
                  <a:pt x="6491605" y="2861945"/>
                  <a:pt x="7033260" y="2919730"/>
                </a:cubicBezTo>
              </a:path>
            </a:pathLst>
          </a:custGeom>
          <a:solidFill>
            <a:schemeClr val="accent2"/>
          </a:solidFill>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Bottom Orange"/>
          <p:cNvSpPr/>
          <p:nvPr/>
        </p:nvSpPr>
        <p:spPr>
          <a:xfrm>
            <a:off x="4125322" y="4276649"/>
            <a:ext cx="4051637" cy="1668321"/>
          </a:xfrm>
          <a:custGeom>
            <a:avLst/>
            <a:gdLst>
              <a:gd name="connsiteX0" fmla="*/ 0 w 7033260"/>
              <a:gd name="connsiteY0" fmla="*/ 2912110 h 2919730"/>
              <a:gd name="connsiteX1" fmla="*/ 1676400 w 7033260"/>
              <a:gd name="connsiteY1" fmla="*/ 2325370 h 2919730"/>
              <a:gd name="connsiteX2" fmla="*/ 3520440 w 7033260"/>
              <a:gd name="connsiteY2" fmla="*/ 1270 h 2919730"/>
              <a:gd name="connsiteX3" fmla="*/ 5364480 w 7033260"/>
              <a:gd name="connsiteY3" fmla="*/ 2317750 h 2919730"/>
              <a:gd name="connsiteX4" fmla="*/ 7033260 w 7033260"/>
              <a:gd name="connsiteY4" fmla="*/ 2919730 h 291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260" h="2919730">
                <a:moveTo>
                  <a:pt x="0" y="2912110"/>
                </a:moveTo>
                <a:cubicBezTo>
                  <a:pt x="544830" y="2861310"/>
                  <a:pt x="1089660" y="2810510"/>
                  <a:pt x="1676400" y="2325370"/>
                </a:cubicBezTo>
                <a:cubicBezTo>
                  <a:pt x="2263140" y="1840230"/>
                  <a:pt x="2905760" y="2540"/>
                  <a:pt x="3520440" y="1270"/>
                </a:cubicBezTo>
                <a:cubicBezTo>
                  <a:pt x="4135120" y="0"/>
                  <a:pt x="4779010" y="1831340"/>
                  <a:pt x="5364480" y="2317750"/>
                </a:cubicBezTo>
                <a:cubicBezTo>
                  <a:pt x="5949950" y="2804160"/>
                  <a:pt x="6491605" y="2861945"/>
                  <a:pt x="7033260" y="2919730"/>
                </a:cubicBezTo>
              </a:path>
            </a:pathLst>
          </a:custGeom>
          <a:solidFill>
            <a:schemeClr val="accent2"/>
          </a:solidFill>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Bottom Blue"/>
          <p:cNvSpPr/>
          <p:nvPr/>
        </p:nvSpPr>
        <p:spPr>
          <a:xfrm>
            <a:off x="4125326" y="4276650"/>
            <a:ext cx="4051637" cy="1668321"/>
          </a:xfrm>
          <a:custGeom>
            <a:avLst/>
            <a:gdLst>
              <a:gd name="connsiteX0" fmla="*/ 0 w 7033260"/>
              <a:gd name="connsiteY0" fmla="*/ 2912110 h 2919730"/>
              <a:gd name="connsiteX1" fmla="*/ 1676400 w 7033260"/>
              <a:gd name="connsiteY1" fmla="*/ 2325370 h 2919730"/>
              <a:gd name="connsiteX2" fmla="*/ 3520440 w 7033260"/>
              <a:gd name="connsiteY2" fmla="*/ 1270 h 2919730"/>
              <a:gd name="connsiteX3" fmla="*/ 5364480 w 7033260"/>
              <a:gd name="connsiteY3" fmla="*/ 2317750 h 2919730"/>
              <a:gd name="connsiteX4" fmla="*/ 7033260 w 7033260"/>
              <a:gd name="connsiteY4" fmla="*/ 2919730 h 291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260" h="2919730">
                <a:moveTo>
                  <a:pt x="0" y="2912110"/>
                </a:moveTo>
                <a:cubicBezTo>
                  <a:pt x="544830" y="2861310"/>
                  <a:pt x="1089660" y="2810510"/>
                  <a:pt x="1676400" y="2325370"/>
                </a:cubicBezTo>
                <a:cubicBezTo>
                  <a:pt x="2263140" y="1840230"/>
                  <a:pt x="2905760" y="2540"/>
                  <a:pt x="3520440" y="1270"/>
                </a:cubicBezTo>
                <a:cubicBezTo>
                  <a:pt x="4135120" y="0"/>
                  <a:pt x="4779010" y="1831340"/>
                  <a:pt x="5364480" y="2317750"/>
                </a:cubicBezTo>
                <a:cubicBezTo>
                  <a:pt x="5949950" y="2804160"/>
                  <a:pt x="6491605" y="2861945"/>
                  <a:pt x="7033260" y="2919730"/>
                </a:cubicBezTo>
              </a:path>
            </a:pathLst>
          </a:custGeom>
          <a:solidFill>
            <a:schemeClr val="accent1"/>
          </a:solidFill>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op Blue"/>
          <p:cNvSpPr/>
          <p:nvPr/>
        </p:nvSpPr>
        <p:spPr>
          <a:xfrm>
            <a:off x="4125327" y="1741997"/>
            <a:ext cx="4051637" cy="1668321"/>
          </a:xfrm>
          <a:custGeom>
            <a:avLst/>
            <a:gdLst>
              <a:gd name="connsiteX0" fmla="*/ 0 w 7033260"/>
              <a:gd name="connsiteY0" fmla="*/ 2912110 h 2919730"/>
              <a:gd name="connsiteX1" fmla="*/ 1676400 w 7033260"/>
              <a:gd name="connsiteY1" fmla="*/ 2325370 h 2919730"/>
              <a:gd name="connsiteX2" fmla="*/ 3520440 w 7033260"/>
              <a:gd name="connsiteY2" fmla="*/ 1270 h 2919730"/>
              <a:gd name="connsiteX3" fmla="*/ 5364480 w 7033260"/>
              <a:gd name="connsiteY3" fmla="*/ 2317750 h 2919730"/>
              <a:gd name="connsiteX4" fmla="*/ 7033260 w 7033260"/>
              <a:gd name="connsiteY4" fmla="*/ 2919730 h 291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260" h="2919730">
                <a:moveTo>
                  <a:pt x="0" y="2912110"/>
                </a:moveTo>
                <a:cubicBezTo>
                  <a:pt x="544830" y="2861310"/>
                  <a:pt x="1089660" y="2810510"/>
                  <a:pt x="1676400" y="2325370"/>
                </a:cubicBezTo>
                <a:cubicBezTo>
                  <a:pt x="2263140" y="1840230"/>
                  <a:pt x="2905760" y="2540"/>
                  <a:pt x="3520440" y="1270"/>
                </a:cubicBezTo>
                <a:cubicBezTo>
                  <a:pt x="4135120" y="0"/>
                  <a:pt x="4779010" y="1831340"/>
                  <a:pt x="5364480" y="2317750"/>
                </a:cubicBezTo>
                <a:cubicBezTo>
                  <a:pt x="5949950" y="2804160"/>
                  <a:pt x="6491605" y="2861945"/>
                  <a:pt x="7033260" y="2919730"/>
                </a:cubicBezTo>
              </a:path>
            </a:pathLst>
          </a:custGeom>
          <a:solidFill>
            <a:schemeClr val="accent1"/>
          </a:solidFill>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The Effect of Estimation Error Increases with Fewer Data Points</a:t>
            </a:r>
            <a:endParaRPr lang="en-US" dirty="0"/>
          </a:p>
        </p:txBody>
      </p:sp>
      <p:sp>
        <p:nvSpPr>
          <p:cNvPr id="3" name="Content Placeholder 2"/>
          <p:cNvSpPr>
            <a:spLocks noGrp="1"/>
          </p:cNvSpPr>
          <p:nvPr>
            <p:ph sz="quarter" idx="1"/>
          </p:nvPr>
        </p:nvSpPr>
        <p:spPr>
          <a:xfrm>
            <a:off x="612648" y="1600199"/>
            <a:ext cx="2437357" cy="4529889"/>
          </a:xfrm>
        </p:spPr>
        <p:txBody>
          <a:bodyPr>
            <a:normAutofit/>
          </a:bodyPr>
          <a:lstStyle/>
          <a:p>
            <a:r>
              <a:rPr lang="en-US" dirty="0" smtClean="0"/>
              <a:t>Gardeners with 50 trees</a:t>
            </a:r>
          </a:p>
          <a:p>
            <a:endParaRPr lang="en-US" dirty="0"/>
          </a:p>
          <a:p>
            <a:endParaRPr lang="en-US" dirty="0" smtClean="0"/>
          </a:p>
          <a:p>
            <a:pPr marL="0" indent="0">
              <a:buNone/>
            </a:pPr>
            <a:endParaRPr lang="en-US" dirty="0" smtClean="0"/>
          </a:p>
          <a:p>
            <a:r>
              <a:rPr lang="en-US" dirty="0" smtClean="0"/>
              <a:t>Gardeners with 5 trees</a:t>
            </a:r>
            <a:endParaRPr lang="en-US" dirty="0"/>
          </a:p>
        </p:txBody>
      </p:sp>
      <p:sp>
        <p:nvSpPr>
          <p:cNvPr id="5" name="Left-Right Arrow 4"/>
          <p:cNvSpPr/>
          <p:nvPr/>
        </p:nvSpPr>
        <p:spPr>
          <a:xfrm>
            <a:off x="3759868" y="3410318"/>
            <a:ext cx="4782552" cy="644411"/>
          </a:xfrm>
          <a:prstGeom prst="leftRightArrow">
            <a:avLst/>
          </a:prstGeom>
          <a:gradFill flip="none" rotWithShape="1">
            <a:gsLst>
              <a:gs pos="25000">
                <a:srgbClr val="CEB904"/>
              </a:gs>
              <a:gs pos="0">
                <a:srgbClr val="9F5C49"/>
              </a:gs>
              <a:gs pos="75000">
                <a:srgbClr val="7A8F4D"/>
              </a:gs>
              <a:gs pos="50000">
                <a:srgbClr val="A7A7A7"/>
              </a:gs>
              <a:gs pos="100000">
                <a:srgbClr val="74A0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Low Effectiveness          Average Effectiveness          High Effectiveness</a:t>
            </a:r>
            <a:endParaRPr lang="en-US" sz="1200" dirty="0"/>
          </a:p>
        </p:txBody>
      </p:sp>
      <p:sp>
        <p:nvSpPr>
          <p:cNvPr id="6" name="Top Clear"/>
          <p:cNvSpPr/>
          <p:nvPr/>
        </p:nvSpPr>
        <p:spPr>
          <a:xfrm>
            <a:off x="4125324" y="1741997"/>
            <a:ext cx="4051637" cy="1668321"/>
          </a:xfrm>
          <a:custGeom>
            <a:avLst/>
            <a:gdLst>
              <a:gd name="connsiteX0" fmla="*/ 0 w 7033260"/>
              <a:gd name="connsiteY0" fmla="*/ 2912110 h 2919730"/>
              <a:gd name="connsiteX1" fmla="*/ 1676400 w 7033260"/>
              <a:gd name="connsiteY1" fmla="*/ 2325370 h 2919730"/>
              <a:gd name="connsiteX2" fmla="*/ 3520440 w 7033260"/>
              <a:gd name="connsiteY2" fmla="*/ 1270 h 2919730"/>
              <a:gd name="connsiteX3" fmla="*/ 5364480 w 7033260"/>
              <a:gd name="connsiteY3" fmla="*/ 2317750 h 2919730"/>
              <a:gd name="connsiteX4" fmla="*/ 7033260 w 7033260"/>
              <a:gd name="connsiteY4" fmla="*/ 2919730 h 291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260" h="2919730">
                <a:moveTo>
                  <a:pt x="0" y="2912110"/>
                </a:moveTo>
                <a:cubicBezTo>
                  <a:pt x="544830" y="2861310"/>
                  <a:pt x="1089660" y="2810510"/>
                  <a:pt x="1676400" y="2325370"/>
                </a:cubicBezTo>
                <a:cubicBezTo>
                  <a:pt x="2263140" y="1840230"/>
                  <a:pt x="2905760" y="2540"/>
                  <a:pt x="3520440" y="1270"/>
                </a:cubicBezTo>
                <a:cubicBezTo>
                  <a:pt x="4135120" y="0"/>
                  <a:pt x="4779010" y="1831340"/>
                  <a:pt x="5364480" y="2317750"/>
                </a:cubicBezTo>
                <a:cubicBezTo>
                  <a:pt x="5949950" y="2804160"/>
                  <a:pt x="6491605" y="2861945"/>
                  <a:pt x="7033260" y="2919730"/>
                </a:cubicBezTo>
              </a:path>
            </a:pathLst>
          </a:custGeom>
          <a:solidFill>
            <a:schemeClr val="accent2">
              <a:alpha val="20000"/>
            </a:schemeClr>
          </a:solidFill>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Right Arrow 8"/>
          <p:cNvSpPr/>
          <p:nvPr/>
        </p:nvSpPr>
        <p:spPr>
          <a:xfrm>
            <a:off x="3759867" y="5944971"/>
            <a:ext cx="4782552" cy="644411"/>
          </a:xfrm>
          <a:prstGeom prst="leftRightArrow">
            <a:avLst/>
          </a:prstGeom>
          <a:gradFill flip="none" rotWithShape="1">
            <a:gsLst>
              <a:gs pos="25000">
                <a:srgbClr val="CEB904"/>
              </a:gs>
              <a:gs pos="0">
                <a:srgbClr val="9F5C49"/>
              </a:gs>
              <a:gs pos="75000">
                <a:srgbClr val="7A8F4D"/>
              </a:gs>
              <a:gs pos="50000">
                <a:srgbClr val="A7A7A7"/>
              </a:gs>
              <a:gs pos="100000">
                <a:srgbClr val="74A0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Low Effectiveness          Average Effectiveness          High Effectiveness</a:t>
            </a:r>
            <a:endParaRPr lang="en-US" sz="1200" dirty="0"/>
          </a:p>
        </p:txBody>
      </p:sp>
      <p:sp>
        <p:nvSpPr>
          <p:cNvPr id="10" name="Bottom Clear"/>
          <p:cNvSpPr/>
          <p:nvPr/>
        </p:nvSpPr>
        <p:spPr>
          <a:xfrm>
            <a:off x="4125325" y="4276650"/>
            <a:ext cx="4051637" cy="1668321"/>
          </a:xfrm>
          <a:custGeom>
            <a:avLst/>
            <a:gdLst>
              <a:gd name="connsiteX0" fmla="*/ 0 w 7033260"/>
              <a:gd name="connsiteY0" fmla="*/ 2912110 h 2919730"/>
              <a:gd name="connsiteX1" fmla="*/ 1676400 w 7033260"/>
              <a:gd name="connsiteY1" fmla="*/ 2325370 h 2919730"/>
              <a:gd name="connsiteX2" fmla="*/ 3520440 w 7033260"/>
              <a:gd name="connsiteY2" fmla="*/ 1270 h 2919730"/>
              <a:gd name="connsiteX3" fmla="*/ 5364480 w 7033260"/>
              <a:gd name="connsiteY3" fmla="*/ 2317750 h 2919730"/>
              <a:gd name="connsiteX4" fmla="*/ 7033260 w 7033260"/>
              <a:gd name="connsiteY4" fmla="*/ 2919730 h 291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260" h="2919730">
                <a:moveTo>
                  <a:pt x="0" y="2912110"/>
                </a:moveTo>
                <a:cubicBezTo>
                  <a:pt x="544830" y="2861310"/>
                  <a:pt x="1089660" y="2810510"/>
                  <a:pt x="1676400" y="2325370"/>
                </a:cubicBezTo>
                <a:cubicBezTo>
                  <a:pt x="2263140" y="1840230"/>
                  <a:pt x="2905760" y="2540"/>
                  <a:pt x="3520440" y="1270"/>
                </a:cubicBezTo>
                <a:cubicBezTo>
                  <a:pt x="4135120" y="0"/>
                  <a:pt x="4779010" y="1831340"/>
                  <a:pt x="5364480" y="2317750"/>
                </a:cubicBezTo>
                <a:cubicBezTo>
                  <a:pt x="5949950" y="2804160"/>
                  <a:pt x="6491605" y="2861945"/>
                  <a:pt x="7033260" y="2919730"/>
                </a:cubicBezTo>
              </a:path>
            </a:pathLst>
          </a:custGeom>
          <a:solidFill>
            <a:schemeClr val="accent2">
              <a:alpha val="20000"/>
            </a:schemeClr>
          </a:solidFill>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Arrow 14"/>
          <p:cNvSpPr/>
          <p:nvPr/>
        </p:nvSpPr>
        <p:spPr>
          <a:xfrm>
            <a:off x="4952005" y="2530724"/>
            <a:ext cx="306806" cy="3175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ight Arrow 15"/>
          <p:cNvSpPr/>
          <p:nvPr/>
        </p:nvSpPr>
        <p:spPr>
          <a:xfrm>
            <a:off x="4166597" y="2964418"/>
            <a:ext cx="475249" cy="3175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7" name="Right Arrow 16"/>
          <p:cNvSpPr/>
          <p:nvPr/>
        </p:nvSpPr>
        <p:spPr>
          <a:xfrm flipH="1">
            <a:off x="7032031" y="2530745"/>
            <a:ext cx="298786" cy="3175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8" name="Right Arrow 17"/>
          <p:cNvSpPr/>
          <p:nvPr/>
        </p:nvSpPr>
        <p:spPr>
          <a:xfrm flipH="1">
            <a:off x="7657260" y="2953405"/>
            <a:ext cx="475249" cy="3175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9" name="Right Arrow 18"/>
          <p:cNvSpPr/>
          <p:nvPr/>
        </p:nvSpPr>
        <p:spPr>
          <a:xfrm>
            <a:off x="4710548" y="5043122"/>
            <a:ext cx="475249" cy="3175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Right Arrow 19"/>
          <p:cNvSpPr/>
          <p:nvPr/>
        </p:nvSpPr>
        <p:spPr>
          <a:xfrm flipH="1">
            <a:off x="7118082" y="5037616"/>
            <a:ext cx="475249" cy="3175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1" name="Right Arrow 20"/>
          <p:cNvSpPr/>
          <p:nvPr/>
        </p:nvSpPr>
        <p:spPr>
          <a:xfrm>
            <a:off x="3435351" y="5505087"/>
            <a:ext cx="934452" cy="3175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2" name="Right Arrow 21"/>
          <p:cNvSpPr/>
          <p:nvPr/>
        </p:nvSpPr>
        <p:spPr>
          <a:xfrm flipH="1">
            <a:off x="7933820" y="5494074"/>
            <a:ext cx="920418" cy="3175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3" name="Rectangular Callout 22"/>
          <p:cNvSpPr/>
          <p:nvPr/>
        </p:nvSpPr>
        <p:spPr>
          <a:xfrm>
            <a:off x="872289" y="2766715"/>
            <a:ext cx="1961147" cy="1288014"/>
          </a:xfrm>
          <a:prstGeom prst="wedgeRectCallout">
            <a:avLst>
              <a:gd name="adj1" fmla="val 116323"/>
              <a:gd name="adj2" fmla="val -2337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t>Solution: Shrinkage Estimation</a:t>
            </a:r>
          </a:p>
        </p:txBody>
      </p:sp>
      <p:sp>
        <p:nvSpPr>
          <p:cNvPr id="30" name="TextBox 29"/>
          <p:cNvSpPr txBox="1"/>
          <p:nvPr/>
        </p:nvSpPr>
        <p:spPr>
          <a:xfrm>
            <a:off x="323853" y="5387582"/>
            <a:ext cx="2686047"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400" dirty="0" smtClean="0"/>
              <a:t>True Variance of Gardener Effects</a:t>
            </a:r>
            <a:endParaRPr lang="en-US" sz="1400" dirty="0"/>
          </a:p>
        </p:txBody>
      </p:sp>
      <p:sp>
        <p:nvSpPr>
          <p:cNvPr id="31" name="TextBox 30"/>
          <p:cNvSpPr txBox="1"/>
          <p:nvPr/>
        </p:nvSpPr>
        <p:spPr>
          <a:xfrm>
            <a:off x="323852" y="5801106"/>
            <a:ext cx="2686048"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400" dirty="0" smtClean="0"/>
              <a:t>Variance Including Estimation Error</a:t>
            </a:r>
            <a:endParaRPr lang="en-US" sz="1400" dirty="0"/>
          </a:p>
        </p:txBody>
      </p:sp>
      <p:sp>
        <p:nvSpPr>
          <p:cNvPr id="32" name="Right Arrow 31"/>
          <p:cNvSpPr/>
          <p:nvPr/>
        </p:nvSpPr>
        <p:spPr>
          <a:xfrm>
            <a:off x="5403849" y="2097030"/>
            <a:ext cx="185161" cy="317590"/>
          </a:xfrm>
          <a:prstGeom prst="rightArrow">
            <a:avLst>
              <a:gd name="adj1" fmla="val 50000"/>
              <a:gd name="adj2" fmla="val 7915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3" name="Right Arrow 32"/>
          <p:cNvSpPr/>
          <p:nvPr/>
        </p:nvSpPr>
        <p:spPr>
          <a:xfrm flipH="1">
            <a:off x="6729155" y="2108085"/>
            <a:ext cx="192377" cy="317590"/>
          </a:xfrm>
          <a:prstGeom prst="rightArrow">
            <a:avLst>
              <a:gd name="adj1" fmla="val 50000"/>
              <a:gd name="adj2" fmla="val 7805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4" name="Right Arrow 33"/>
          <p:cNvSpPr/>
          <p:nvPr/>
        </p:nvSpPr>
        <p:spPr>
          <a:xfrm>
            <a:off x="5292748" y="4581158"/>
            <a:ext cx="264528" cy="317590"/>
          </a:xfrm>
          <a:prstGeom prst="rightArrow">
            <a:avLst>
              <a:gd name="adj1" fmla="val 50000"/>
              <a:gd name="adj2" fmla="val 5840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5" name="Right Arrow 34"/>
          <p:cNvSpPr/>
          <p:nvPr/>
        </p:nvSpPr>
        <p:spPr>
          <a:xfrm flipH="1">
            <a:off x="6765653" y="4581158"/>
            <a:ext cx="287607" cy="317590"/>
          </a:xfrm>
          <a:prstGeom prst="rightArrow">
            <a:avLst>
              <a:gd name="adj1" fmla="val 50000"/>
              <a:gd name="adj2" fmla="val 5552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858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00000" y="90000"/>
                                    </p:animScale>
                                  </p:childTnLst>
                                </p:cTn>
                              </p:par>
                              <p:par>
                                <p:cTn id="7" presetID="6" presetClass="emph" presetSubtype="0" fill="hold" grpId="1" nodeType="withEffect">
                                  <p:stCondLst>
                                    <p:cond delay="0"/>
                                  </p:stCondLst>
                                  <p:childTnLst>
                                    <p:animScale>
                                      <p:cBhvr>
                                        <p:cTn id="8" dur="2000" fill="hold"/>
                                        <p:tgtEl>
                                          <p:spTgt spid="6"/>
                                        </p:tgtEl>
                                      </p:cBhvr>
                                      <p:by x="111000" y="100000"/>
                                    </p:animScale>
                                  </p:childTnLst>
                                </p:cTn>
                              </p:par>
                              <p:par>
                                <p:cTn id="9" presetID="42" presetClass="path" presetSubtype="0" fill="hold" grpId="2" nodeType="withEffect">
                                  <p:stCondLst>
                                    <p:cond delay="0"/>
                                  </p:stCondLst>
                                  <p:childTnLst>
                                    <p:animMotion origin="layout" path="M -3.05556E-6 -2.96296E-6 L -3.05556E-6 0.01204 " pathEditMode="relative" rAng="0" ptsTypes="AA">
                                      <p:cBhvr>
                                        <p:cTn id="10" dur="2000" fill="hold"/>
                                        <p:tgtEl>
                                          <p:spTgt spid="6"/>
                                        </p:tgtEl>
                                        <p:attrNameLst>
                                          <p:attrName>ppt_x</p:attrName>
                                          <p:attrName>ppt_y</p:attrName>
                                        </p:attrNameLst>
                                      </p:cBhvr>
                                      <p:rCtr x="0" y="602"/>
                                    </p:animMotion>
                                  </p:childTnLst>
                                </p:cTn>
                              </p:par>
                              <p:par>
                                <p:cTn id="11" presetID="6" presetClass="emph" presetSubtype="0" fill="hold" grpId="0" nodeType="withEffect">
                                  <p:stCondLst>
                                    <p:cond delay="0"/>
                                  </p:stCondLst>
                                  <p:childTnLst>
                                    <p:animScale>
                                      <p:cBhvr>
                                        <p:cTn id="12" dur="2000" fill="hold"/>
                                        <p:tgtEl>
                                          <p:spTgt spid="10"/>
                                        </p:tgtEl>
                                      </p:cBhvr>
                                      <p:by x="100000" y="67000"/>
                                    </p:animScale>
                                  </p:childTnLst>
                                </p:cTn>
                              </p:par>
                              <p:par>
                                <p:cTn id="13" presetID="6" presetClass="emph" presetSubtype="0" fill="hold" grpId="1" nodeType="withEffect">
                                  <p:stCondLst>
                                    <p:cond delay="0"/>
                                  </p:stCondLst>
                                  <p:childTnLst>
                                    <p:animScale>
                                      <p:cBhvr>
                                        <p:cTn id="14" dur="2000" fill="hold"/>
                                        <p:tgtEl>
                                          <p:spTgt spid="10"/>
                                        </p:tgtEl>
                                      </p:cBhvr>
                                      <p:by x="150000" y="100000"/>
                                    </p:animScale>
                                  </p:childTnLst>
                                </p:cTn>
                              </p:par>
                              <p:par>
                                <p:cTn id="15" presetID="42" presetClass="path" presetSubtype="0" fill="hold" grpId="2" nodeType="withEffect">
                                  <p:stCondLst>
                                    <p:cond delay="0"/>
                                  </p:stCondLst>
                                  <p:childTnLst>
                                    <p:animMotion origin="layout" path="M -3.05556E-6 1.11111E-6 L -3.05556E-6 0.03958 " pathEditMode="relative" rAng="0" ptsTypes="AA">
                                      <p:cBhvr>
                                        <p:cTn id="16" dur="2000" fill="hold"/>
                                        <p:tgtEl>
                                          <p:spTgt spid="10"/>
                                        </p:tgtEl>
                                        <p:attrNameLst>
                                          <p:attrName>ppt_x</p:attrName>
                                          <p:attrName>ppt_y</p:attrName>
                                        </p:attrNameLst>
                                      </p:cBhvr>
                                      <p:rCtr x="0" y="1968"/>
                                    </p:animMotion>
                                  </p:childTnLst>
                                </p:cTn>
                              </p:par>
                              <p:par>
                                <p:cTn id="17" presetID="6" presetClass="emph" presetSubtype="0" fill="hold" grpId="0" nodeType="withEffect">
                                  <p:stCondLst>
                                    <p:cond delay="0"/>
                                  </p:stCondLst>
                                  <p:childTnLst>
                                    <p:animScale>
                                      <p:cBhvr>
                                        <p:cTn id="18" dur="2000" fill="hold"/>
                                        <p:tgtEl>
                                          <p:spTgt spid="13"/>
                                        </p:tgtEl>
                                      </p:cBhvr>
                                      <p:by x="100000" y="90000"/>
                                    </p:animScale>
                                  </p:childTnLst>
                                </p:cTn>
                              </p:par>
                              <p:par>
                                <p:cTn id="19" presetID="6" presetClass="emph" presetSubtype="0" fill="hold" grpId="1" nodeType="withEffect">
                                  <p:stCondLst>
                                    <p:cond delay="0"/>
                                  </p:stCondLst>
                                  <p:childTnLst>
                                    <p:animScale>
                                      <p:cBhvr>
                                        <p:cTn id="20" dur="2000" fill="hold"/>
                                        <p:tgtEl>
                                          <p:spTgt spid="13"/>
                                        </p:tgtEl>
                                      </p:cBhvr>
                                      <p:by x="111000" y="100000"/>
                                    </p:animScale>
                                  </p:childTnLst>
                                </p:cTn>
                              </p:par>
                              <p:par>
                                <p:cTn id="21" presetID="42" presetClass="path" presetSubtype="0" fill="hold" grpId="2" nodeType="withEffect">
                                  <p:stCondLst>
                                    <p:cond delay="0"/>
                                  </p:stCondLst>
                                  <p:childTnLst>
                                    <p:animMotion origin="layout" path="M -3.05556E-6 -2.96296E-6 L -3.05556E-6 0.01204 " pathEditMode="relative" rAng="0" ptsTypes="AA">
                                      <p:cBhvr>
                                        <p:cTn id="22" dur="2000" fill="hold"/>
                                        <p:tgtEl>
                                          <p:spTgt spid="13"/>
                                        </p:tgtEl>
                                        <p:attrNameLst>
                                          <p:attrName>ppt_x</p:attrName>
                                          <p:attrName>ppt_y</p:attrName>
                                        </p:attrNameLst>
                                      </p:cBhvr>
                                      <p:rCtr x="0" y="602"/>
                                    </p:animMotion>
                                  </p:childTnLst>
                                </p:cTn>
                              </p:par>
                              <p:par>
                                <p:cTn id="23" presetID="6" presetClass="emph" presetSubtype="0" fill="hold" grpId="0" nodeType="withEffect">
                                  <p:stCondLst>
                                    <p:cond delay="0"/>
                                  </p:stCondLst>
                                  <p:childTnLst>
                                    <p:animScale>
                                      <p:cBhvr>
                                        <p:cTn id="24" dur="2000" fill="hold"/>
                                        <p:tgtEl>
                                          <p:spTgt spid="14"/>
                                        </p:tgtEl>
                                      </p:cBhvr>
                                      <p:by x="100000" y="67000"/>
                                    </p:animScale>
                                  </p:childTnLst>
                                </p:cTn>
                              </p:par>
                              <p:par>
                                <p:cTn id="25" presetID="6" presetClass="emph" presetSubtype="0" fill="hold" grpId="1" nodeType="withEffect">
                                  <p:stCondLst>
                                    <p:cond delay="0"/>
                                  </p:stCondLst>
                                  <p:childTnLst>
                                    <p:animScale>
                                      <p:cBhvr>
                                        <p:cTn id="26" dur="2000" fill="hold"/>
                                        <p:tgtEl>
                                          <p:spTgt spid="14"/>
                                        </p:tgtEl>
                                      </p:cBhvr>
                                      <p:by x="150000" y="100000"/>
                                    </p:animScale>
                                  </p:childTnLst>
                                </p:cTn>
                              </p:par>
                              <p:par>
                                <p:cTn id="27" presetID="42" presetClass="path" presetSubtype="0" fill="hold" grpId="2" nodeType="withEffect">
                                  <p:stCondLst>
                                    <p:cond delay="0"/>
                                  </p:stCondLst>
                                  <p:childTnLst>
                                    <p:animMotion origin="layout" path="M -3.05556E-6 1.11111E-6 L -3.05556E-6 0.03958 " pathEditMode="relative" rAng="0" ptsTypes="AA">
                                      <p:cBhvr>
                                        <p:cTn id="28" dur="2000" fill="hold"/>
                                        <p:tgtEl>
                                          <p:spTgt spid="14"/>
                                        </p:tgtEl>
                                        <p:attrNameLst>
                                          <p:attrName>ppt_x</p:attrName>
                                          <p:attrName>ppt_y</p:attrName>
                                        </p:attrNameLst>
                                      </p:cBhvr>
                                      <p:rCtr x="0" y="1968"/>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mph" presetSubtype="0" fill="hold" grpId="3" nodeType="clickEffect">
                                  <p:stCondLst>
                                    <p:cond delay="0"/>
                                  </p:stCondLst>
                                  <p:childTnLst>
                                    <p:animScale>
                                      <p:cBhvr>
                                        <p:cTn id="73" dur="2000" fill="hold"/>
                                        <p:tgtEl>
                                          <p:spTgt spid="6"/>
                                        </p:tgtEl>
                                      </p:cBhvr>
                                      <p:by x="100000" y="111000"/>
                                    </p:animScale>
                                  </p:childTnLst>
                                </p:cTn>
                              </p:par>
                              <p:par>
                                <p:cTn id="74" presetID="6" presetClass="emph" presetSubtype="0" fill="hold" grpId="4" nodeType="withEffect">
                                  <p:stCondLst>
                                    <p:cond delay="0"/>
                                  </p:stCondLst>
                                  <p:childTnLst>
                                    <p:animScale>
                                      <p:cBhvr>
                                        <p:cTn id="75" dur="2000" fill="hold"/>
                                        <p:tgtEl>
                                          <p:spTgt spid="6"/>
                                        </p:tgtEl>
                                      </p:cBhvr>
                                      <p:by x="90000" y="100000"/>
                                    </p:animScale>
                                  </p:childTnLst>
                                </p:cTn>
                              </p:par>
                              <p:par>
                                <p:cTn id="76" presetID="42" presetClass="path" presetSubtype="0" fill="hold" grpId="5" nodeType="withEffect">
                                  <p:stCondLst>
                                    <p:cond delay="0"/>
                                  </p:stCondLst>
                                  <p:childTnLst>
                                    <p:animMotion origin="layout" path="M -3.88889E-6 0.01204 L -3.88889E-6 -0.00046 " pathEditMode="relative" rAng="0" ptsTypes="AA">
                                      <p:cBhvr>
                                        <p:cTn id="77" dur="2000" fill="hold"/>
                                        <p:tgtEl>
                                          <p:spTgt spid="6"/>
                                        </p:tgtEl>
                                        <p:attrNameLst>
                                          <p:attrName>ppt_x</p:attrName>
                                          <p:attrName>ppt_y</p:attrName>
                                        </p:attrNameLst>
                                      </p:cBhvr>
                                      <p:rCtr x="0" y="-625"/>
                                    </p:animMotion>
                                  </p:childTnLst>
                                </p:cTn>
                              </p:par>
                              <p:par>
                                <p:cTn id="78" presetID="6" presetClass="emph" presetSubtype="0" fill="hold" grpId="3" nodeType="withEffect">
                                  <p:stCondLst>
                                    <p:cond delay="0"/>
                                  </p:stCondLst>
                                  <p:childTnLst>
                                    <p:animScale>
                                      <p:cBhvr>
                                        <p:cTn id="79" dur="2000" fill="hold"/>
                                        <p:tgtEl>
                                          <p:spTgt spid="13"/>
                                        </p:tgtEl>
                                      </p:cBhvr>
                                      <p:by x="100000" y="111000"/>
                                    </p:animScale>
                                  </p:childTnLst>
                                </p:cTn>
                              </p:par>
                              <p:par>
                                <p:cTn id="80" presetID="6" presetClass="emph" presetSubtype="0" fill="hold" grpId="4" nodeType="withEffect">
                                  <p:stCondLst>
                                    <p:cond delay="0"/>
                                  </p:stCondLst>
                                  <p:childTnLst>
                                    <p:animScale>
                                      <p:cBhvr>
                                        <p:cTn id="81" dur="2000" fill="hold"/>
                                        <p:tgtEl>
                                          <p:spTgt spid="13"/>
                                        </p:tgtEl>
                                      </p:cBhvr>
                                      <p:by x="90000" y="100000"/>
                                    </p:animScale>
                                  </p:childTnLst>
                                </p:cTn>
                              </p:par>
                              <p:par>
                                <p:cTn id="82" presetID="42" presetClass="path" presetSubtype="0" fill="hold" grpId="5" nodeType="withEffect">
                                  <p:stCondLst>
                                    <p:cond delay="0"/>
                                  </p:stCondLst>
                                  <p:childTnLst>
                                    <p:animMotion origin="layout" path="M 3.33333E-6 0.01204 L 3.33333E-6 -0.00069 " pathEditMode="relative" rAng="0" ptsTypes="AA">
                                      <p:cBhvr>
                                        <p:cTn id="83" dur="2000" fill="hold"/>
                                        <p:tgtEl>
                                          <p:spTgt spid="13"/>
                                        </p:tgtEl>
                                        <p:attrNameLst>
                                          <p:attrName>ppt_x</p:attrName>
                                          <p:attrName>ppt_y</p:attrName>
                                        </p:attrNameLst>
                                      </p:cBhvr>
                                      <p:rCtr x="0" y="-648"/>
                                    </p:animMotion>
                                  </p:childTnLst>
                                </p:cTn>
                              </p:par>
                              <p:par>
                                <p:cTn id="84" presetID="6" presetClass="emph" presetSubtype="0" fill="hold" grpId="3" nodeType="withEffect">
                                  <p:stCondLst>
                                    <p:cond delay="0"/>
                                  </p:stCondLst>
                                  <p:childTnLst>
                                    <p:animScale>
                                      <p:cBhvr>
                                        <p:cTn id="85" dur="2000" fill="hold"/>
                                        <p:tgtEl>
                                          <p:spTgt spid="10"/>
                                        </p:tgtEl>
                                      </p:cBhvr>
                                      <p:by x="67000" y="100000"/>
                                    </p:animScale>
                                  </p:childTnLst>
                                </p:cTn>
                              </p:par>
                              <p:par>
                                <p:cTn id="86" presetID="6" presetClass="emph" presetSubtype="0" fill="hold" grpId="3" nodeType="withEffect">
                                  <p:stCondLst>
                                    <p:cond delay="0"/>
                                  </p:stCondLst>
                                  <p:childTnLst>
                                    <p:animScale>
                                      <p:cBhvr>
                                        <p:cTn id="87" dur="2000" fill="hold"/>
                                        <p:tgtEl>
                                          <p:spTgt spid="14"/>
                                        </p:tgtEl>
                                      </p:cBhvr>
                                      <p:by x="67000" y="100000"/>
                                    </p:animScale>
                                  </p:childTnLst>
                                </p:cTn>
                              </p:par>
                              <p:par>
                                <p:cTn id="88" presetID="6" presetClass="emph" presetSubtype="0" fill="hold" grpId="4" nodeType="withEffect">
                                  <p:stCondLst>
                                    <p:cond delay="0"/>
                                  </p:stCondLst>
                                  <p:childTnLst>
                                    <p:animScale>
                                      <p:cBhvr>
                                        <p:cTn id="89" dur="2000" fill="hold"/>
                                        <p:tgtEl>
                                          <p:spTgt spid="10"/>
                                        </p:tgtEl>
                                      </p:cBhvr>
                                      <p:by x="100000" y="150000"/>
                                    </p:animScale>
                                  </p:childTnLst>
                                </p:cTn>
                              </p:par>
                              <p:par>
                                <p:cTn id="90" presetID="6" presetClass="emph" presetSubtype="0" fill="hold" grpId="4" nodeType="withEffect">
                                  <p:stCondLst>
                                    <p:cond delay="0"/>
                                  </p:stCondLst>
                                  <p:childTnLst>
                                    <p:animScale>
                                      <p:cBhvr>
                                        <p:cTn id="91" dur="2000" fill="hold"/>
                                        <p:tgtEl>
                                          <p:spTgt spid="14"/>
                                        </p:tgtEl>
                                      </p:cBhvr>
                                      <p:by x="100000" y="150000"/>
                                    </p:animScale>
                                  </p:childTnLst>
                                </p:cTn>
                              </p:par>
                              <p:par>
                                <p:cTn id="92" presetID="42" presetClass="path" presetSubtype="0" fill="hold" grpId="5" nodeType="withEffect">
                                  <p:stCondLst>
                                    <p:cond delay="0"/>
                                  </p:stCondLst>
                                  <p:childTnLst>
                                    <p:animMotion origin="layout" path="M -3.05556E-6 0.03958 L -3.05556E-6 -0.0007 " pathEditMode="relative" rAng="0" ptsTypes="AA">
                                      <p:cBhvr>
                                        <p:cTn id="93" dur="2000" fill="hold"/>
                                        <p:tgtEl>
                                          <p:spTgt spid="10"/>
                                        </p:tgtEl>
                                        <p:attrNameLst>
                                          <p:attrName>ppt_x</p:attrName>
                                          <p:attrName>ppt_y</p:attrName>
                                        </p:attrNameLst>
                                      </p:cBhvr>
                                      <p:rCtr x="0" y="-2014"/>
                                    </p:animMotion>
                                  </p:childTnLst>
                                </p:cTn>
                              </p:par>
                              <p:par>
                                <p:cTn id="94" presetID="42" presetClass="path" presetSubtype="0" fill="hold" grpId="5" nodeType="withEffect">
                                  <p:stCondLst>
                                    <p:cond delay="0"/>
                                  </p:stCondLst>
                                  <p:childTnLst>
                                    <p:animMotion origin="layout" path="M -3.05556E-6 0.03912 L -3.05556E-6 -0.00046 " pathEditMode="relative" rAng="0" ptsTypes="AA">
                                      <p:cBhvr>
                                        <p:cTn id="95" dur="2000" fill="hold"/>
                                        <p:tgtEl>
                                          <p:spTgt spid="14"/>
                                        </p:tgtEl>
                                        <p:attrNameLst>
                                          <p:attrName>ppt_x</p:attrName>
                                          <p:attrName>ppt_y</p:attrName>
                                        </p:attrNameLst>
                                      </p:cBhvr>
                                      <p:rCtr x="0" y="-1991"/>
                                    </p:animMotion>
                                  </p:childTnLst>
                                </p:cTn>
                              </p:par>
                              <p:par>
                                <p:cTn id="96" presetID="42" presetClass="path" presetSubtype="0" fill="hold" grpId="0" nodeType="withEffect">
                                  <p:stCondLst>
                                    <p:cond delay="0"/>
                                  </p:stCondLst>
                                  <p:childTnLst>
                                    <p:animMotion origin="layout" path="M -3.33333E-6 -4.07407E-6 L 0.03594 -4.07407E-6 " pathEditMode="relative" rAng="0" ptsTypes="AA">
                                      <p:cBhvr>
                                        <p:cTn id="97" dur="2000" fill="hold"/>
                                        <p:tgtEl>
                                          <p:spTgt spid="16"/>
                                        </p:tgtEl>
                                        <p:attrNameLst>
                                          <p:attrName>ppt_x</p:attrName>
                                          <p:attrName>ppt_y</p:attrName>
                                        </p:attrNameLst>
                                      </p:cBhvr>
                                      <p:rCtr x="1788" y="0"/>
                                    </p:animMotion>
                                  </p:childTnLst>
                                </p:cTn>
                              </p:par>
                              <p:par>
                                <p:cTn id="98" presetID="42" presetClass="path" presetSubtype="0" fill="hold" grpId="0" nodeType="withEffect">
                                  <p:stCondLst>
                                    <p:cond delay="0"/>
                                  </p:stCondLst>
                                  <p:childTnLst>
                                    <p:animMotion origin="layout" path="M 0 4.81481E-6 L 0.01354 4.81481E-6 " pathEditMode="relative" rAng="0" ptsTypes="AA">
                                      <p:cBhvr>
                                        <p:cTn id="99" dur="2000" fill="hold"/>
                                        <p:tgtEl>
                                          <p:spTgt spid="15"/>
                                        </p:tgtEl>
                                        <p:attrNameLst>
                                          <p:attrName>ppt_x</p:attrName>
                                          <p:attrName>ppt_y</p:attrName>
                                        </p:attrNameLst>
                                      </p:cBhvr>
                                      <p:rCtr x="677" y="0"/>
                                    </p:animMotion>
                                  </p:childTnLst>
                                </p:cTn>
                              </p:par>
                              <p:par>
                                <p:cTn id="100" presetID="42" presetClass="path" presetSubtype="0" fill="hold" grpId="0" nodeType="withEffect">
                                  <p:stCondLst>
                                    <p:cond delay="0"/>
                                  </p:stCondLst>
                                  <p:childTnLst>
                                    <p:animMotion origin="layout" path="M -3.05556E-6 4.81481E-6 L -0.01198 4.81481E-6 " pathEditMode="relative" rAng="0" ptsTypes="AA">
                                      <p:cBhvr>
                                        <p:cTn id="101" dur="2000" fill="hold"/>
                                        <p:tgtEl>
                                          <p:spTgt spid="17"/>
                                        </p:tgtEl>
                                        <p:attrNameLst>
                                          <p:attrName>ppt_x</p:attrName>
                                          <p:attrName>ppt_y</p:attrName>
                                        </p:attrNameLst>
                                      </p:cBhvr>
                                      <p:rCtr x="-608" y="0"/>
                                    </p:animMotion>
                                  </p:childTnLst>
                                </p:cTn>
                              </p:par>
                              <p:par>
                                <p:cTn id="102" presetID="42" presetClass="path" presetSubtype="0" fill="hold" grpId="0" nodeType="withEffect">
                                  <p:stCondLst>
                                    <p:cond delay="0"/>
                                  </p:stCondLst>
                                  <p:childTnLst>
                                    <p:animMotion origin="layout" path="M 8.33333E-7 -3.7037E-6 L -0.03507 0.00024 " pathEditMode="relative" rAng="0" ptsTypes="AA">
                                      <p:cBhvr>
                                        <p:cTn id="103" dur="2000" fill="hold"/>
                                        <p:tgtEl>
                                          <p:spTgt spid="18"/>
                                        </p:tgtEl>
                                        <p:attrNameLst>
                                          <p:attrName>ppt_x</p:attrName>
                                          <p:attrName>ppt_y</p:attrName>
                                        </p:attrNameLst>
                                      </p:cBhvr>
                                      <p:rCtr x="-1753" y="0"/>
                                    </p:animMotion>
                                  </p:childTnLst>
                                </p:cTn>
                              </p:par>
                              <p:par>
                                <p:cTn id="104" presetID="42" presetClass="path" presetSubtype="0" fill="hold" grpId="0" nodeType="withEffect">
                                  <p:stCondLst>
                                    <p:cond delay="0"/>
                                  </p:stCondLst>
                                  <p:childTnLst>
                                    <p:animMotion origin="layout" path="M 4.72222E-6 4.44444E-6 L -0.06355 4.44444E-6 " pathEditMode="relative" rAng="0" ptsTypes="AA">
                                      <p:cBhvr>
                                        <p:cTn id="105" dur="2000" fill="hold"/>
                                        <p:tgtEl>
                                          <p:spTgt spid="22"/>
                                        </p:tgtEl>
                                        <p:attrNameLst>
                                          <p:attrName>ppt_x</p:attrName>
                                          <p:attrName>ppt_y</p:attrName>
                                        </p:attrNameLst>
                                      </p:cBhvr>
                                      <p:rCtr x="-3177" y="0"/>
                                    </p:animMotion>
                                  </p:childTnLst>
                                </p:cTn>
                              </p:par>
                              <p:par>
                                <p:cTn id="106" presetID="42" presetClass="path" presetSubtype="0" fill="hold" grpId="0" nodeType="withEffect">
                                  <p:stCondLst>
                                    <p:cond delay="0"/>
                                  </p:stCondLst>
                                  <p:childTnLst>
                                    <p:animMotion origin="layout" path="M -4.44444E-6 3.33333E-6 L -0.02083 3.33333E-6 " pathEditMode="relative" rAng="0" ptsTypes="AA">
                                      <p:cBhvr>
                                        <p:cTn id="107" dur="2000" fill="hold"/>
                                        <p:tgtEl>
                                          <p:spTgt spid="20"/>
                                        </p:tgtEl>
                                        <p:attrNameLst>
                                          <p:attrName>ppt_x</p:attrName>
                                          <p:attrName>ppt_y</p:attrName>
                                        </p:attrNameLst>
                                      </p:cBhvr>
                                      <p:rCtr x="-1042" y="0"/>
                                    </p:animMotion>
                                  </p:childTnLst>
                                </p:cTn>
                              </p:par>
                              <p:par>
                                <p:cTn id="108" presetID="42" presetClass="path" presetSubtype="0" fill="hold" grpId="0" nodeType="withEffect">
                                  <p:stCondLst>
                                    <p:cond delay="0"/>
                                  </p:stCondLst>
                                  <p:childTnLst>
                                    <p:animMotion origin="layout" path="M -1.66667E-6 -2.59259E-6 L 0.02049 -2.59259E-6 " pathEditMode="relative" rAng="0" ptsTypes="AA">
                                      <p:cBhvr>
                                        <p:cTn id="109" dur="2000" fill="hold"/>
                                        <p:tgtEl>
                                          <p:spTgt spid="19"/>
                                        </p:tgtEl>
                                        <p:attrNameLst>
                                          <p:attrName>ppt_x</p:attrName>
                                          <p:attrName>ppt_y</p:attrName>
                                        </p:attrNameLst>
                                      </p:cBhvr>
                                      <p:rCtr x="1024" y="0"/>
                                    </p:animMotion>
                                  </p:childTnLst>
                                </p:cTn>
                              </p:par>
                              <p:par>
                                <p:cTn id="110" presetID="42" presetClass="path" presetSubtype="0" fill="hold" grpId="0" nodeType="withEffect">
                                  <p:stCondLst>
                                    <p:cond delay="0"/>
                                  </p:stCondLst>
                                  <p:childTnLst>
                                    <p:animMotion origin="layout" path="M -1.66667E-6 4.07407E-6 L 0.06285 4.07407E-6 " pathEditMode="relative" rAng="0" ptsTypes="AA">
                                      <p:cBhvr>
                                        <p:cTn id="111" dur="2000" fill="hold"/>
                                        <p:tgtEl>
                                          <p:spTgt spid="21"/>
                                        </p:tgtEl>
                                        <p:attrNameLst>
                                          <p:attrName>ppt_x</p:attrName>
                                          <p:attrName>ppt_y</p:attrName>
                                        </p:attrNameLst>
                                      </p:cBhvr>
                                      <p:rCtr x="3142" y="0"/>
                                    </p:animMotion>
                                  </p:childTnLst>
                                </p:cTn>
                              </p:par>
                              <p:par>
                                <p:cTn id="112" presetID="42" presetClass="path" presetSubtype="0" fill="hold" grpId="0" nodeType="withEffect">
                                  <p:stCondLst>
                                    <p:cond delay="0"/>
                                  </p:stCondLst>
                                  <p:childTnLst>
                                    <p:animMotion origin="layout" path="M 1.11111E-6 4.81481E-6 L 0.00469 4.81481E-6 " pathEditMode="relative" rAng="0" ptsTypes="AA">
                                      <p:cBhvr>
                                        <p:cTn id="113" dur="2000" fill="hold"/>
                                        <p:tgtEl>
                                          <p:spTgt spid="32"/>
                                        </p:tgtEl>
                                        <p:attrNameLst>
                                          <p:attrName>ppt_x</p:attrName>
                                          <p:attrName>ppt_y</p:attrName>
                                        </p:attrNameLst>
                                      </p:cBhvr>
                                      <p:rCtr x="226" y="0"/>
                                    </p:animMotion>
                                  </p:childTnLst>
                                </p:cTn>
                              </p:par>
                              <p:par>
                                <p:cTn id="114" presetID="42" presetClass="path" presetSubtype="0" fill="hold" grpId="0" nodeType="withEffect">
                                  <p:stCondLst>
                                    <p:cond delay="0"/>
                                  </p:stCondLst>
                                  <p:childTnLst>
                                    <p:animMotion origin="layout" path="M 2.22222E-6 4.44444E-6 L -0.00521 4.44444E-6 " pathEditMode="relative" rAng="0" ptsTypes="AA">
                                      <p:cBhvr>
                                        <p:cTn id="115" dur="2000" fill="hold"/>
                                        <p:tgtEl>
                                          <p:spTgt spid="33"/>
                                        </p:tgtEl>
                                        <p:attrNameLst>
                                          <p:attrName>ppt_x</p:attrName>
                                          <p:attrName>ppt_y</p:attrName>
                                        </p:attrNameLst>
                                      </p:cBhvr>
                                      <p:rCtr x="-260" y="0"/>
                                    </p:animMotion>
                                  </p:childTnLst>
                                </p:cTn>
                              </p:par>
                              <p:par>
                                <p:cTn id="116" presetID="42" presetClass="path" presetSubtype="0" fill="hold" grpId="0" nodeType="withEffect">
                                  <p:stCondLst>
                                    <p:cond delay="0"/>
                                  </p:stCondLst>
                                  <p:childTnLst>
                                    <p:animMotion origin="layout" path="M -4.72222E-6 7.40741E-7 L -0.01284 7.40741E-7 " pathEditMode="relative" rAng="0" ptsTypes="AA">
                                      <p:cBhvr>
                                        <p:cTn id="117" dur="2000" fill="hold"/>
                                        <p:tgtEl>
                                          <p:spTgt spid="35"/>
                                        </p:tgtEl>
                                        <p:attrNameLst>
                                          <p:attrName>ppt_x</p:attrName>
                                          <p:attrName>ppt_y</p:attrName>
                                        </p:attrNameLst>
                                      </p:cBhvr>
                                      <p:rCtr x="-642" y="0"/>
                                    </p:animMotion>
                                  </p:childTnLst>
                                </p:cTn>
                              </p:par>
                              <p:par>
                                <p:cTn id="118" presetID="42" presetClass="path" presetSubtype="0" fill="hold" grpId="0" nodeType="withEffect">
                                  <p:stCondLst>
                                    <p:cond delay="0"/>
                                  </p:stCondLst>
                                  <p:childTnLst>
                                    <p:animMotion origin="layout" path="M 4.44444E-6 7.40741E-7 L 0.01111 7.40741E-7 " pathEditMode="relative" rAng="0" ptsTypes="AA">
                                      <p:cBhvr>
                                        <p:cTn id="119" dur="2000" fill="hold"/>
                                        <p:tgtEl>
                                          <p:spTgt spid="34"/>
                                        </p:tgtEl>
                                        <p:attrNameLst>
                                          <p:attrName>ppt_x</p:attrName>
                                          <p:attrName>ppt_y</p:attrName>
                                        </p:attrNameLst>
                                      </p:cBhvr>
                                      <p:rCtr x="5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3" grpId="3" animBg="1"/>
      <p:bldP spid="13" grpId="4" animBg="1"/>
      <p:bldP spid="13" grpId="5" animBg="1"/>
      <p:bldP spid="14" grpId="0" animBg="1"/>
      <p:bldP spid="14" grpId="1" animBg="1"/>
      <p:bldP spid="14" grpId="2" animBg="1"/>
      <p:bldP spid="14" grpId="3" animBg="1"/>
      <p:bldP spid="14" grpId="4" animBg="1"/>
      <p:bldP spid="14" grpId="5" animBg="1"/>
      <p:bldP spid="6" grpId="0" animBg="1"/>
      <p:bldP spid="6" grpId="1" animBg="1"/>
      <p:bldP spid="6" grpId="2" animBg="1"/>
      <p:bldP spid="6" grpId="3" animBg="1"/>
      <p:bldP spid="6" grpId="4" animBg="1"/>
      <p:bldP spid="6" grpId="5" animBg="1"/>
      <p:bldP spid="10" grpId="0" animBg="1"/>
      <p:bldP spid="10" grpId="1" animBg="1"/>
      <p:bldP spid="10" grpId="2" animBg="1"/>
      <p:bldP spid="10" grpId="3" animBg="1"/>
      <p:bldP spid="10" grpId="4" animBg="1"/>
      <p:bldP spid="10" grpId="5"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32" grpId="0" animBg="1"/>
      <p:bldP spid="32" grpId="1" animBg="1"/>
      <p:bldP spid="33" grpId="0" animBg="1"/>
      <p:bldP spid="33" grpId="1" animBg="1"/>
      <p:bldP spid="34" grpId="0" animBg="1"/>
      <p:bldP spid="34" grpId="1" animBg="1"/>
      <p:bldP spid="35" grpId="0" animBg="1"/>
      <p:bldP spid="3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457200" y="533400"/>
            <a:ext cx="8229600" cy="990600"/>
          </a:xfrm>
        </p:spPr>
        <p:txBody>
          <a:bodyPr>
            <a:normAutofit fontScale="90000"/>
          </a:bodyPr>
          <a:lstStyle/>
          <a:p>
            <a:r>
              <a:rPr lang="en-US" dirty="0" smtClean="0"/>
              <a:t>Districts and States Working with VARC</a:t>
            </a:r>
            <a:endParaRPr lang="en-US" dirty="0"/>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458992"/>
            <a:ext cx="8229597" cy="5346189"/>
          </a:xfrm>
          <a:prstGeom prst="rect">
            <a:avLst/>
          </a:prstGeom>
          <a:effectLst>
            <a:outerShdw blurRad="50800" dist="38100" dir="2700000" algn="tl" rotWithShape="0">
              <a:prstClr val="black">
                <a:alpha val="40000"/>
              </a:prstClr>
            </a:outerShdw>
          </a:effectLst>
        </p:spPr>
      </p:pic>
      <p:sp>
        <p:nvSpPr>
          <p:cNvPr id="39" name="TextBox 38"/>
          <p:cNvSpPr txBox="1"/>
          <p:nvPr/>
        </p:nvSpPr>
        <p:spPr>
          <a:xfrm>
            <a:off x="3702017" y="2589242"/>
            <a:ext cx="1050958" cy="270843"/>
          </a:xfrm>
          <a:prstGeom prst="rect">
            <a:avLst/>
          </a:prstGeom>
          <a:solidFill>
            <a:schemeClr val="bg1">
              <a:alpha val="80000"/>
            </a:schemeClr>
          </a:solidFill>
          <a:ln>
            <a:solidFill>
              <a:schemeClr val="tx1"/>
            </a:solidFill>
          </a:ln>
        </p:spPr>
        <p:txBody>
          <a:bodyPr wrap="square" lIns="45720" tIns="27432" rIns="45720" bIns="27432" rtlCol="0">
            <a:spAutoFit/>
          </a:bodyPr>
          <a:lstStyle/>
          <a:p>
            <a:pPr algn="ctr"/>
            <a:r>
              <a:rPr lang="en-US" sz="1400" dirty="0" smtClean="0"/>
              <a:t>Minneapolis</a:t>
            </a:r>
            <a:endParaRPr lang="en-US" sz="1400" dirty="0"/>
          </a:p>
        </p:txBody>
      </p:sp>
      <p:sp>
        <p:nvSpPr>
          <p:cNvPr id="40" name="TextBox 39"/>
          <p:cNvSpPr txBox="1"/>
          <p:nvPr/>
        </p:nvSpPr>
        <p:spPr>
          <a:xfrm>
            <a:off x="5486400" y="2836225"/>
            <a:ext cx="966788" cy="270843"/>
          </a:xfrm>
          <a:prstGeom prst="rect">
            <a:avLst/>
          </a:prstGeom>
          <a:solidFill>
            <a:schemeClr val="bg1">
              <a:alpha val="80000"/>
            </a:schemeClr>
          </a:solidFill>
          <a:ln>
            <a:solidFill>
              <a:schemeClr val="tx1"/>
            </a:solidFill>
          </a:ln>
        </p:spPr>
        <p:txBody>
          <a:bodyPr wrap="square" lIns="45720" tIns="27432" rIns="45720" bIns="27432" rtlCol="0">
            <a:spAutoFit/>
          </a:bodyPr>
          <a:lstStyle/>
          <a:p>
            <a:pPr algn="ctr"/>
            <a:r>
              <a:rPr lang="en-US" sz="1400" dirty="0" smtClean="0"/>
              <a:t>Milwaukee</a:t>
            </a:r>
            <a:endParaRPr lang="en-US" sz="1400" dirty="0"/>
          </a:p>
        </p:txBody>
      </p:sp>
      <p:sp>
        <p:nvSpPr>
          <p:cNvPr id="41" name="TextBox 40"/>
          <p:cNvSpPr txBox="1"/>
          <p:nvPr/>
        </p:nvSpPr>
        <p:spPr>
          <a:xfrm>
            <a:off x="5657851" y="3145169"/>
            <a:ext cx="666750" cy="270843"/>
          </a:xfrm>
          <a:prstGeom prst="rect">
            <a:avLst/>
          </a:prstGeom>
          <a:solidFill>
            <a:schemeClr val="bg1">
              <a:alpha val="80000"/>
            </a:schemeClr>
          </a:solidFill>
          <a:ln>
            <a:solidFill>
              <a:schemeClr val="tx1"/>
            </a:solidFill>
          </a:ln>
        </p:spPr>
        <p:txBody>
          <a:bodyPr wrap="square" lIns="45720" tIns="27432" rIns="45720" bIns="27432" rtlCol="0">
            <a:spAutoFit/>
          </a:bodyPr>
          <a:lstStyle/>
          <a:p>
            <a:pPr algn="ctr"/>
            <a:r>
              <a:rPr lang="en-US" sz="1400" dirty="0" smtClean="0"/>
              <a:t>Racine</a:t>
            </a:r>
            <a:endParaRPr lang="en-US" sz="1400" dirty="0"/>
          </a:p>
        </p:txBody>
      </p:sp>
      <p:sp>
        <p:nvSpPr>
          <p:cNvPr id="42" name="TextBox 41"/>
          <p:cNvSpPr txBox="1"/>
          <p:nvPr/>
        </p:nvSpPr>
        <p:spPr>
          <a:xfrm>
            <a:off x="5638800" y="3592292"/>
            <a:ext cx="753428" cy="270843"/>
          </a:xfrm>
          <a:prstGeom prst="rect">
            <a:avLst/>
          </a:prstGeom>
          <a:solidFill>
            <a:schemeClr val="bg1">
              <a:alpha val="80000"/>
            </a:schemeClr>
          </a:solidFill>
          <a:ln>
            <a:solidFill>
              <a:schemeClr val="tx1"/>
            </a:solidFill>
          </a:ln>
        </p:spPr>
        <p:txBody>
          <a:bodyPr wrap="square" lIns="45720" tIns="27432" rIns="45720" bIns="27432" rtlCol="0">
            <a:spAutoFit/>
          </a:bodyPr>
          <a:lstStyle/>
          <a:p>
            <a:pPr algn="ctr"/>
            <a:r>
              <a:rPr lang="en-US" sz="1400" dirty="0" smtClean="0"/>
              <a:t>Chicago</a:t>
            </a:r>
            <a:endParaRPr lang="en-US" sz="1400" dirty="0"/>
          </a:p>
        </p:txBody>
      </p:sp>
      <p:sp>
        <p:nvSpPr>
          <p:cNvPr id="43" name="TextBox 42"/>
          <p:cNvSpPr txBox="1"/>
          <p:nvPr/>
        </p:nvSpPr>
        <p:spPr>
          <a:xfrm>
            <a:off x="4452937" y="3135616"/>
            <a:ext cx="782072" cy="270843"/>
          </a:xfrm>
          <a:prstGeom prst="rect">
            <a:avLst/>
          </a:prstGeom>
          <a:solidFill>
            <a:schemeClr val="bg1">
              <a:alpha val="80000"/>
            </a:schemeClr>
          </a:solidFill>
          <a:ln>
            <a:solidFill>
              <a:schemeClr val="tx1"/>
            </a:solidFill>
          </a:ln>
        </p:spPr>
        <p:txBody>
          <a:bodyPr wrap="square" lIns="45720" tIns="27432" rIns="45720" bIns="27432" rtlCol="0">
            <a:spAutoFit/>
          </a:bodyPr>
          <a:lstStyle/>
          <a:p>
            <a:pPr algn="ctr"/>
            <a:r>
              <a:rPr lang="en-US" sz="1400" dirty="0" smtClean="0"/>
              <a:t>Madison</a:t>
            </a:r>
            <a:endParaRPr lang="en-US" sz="1400" dirty="0"/>
          </a:p>
        </p:txBody>
      </p:sp>
      <p:sp>
        <p:nvSpPr>
          <p:cNvPr id="44" name="TextBox 43"/>
          <p:cNvSpPr txBox="1"/>
          <p:nvPr/>
        </p:nvSpPr>
        <p:spPr>
          <a:xfrm>
            <a:off x="4462462" y="4512006"/>
            <a:ext cx="552450" cy="270843"/>
          </a:xfrm>
          <a:prstGeom prst="rect">
            <a:avLst/>
          </a:prstGeom>
          <a:solidFill>
            <a:schemeClr val="bg1">
              <a:alpha val="80000"/>
            </a:schemeClr>
          </a:solidFill>
          <a:ln>
            <a:solidFill>
              <a:schemeClr val="tx1"/>
            </a:solidFill>
          </a:ln>
        </p:spPr>
        <p:txBody>
          <a:bodyPr wrap="square" lIns="45720" tIns="27432" rIns="45720" bIns="27432" rtlCol="0">
            <a:spAutoFit/>
          </a:bodyPr>
          <a:lstStyle/>
          <a:p>
            <a:pPr algn="ctr"/>
            <a:r>
              <a:rPr lang="en-US" sz="1400" dirty="0" smtClean="0"/>
              <a:t>Tulsa</a:t>
            </a:r>
            <a:endParaRPr lang="en-US" sz="1400" dirty="0"/>
          </a:p>
        </p:txBody>
      </p:sp>
      <p:sp>
        <p:nvSpPr>
          <p:cNvPr id="45" name="TextBox 44"/>
          <p:cNvSpPr txBox="1"/>
          <p:nvPr/>
        </p:nvSpPr>
        <p:spPr>
          <a:xfrm>
            <a:off x="6340475" y="4840619"/>
            <a:ext cx="655638" cy="270843"/>
          </a:xfrm>
          <a:prstGeom prst="rect">
            <a:avLst/>
          </a:prstGeom>
          <a:solidFill>
            <a:schemeClr val="bg1">
              <a:alpha val="80000"/>
            </a:schemeClr>
          </a:solidFill>
          <a:ln>
            <a:solidFill>
              <a:schemeClr val="tx1"/>
            </a:solidFill>
          </a:ln>
        </p:spPr>
        <p:txBody>
          <a:bodyPr wrap="square" lIns="45720" tIns="27432" rIns="45720" bIns="27432" rtlCol="0">
            <a:spAutoFit/>
          </a:bodyPr>
          <a:lstStyle/>
          <a:p>
            <a:pPr algn="ctr"/>
            <a:r>
              <a:rPr lang="en-US" sz="1400" dirty="0" smtClean="0"/>
              <a:t>Atlanta</a:t>
            </a:r>
            <a:endParaRPr lang="en-US" sz="1400" dirty="0"/>
          </a:p>
        </p:txBody>
      </p:sp>
      <p:sp>
        <p:nvSpPr>
          <p:cNvPr id="46" name="Oval 45"/>
          <p:cNvSpPr/>
          <p:nvPr/>
        </p:nvSpPr>
        <p:spPr>
          <a:xfrm>
            <a:off x="4298616" y="4587361"/>
            <a:ext cx="98755" cy="98755"/>
          </a:xfrm>
          <a:prstGeom prst="ellipse">
            <a:avLst/>
          </a:prstGeom>
          <a:solidFill>
            <a:srgbClr val="9FC3D5"/>
          </a:solidFill>
          <a:ln w="15875">
            <a:solidFill>
              <a:schemeClr val="tx1"/>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6165001" y="4918482"/>
            <a:ext cx="115214" cy="115214"/>
          </a:xfrm>
          <a:prstGeom prst="ellipse">
            <a:avLst/>
          </a:prstGeom>
          <a:solidFill>
            <a:srgbClr val="9FC3D5"/>
          </a:solidFill>
          <a:ln w="15875">
            <a:solidFill>
              <a:schemeClr val="tx1"/>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6629677" y="5943313"/>
            <a:ext cx="181051" cy="181051"/>
          </a:xfrm>
          <a:prstGeom prst="ellipse">
            <a:avLst/>
          </a:prstGeom>
          <a:solidFill>
            <a:srgbClr val="9FC3D5"/>
          </a:solidFill>
          <a:ln w="15875">
            <a:solidFill>
              <a:schemeClr val="tx1"/>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753631" y="4526919"/>
            <a:ext cx="320955" cy="320955"/>
          </a:xfrm>
          <a:prstGeom prst="ellipse">
            <a:avLst/>
          </a:prstGeom>
          <a:solidFill>
            <a:srgbClr val="9FC3D5"/>
          </a:solidFill>
          <a:ln w="15875">
            <a:solidFill>
              <a:schemeClr val="tx1"/>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7343274" y="3113703"/>
            <a:ext cx="480060" cy="480060"/>
          </a:xfrm>
          <a:prstGeom prst="ellipse">
            <a:avLst/>
          </a:prstGeom>
          <a:solidFill>
            <a:srgbClr val="9FC3D5"/>
          </a:solidFill>
          <a:ln w="15875">
            <a:solidFill>
              <a:schemeClr val="tx1"/>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6982816" y="3673806"/>
            <a:ext cx="1213447" cy="270843"/>
          </a:xfrm>
          <a:prstGeom prst="rect">
            <a:avLst/>
          </a:prstGeom>
          <a:solidFill>
            <a:schemeClr val="bg1">
              <a:alpha val="80000"/>
            </a:schemeClr>
          </a:solidFill>
          <a:ln>
            <a:solidFill>
              <a:schemeClr val="tx1"/>
            </a:solidFill>
          </a:ln>
        </p:spPr>
        <p:txBody>
          <a:bodyPr wrap="square" lIns="45720" tIns="27432" rIns="45720" bIns="27432" rtlCol="0">
            <a:spAutoFit/>
          </a:bodyPr>
          <a:lstStyle/>
          <a:p>
            <a:pPr algn="ctr"/>
            <a:r>
              <a:rPr lang="en-US" sz="1400" dirty="0" smtClean="0"/>
              <a:t>New York City</a:t>
            </a:r>
            <a:endParaRPr lang="en-US" sz="1400" dirty="0"/>
          </a:p>
        </p:txBody>
      </p:sp>
      <p:sp>
        <p:nvSpPr>
          <p:cNvPr id="52" name="TextBox 51"/>
          <p:cNvSpPr txBox="1"/>
          <p:nvPr/>
        </p:nvSpPr>
        <p:spPr>
          <a:xfrm>
            <a:off x="362032" y="4942302"/>
            <a:ext cx="1081005" cy="270843"/>
          </a:xfrm>
          <a:prstGeom prst="rect">
            <a:avLst/>
          </a:prstGeom>
          <a:solidFill>
            <a:schemeClr val="bg1">
              <a:alpha val="80000"/>
            </a:schemeClr>
          </a:solidFill>
          <a:ln>
            <a:solidFill>
              <a:schemeClr val="tx1"/>
            </a:solidFill>
          </a:ln>
        </p:spPr>
        <p:txBody>
          <a:bodyPr wrap="square" lIns="45720" tIns="27432" rIns="45720" bIns="27432" rtlCol="0">
            <a:spAutoFit/>
          </a:bodyPr>
          <a:lstStyle/>
          <a:p>
            <a:pPr algn="ctr"/>
            <a:r>
              <a:rPr lang="en-US" sz="1400" dirty="0" smtClean="0"/>
              <a:t>Los Angeles</a:t>
            </a:r>
            <a:endParaRPr lang="en-US" sz="1400" dirty="0"/>
          </a:p>
        </p:txBody>
      </p:sp>
      <p:sp>
        <p:nvSpPr>
          <p:cNvPr id="53" name="TextBox 52"/>
          <p:cNvSpPr txBox="1"/>
          <p:nvPr/>
        </p:nvSpPr>
        <p:spPr>
          <a:xfrm>
            <a:off x="6907574" y="5878292"/>
            <a:ext cx="1703026" cy="270843"/>
          </a:xfrm>
          <a:prstGeom prst="rect">
            <a:avLst/>
          </a:prstGeom>
          <a:solidFill>
            <a:schemeClr val="bg1">
              <a:alpha val="80000"/>
            </a:schemeClr>
          </a:solidFill>
          <a:ln>
            <a:solidFill>
              <a:schemeClr val="tx1"/>
            </a:solidFill>
          </a:ln>
        </p:spPr>
        <p:txBody>
          <a:bodyPr wrap="square" lIns="45720" tIns="27432" rIns="45720" bIns="27432" rtlCol="0">
            <a:spAutoFit/>
          </a:bodyPr>
          <a:lstStyle/>
          <a:p>
            <a:pPr algn="ctr"/>
            <a:r>
              <a:rPr lang="en-US" sz="1400" dirty="0" smtClean="0"/>
              <a:t>Hillsborough County</a:t>
            </a:r>
            <a:endParaRPr lang="en-US" sz="1400" dirty="0"/>
          </a:p>
        </p:txBody>
      </p:sp>
      <p:sp>
        <p:nvSpPr>
          <p:cNvPr id="54" name="TextBox 53"/>
          <p:cNvSpPr txBox="1"/>
          <p:nvPr/>
        </p:nvSpPr>
        <p:spPr>
          <a:xfrm>
            <a:off x="3314703" y="2307115"/>
            <a:ext cx="1016339" cy="209288"/>
          </a:xfrm>
          <a:prstGeom prst="rect">
            <a:avLst/>
          </a:prstGeom>
          <a:noFill/>
          <a:ln>
            <a:noFill/>
          </a:ln>
        </p:spPr>
        <p:txBody>
          <a:bodyPr wrap="square" lIns="45720" tIns="27432" rIns="45720" bIns="27432" rtlCol="0">
            <a:spAutoFit/>
          </a:bodyPr>
          <a:lstStyle/>
          <a:p>
            <a:r>
              <a:rPr lang="en-US" sz="1000" dirty="0" smtClean="0">
                <a:solidFill>
                  <a:schemeClr val="bg1"/>
                </a:solidFill>
                <a:latin typeface="Arial Narrow" pitchFamily="34" charset="0"/>
              </a:rPr>
              <a:t>NORTH DAKOTA</a:t>
            </a:r>
            <a:endParaRPr lang="en-US" sz="1000" dirty="0">
              <a:solidFill>
                <a:schemeClr val="bg1"/>
              </a:solidFill>
              <a:latin typeface="Arial Narrow" pitchFamily="34" charset="0"/>
            </a:endParaRPr>
          </a:p>
        </p:txBody>
      </p:sp>
      <p:sp>
        <p:nvSpPr>
          <p:cNvPr id="55" name="TextBox 54"/>
          <p:cNvSpPr txBox="1"/>
          <p:nvPr/>
        </p:nvSpPr>
        <p:spPr>
          <a:xfrm>
            <a:off x="3314704" y="2892902"/>
            <a:ext cx="995362" cy="209288"/>
          </a:xfrm>
          <a:prstGeom prst="rect">
            <a:avLst/>
          </a:prstGeom>
          <a:noFill/>
          <a:ln>
            <a:noFill/>
          </a:ln>
        </p:spPr>
        <p:txBody>
          <a:bodyPr wrap="square" lIns="45720" tIns="27432" rIns="45720" bIns="27432" rtlCol="0">
            <a:spAutoFit/>
          </a:bodyPr>
          <a:lstStyle/>
          <a:p>
            <a:r>
              <a:rPr lang="en-US" sz="1000" dirty="0" smtClean="0">
                <a:solidFill>
                  <a:schemeClr val="bg1"/>
                </a:solidFill>
                <a:latin typeface="Arial Narrow" pitchFamily="34" charset="0"/>
              </a:rPr>
              <a:t>SOUTH DAKOTA</a:t>
            </a:r>
            <a:endParaRPr lang="en-US" sz="1000" dirty="0">
              <a:solidFill>
                <a:schemeClr val="bg1"/>
              </a:solidFill>
              <a:latin typeface="Arial Narrow" pitchFamily="34" charset="0"/>
            </a:endParaRPr>
          </a:p>
        </p:txBody>
      </p:sp>
      <p:sp>
        <p:nvSpPr>
          <p:cNvPr id="56" name="TextBox 55"/>
          <p:cNvSpPr txBox="1"/>
          <p:nvPr/>
        </p:nvSpPr>
        <p:spPr>
          <a:xfrm>
            <a:off x="4271965" y="2285140"/>
            <a:ext cx="799419" cy="209288"/>
          </a:xfrm>
          <a:prstGeom prst="rect">
            <a:avLst/>
          </a:prstGeom>
          <a:noFill/>
          <a:ln>
            <a:noFill/>
          </a:ln>
        </p:spPr>
        <p:txBody>
          <a:bodyPr wrap="square" lIns="45720" tIns="27432" rIns="45720" bIns="27432" rtlCol="0">
            <a:spAutoFit/>
          </a:bodyPr>
          <a:lstStyle/>
          <a:p>
            <a:r>
              <a:rPr lang="en-US" sz="1000" dirty="0" smtClean="0">
                <a:solidFill>
                  <a:schemeClr val="bg1"/>
                </a:solidFill>
                <a:latin typeface="Arial Narrow" pitchFamily="34" charset="0"/>
              </a:rPr>
              <a:t>MINNESOTA</a:t>
            </a:r>
            <a:endParaRPr lang="en-US" sz="1000" dirty="0">
              <a:solidFill>
                <a:schemeClr val="bg1"/>
              </a:solidFill>
              <a:latin typeface="Arial Narrow" pitchFamily="34" charset="0"/>
            </a:endParaRPr>
          </a:p>
        </p:txBody>
      </p:sp>
      <p:sp>
        <p:nvSpPr>
          <p:cNvPr id="57" name="TextBox 56"/>
          <p:cNvSpPr txBox="1"/>
          <p:nvPr/>
        </p:nvSpPr>
        <p:spPr>
          <a:xfrm>
            <a:off x="4791076" y="2683437"/>
            <a:ext cx="772665" cy="209288"/>
          </a:xfrm>
          <a:prstGeom prst="rect">
            <a:avLst/>
          </a:prstGeom>
          <a:noFill/>
          <a:ln>
            <a:noFill/>
          </a:ln>
        </p:spPr>
        <p:txBody>
          <a:bodyPr wrap="square" lIns="45720" tIns="27432" rIns="45720" bIns="27432" rtlCol="0">
            <a:spAutoFit/>
          </a:bodyPr>
          <a:lstStyle/>
          <a:p>
            <a:r>
              <a:rPr lang="en-US" sz="1000" dirty="0" smtClean="0">
                <a:solidFill>
                  <a:schemeClr val="bg1"/>
                </a:solidFill>
                <a:latin typeface="Arial Narrow" pitchFamily="34" charset="0"/>
              </a:rPr>
              <a:t>WISCONSIN</a:t>
            </a:r>
            <a:endParaRPr lang="en-US" sz="1000" dirty="0">
              <a:solidFill>
                <a:schemeClr val="bg1"/>
              </a:solidFill>
              <a:latin typeface="Arial Narrow" pitchFamily="34" charset="0"/>
            </a:endParaRPr>
          </a:p>
        </p:txBody>
      </p:sp>
      <p:sp>
        <p:nvSpPr>
          <p:cNvPr id="58" name="Oval 57"/>
          <p:cNvSpPr/>
          <p:nvPr/>
        </p:nvSpPr>
        <p:spPr>
          <a:xfrm>
            <a:off x="5382673" y="3338340"/>
            <a:ext cx="279806" cy="279806"/>
          </a:xfrm>
          <a:prstGeom prst="ellipse">
            <a:avLst/>
          </a:prstGeom>
          <a:solidFill>
            <a:srgbClr val="9FC3D5"/>
          </a:solidFill>
          <a:ln w="15875">
            <a:solidFill>
              <a:schemeClr val="tx1"/>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5417010" y="3141822"/>
            <a:ext cx="131674" cy="131674"/>
          </a:xfrm>
          <a:prstGeom prst="ellipse">
            <a:avLst/>
          </a:prstGeom>
          <a:solidFill>
            <a:srgbClr val="9FC3D5"/>
          </a:solidFill>
          <a:ln w="15875">
            <a:solidFill>
              <a:schemeClr val="tx1"/>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4738812" y="2856860"/>
            <a:ext cx="98755" cy="98755"/>
          </a:xfrm>
          <a:prstGeom prst="ellipse">
            <a:avLst/>
          </a:prstGeom>
          <a:solidFill>
            <a:srgbClr val="9FC3D5"/>
          </a:solidFill>
          <a:ln w="15875">
            <a:solidFill>
              <a:schemeClr val="tx1"/>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p:cNvSpPr/>
          <p:nvPr/>
        </p:nvSpPr>
        <p:spPr>
          <a:xfrm>
            <a:off x="5261597" y="3216845"/>
            <a:ext cx="74066" cy="74066"/>
          </a:xfrm>
          <a:prstGeom prst="ellipse">
            <a:avLst/>
          </a:prstGeom>
          <a:solidFill>
            <a:srgbClr val="9FC3D5"/>
          </a:solidFill>
          <a:ln w="15875">
            <a:solidFill>
              <a:schemeClr val="tx1"/>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nvSpPr>
        <p:spPr>
          <a:xfrm>
            <a:off x="5472115" y="3280733"/>
            <a:ext cx="49378" cy="49378"/>
          </a:xfrm>
          <a:prstGeom prst="ellipse">
            <a:avLst/>
          </a:prstGeom>
          <a:solidFill>
            <a:srgbClr val="9FC3D5"/>
          </a:solidFill>
          <a:ln w="15875">
            <a:solidFill>
              <a:schemeClr val="tx1"/>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5105400" y="3744692"/>
            <a:ext cx="772665" cy="209288"/>
          </a:xfrm>
          <a:prstGeom prst="rect">
            <a:avLst/>
          </a:prstGeom>
          <a:noFill/>
          <a:ln>
            <a:noFill/>
          </a:ln>
        </p:spPr>
        <p:txBody>
          <a:bodyPr wrap="square" lIns="45720" tIns="27432" rIns="45720" bIns="27432" rtlCol="0">
            <a:spAutoFit/>
          </a:bodyPr>
          <a:lstStyle/>
          <a:p>
            <a:r>
              <a:rPr lang="en-US" sz="1000" dirty="0" smtClean="0">
                <a:solidFill>
                  <a:schemeClr val="bg1"/>
                </a:solidFill>
                <a:latin typeface="Arial Narrow" pitchFamily="34" charset="0"/>
              </a:rPr>
              <a:t>ILLINOIS</a:t>
            </a:r>
            <a:endParaRPr lang="en-US" sz="1000" dirty="0">
              <a:solidFill>
                <a:schemeClr val="bg1"/>
              </a:solidFill>
              <a:latin typeface="Arial Narrow" pitchFamily="34" charset="0"/>
            </a:endParaRPr>
          </a:p>
        </p:txBody>
      </p:sp>
      <p:sp>
        <p:nvSpPr>
          <p:cNvPr id="64" name="Oval 63"/>
          <p:cNvSpPr/>
          <p:nvPr/>
        </p:nvSpPr>
        <p:spPr>
          <a:xfrm>
            <a:off x="6858000" y="6335492"/>
            <a:ext cx="98755" cy="98755"/>
          </a:xfrm>
          <a:prstGeom prst="ellipse">
            <a:avLst/>
          </a:prstGeom>
          <a:solidFill>
            <a:srgbClr val="9FC3D5"/>
          </a:solidFill>
          <a:ln w="15875">
            <a:solidFill>
              <a:schemeClr val="tx1"/>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p:cNvSpPr txBox="1"/>
          <p:nvPr/>
        </p:nvSpPr>
        <p:spPr>
          <a:xfrm>
            <a:off x="5442857" y="6369449"/>
            <a:ext cx="1365569" cy="270843"/>
          </a:xfrm>
          <a:prstGeom prst="rect">
            <a:avLst/>
          </a:prstGeom>
          <a:solidFill>
            <a:schemeClr val="bg1">
              <a:alpha val="80000"/>
            </a:schemeClr>
          </a:solidFill>
          <a:ln>
            <a:solidFill>
              <a:schemeClr val="tx1"/>
            </a:solidFill>
          </a:ln>
        </p:spPr>
        <p:txBody>
          <a:bodyPr wrap="square" lIns="45720" tIns="27432" rIns="45720" bIns="27432" rtlCol="0">
            <a:spAutoFit/>
          </a:bodyPr>
          <a:lstStyle/>
          <a:p>
            <a:pPr algn="ctr"/>
            <a:r>
              <a:rPr lang="en-US" sz="1400" dirty="0" smtClean="0"/>
              <a:t>Collier County</a:t>
            </a:r>
            <a:endParaRPr lang="en-US" sz="1400" dirty="0"/>
          </a:p>
        </p:txBody>
      </p:sp>
      <p:sp>
        <p:nvSpPr>
          <p:cNvPr id="66" name="TextBox 65"/>
          <p:cNvSpPr txBox="1"/>
          <p:nvPr/>
        </p:nvSpPr>
        <p:spPr>
          <a:xfrm>
            <a:off x="6705600" y="2982692"/>
            <a:ext cx="772665" cy="209288"/>
          </a:xfrm>
          <a:prstGeom prst="rect">
            <a:avLst/>
          </a:prstGeom>
          <a:noFill/>
          <a:ln>
            <a:noFill/>
          </a:ln>
        </p:spPr>
        <p:txBody>
          <a:bodyPr wrap="square" lIns="45720" tIns="27432" rIns="45720" bIns="27432" rtlCol="0">
            <a:spAutoFit/>
          </a:bodyPr>
          <a:lstStyle/>
          <a:p>
            <a:pPr algn="r"/>
            <a:r>
              <a:rPr lang="en-US" sz="1000" dirty="0" smtClean="0">
                <a:solidFill>
                  <a:schemeClr val="bg1"/>
                </a:solidFill>
                <a:latin typeface="Arial Narrow" pitchFamily="34" charset="0"/>
              </a:rPr>
              <a:t>NEW  YORK</a:t>
            </a:r>
            <a:endParaRPr lang="en-US" sz="1000" dirty="0">
              <a:solidFill>
                <a:schemeClr val="bg1"/>
              </a:solidFill>
              <a:latin typeface="Arial Narrow" pitchFamily="34" charset="0"/>
            </a:endParaRPr>
          </a:p>
        </p:txBody>
      </p:sp>
      <p:sp>
        <p:nvSpPr>
          <p:cNvPr id="67" name="TextBox 66"/>
          <p:cNvSpPr txBox="1"/>
          <p:nvPr/>
        </p:nvSpPr>
        <p:spPr>
          <a:xfrm>
            <a:off x="426698" y="4027442"/>
            <a:ext cx="1016339" cy="209288"/>
          </a:xfrm>
          <a:prstGeom prst="rect">
            <a:avLst/>
          </a:prstGeom>
          <a:noFill/>
          <a:ln>
            <a:noFill/>
          </a:ln>
        </p:spPr>
        <p:txBody>
          <a:bodyPr wrap="square" lIns="45720" tIns="27432" rIns="45720" bIns="27432" rtlCol="0">
            <a:spAutoFit/>
          </a:bodyPr>
          <a:lstStyle/>
          <a:p>
            <a:r>
              <a:rPr lang="en-US" sz="1000" dirty="0" smtClean="0">
                <a:solidFill>
                  <a:schemeClr val="bg1"/>
                </a:solidFill>
                <a:latin typeface="Arial Narrow" pitchFamily="34" charset="0"/>
              </a:rPr>
              <a:t>CALIFORNIA</a:t>
            </a:r>
            <a:endParaRPr lang="en-US" sz="1000" dirty="0">
              <a:solidFill>
                <a:schemeClr val="bg1"/>
              </a:solidFill>
              <a:latin typeface="Arial Narrow" pitchFamily="34" charset="0"/>
            </a:endParaRPr>
          </a:p>
        </p:txBody>
      </p:sp>
      <p:sp>
        <p:nvSpPr>
          <p:cNvPr id="68" name="TextBox 67"/>
          <p:cNvSpPr txBox="1"/>
          <p:nvPr/>
        </p:nvSpPr>
        <p:spPr>
          <a:xfrm>
            <a:off x="3839823" y="4766752"/>
            <a:ext cx="1016339" cy="209288"/>
          </a:xfrm>
          <a:prstGeom prst="rect">
            <a:avLst/>
          </a:prstGeom>
          <a:noFill/>
          <a:ln>
            <a:noFill/>
          </a:ln>
        </p:spPr>
        <p:txBody>
          <a:bodyPr wrap="square" lIns="45720" tIns="27432" rIns="45720" bIns="27432" rtlCol="0">
            <a:spAutoFit/>
          </a:bodyPr>
          <a:lstStyle/>
          <a:p>
            <a:r>
              <a:rPr lang="en-US" sz="1000" dirty="0" smtClean="0">
                <a:solidFill>
                  <a:schemeClr val="bg1"/>
                </a:solidFill>
                <a:latin typeface="Arial Narrow" pitchFamily="34" charset="0"/>
              </a:rPr>
              <a:t>OKLAHOMA</a:t>
            </a:r>
            <a:endParaRPr lang="en-US" sz="1000" dirty="0">
              <a:solidFill>
                <a:schemeClr val="bg1"/>
              </a:solidFill>
              <a:latin typeface="Arial Narrow" pitchFamily="34" charset="0"/>
            </a:endParaRPr>
          </a:p>
        </p:txBody>
      </p:sp>
    </p:spTree>
    <p:extLst>
      <p:ext uri="{BB962C8B-B14F-4D97-AF65-F5344CB8AC3E}">
        <p14:creationId xmlns:p14="http://schemas.microsoft.com/office/powerpoint/2010/main" val="75474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Use Statistical Shrinkage Estimation in the Education Context?</a:t>
            </a:r>
            <a:endParaRPr lang="en-US" dirty="0"/>
          </a:p>
        </p:txBody>
      </p:sp>
      <p:sp>
        <p:nvSpPr>
          <p:cNvPr id="3" name="Content Placeholder 2"/>
          <p:cNvSpPr>
            <a:spLocks noGrp="1"/>
          </p:cNvSpPr>
          <p:nvPr>
            <p:ph sz="quarter" idx="1"/>
          </p:nvPr>
        </p:nvSpPr>
        <p:spPr/>
        <p:txBody>
          <a:bodyPr/>
          <a:lstStyle/>
          <a:p>
            <a:r>
              <a:rPr lang="en-US" dirty="0" smtClean="0"/>
              <a:t>Without shrinkage, small schools and classrooms would be falsely overrepresented in the highest and lowest Value-Added categories.</a:t>
            </a:r>
          </a:p>
          <a:p>
            <a:r>
              <a:rPr lang="en-US" dirty="0" smtClean="0"/>
              <a:t>Shrinkage improves the accuracy and precision of Value-Added estimates by adjusting for the wider variance that occurs simply as a result of teaching fewer students.</a:t>
            </a:r>
          </a:p>
          <a:p>
            <a:r>
              <a:rPr lang="en-US" dirty="0" smtClean="0"/>
              <a:t>Shrinkage increases the stability of Value-Added estimates from year to year.</a:t>
            </a:r>
            <a:endParaRPr lang="en-US" dirty="0"/>
          </a:p>
        </p:txBody>
      </p:sp>
    </p:spTree>
    <p:extLst>
      <p:ext uri="{BB962C8B-B14F-4D97-AF65-F5344CB8AC3E}">
        <p14:creationId xmlns:p14="http://schemas.microsoft.com/office/powerpoint/2010/main" val="139344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600075" y="1835734"/>
            <a:ext cx="7870180" cy="3952849"/>
            <a:chOff x="600075" y="1835734"/>
            <a:chExt cx="7870180" cy="3952849"/>
          </a:xfrm>
        </p:grpSpPr>
        <p:sp>
          <p:nvSpPr>
            <p:cNvPr id="42" name="Rectangle 41"/>
            <p:cNvSpPr/>
            <p:nvPr/>
          </p:nvSpPr>
          <p:spPr>
            <a:xfrm>
              <a:off x="600075" y="3443288"/>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00075" y="4955381"/>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00796" y="1835734"/>
              <a:ext cx="7831362" cy="7338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10392" y="2669623"/>
              <a:ext cx="1477853" cy="646331"/>
            </a:xfrm>
            <a:prstGeom prst="rect">
              <a:avLst/>
            </a:prstGeom>
            <a:solidFill>
              <a:srgbClr val="BD723B"/>
            </a:solidFill>
          </p:spPr>
          <p:txBody>
            <a:bodyPr wrap="square" rtlCol="0">
              <a:spAutoFit/>
            </a:bodyPr>
            <a:lstStyle/>
            <a:p>
              <a:pPr algn="ctr"/>
              <a:r>
                <a:rPr lang="en-US" sz="3600" b="1" dirty="0" smtClean="0">
                  <a:solidFill>
                    <a:schemeClr val="bg1"/>
                  </a:solidFill>
                  <a:latin typeface="Arial" pitchFamily="34" charset="0"/>
                  <a:cs typeface="Arial" pitchFamily="34" charset="0"/>
                </a:rPr>
                <a:t>MATH</a:t>
              </a:r>
              <a:endParaRPr lang="en-US" sz="3600" b="1" dirty="0">
                <a:solidFill>
                  <a:schemeClr val="bg1"/>
                </a:solidFill>
                <a:latin typeface="Arial" pitchFamily="34" charset="0"/>
                <a:cs typeface="Arial" pitchFamily="34" charset="0"/>
              </a:endParaRPr>
            </a:p>
          </p:txBody>
        </p:sp>
        <p:sp>
          <p:nvSpPr>
            <p:cNvPr id="26" name="TextBox 25"/>
            <p:cNvSpPr txBox="1"/>
            <p:nvPr/>
          </p:nvSpPr>
          <p:spPr>
            <a:xfrm>
              <a:off x="2591960" y="1871478"/>
              <a:ext cx="1117615" cy="646331"/>
            </a:xfrm>
            <a:prstGeom prst="rect">
              <a:avLst/>
            </a:prstGeom>
            <a:noFill/>
          </p:spPr>
          <p:txBody>
            <a:bodyPr wrap="none" rtlCol="0">
              <a:spAutoFit/>
            </a:bodyPr>
            <a:lstStyle/>
            <a:p>
              <a:pPr algn="ctr"/>
              <a:r>
                <a:rPr lang="en-US" sz="1200" b="1" dirty="0" smtClean="0">
                  <a:solidFill>
                    <a:schemeClr val="bg1"/>
                  </a:solidFill>
                </a:rPr>
                <a:t>NUMBER OF</a:t>
              </a:r>
            </a:p>
            <a:p>
              <a:pPr algn="ctr"/>
              <a:r>
                <a:rPr lang="en-US" sz="1200" b="1" dirty="0" smtClean="0">
                  <a:solidFill>
                    <a:schemeClr val="bg1"/>
                  </a:solidFill>
                </a:rPr>
                <a:t>STUDENTS</a:t>
              </a:r>
            </a:p>
            <a:p>
              <a:pPr algn="ctr"/>
              <a:r>
                <a:rPr lang="en-US" sz="1200" b="1" dirty="0" smtClean="0">
                  <a:solidFill>
                    <a:schemeClr val="bg1"/>
                  </a:solidFill>
                </a:rPr>
                <a:t>(WEIGHTED)</a:t>
              </a:r>
              <a:endParaRPr lang="en-US" sz="1200" b="1" dirty="0">
                <a:solidFill>
                  <a:schemeClr val="bg1"/>
                </a:solidFill>
              </a:endParaRPr>
            </a:p>
          </p:txBody>
        </p:sp>
        <p:sp>
          <p:nvSpPr>
            <p:cNvPr id="27" name="TextBox 26"/>
            <p:cNvSpPr txBox="1"/>
            <p:nvPr/>
          </p:nvSpPr>
          <p:spPr>
            <a:xfrm>
              <a:off x="4976710" y="1885780"/>
              <a:ext cx="2204066" cy="276999"/>
            </a:xfrm>
            <a:prstGeom prst="rect">
              <a:avLst/>
            </a:prstGeom>
            <a:noFill/>
          </p:spPr>
          <p:txBody>
            <a:bodyPr wrap="none" rtlCol="0">
              <a:spAutoFit/>
            </a:bodyPr>
            <a:lstStyle/>
            <a:p>
              <a:pPr algn="ctr"/>
              <a:r>
                <a:rPr lang="en-US" sz="1200" b="1" dirty="0" smtClean="0">
                  <a:solidFill>
                    <a:schemeClr val="bg1"/>
                  </a:solidFill>
                </a:rPr>
                <a:t>VALUE-ADDED ESTIMATES</a:t>
              </a:r>
              <a:endParaRPr lang="en-US" sz="1200" b="1" dirty="0">
                <a:solidFill>
                  <a:schemeClr val="bg1"/>
                </a:solidFill>
              </a:endParaRPr>
            </a:p>
          </p:txBody>
        </p:sp>
        <p:sp>
          <p:nvSpPr>
            <p:cNvPr id="28" name="TextBox 27"/>
            <p:cNvSpPr txBox="1"/>
            <p:nvPr/>
          </p:nvSpPr>
          <p:spPr>
            <a:xfrm>
              <a:off x="3675384" y="2180103"/>
              <a:ext cx="306494" cy="353943"/>
            </a:xfrm>
            <a:prstGeom prst="rect">
              <a:avLst/>
            </a:prstGeom>
            <a:noFill/>
          </p:spPr>
          <p:txBody>
            <a:bodyPr wrap="none" rtlCol="0">
              <a:spAutoFit/>
            </a:bodyPr>
            <a:lstStyle/>
            <a:p>
              <a:pPr algn="ctr"/>
              <a:r>
                <a:rPr lang="en-US" sz="1700" dirty="0" smtClean="0">
                  <a:solidFill>
                    <a:schemeClr val="bg1"/>
                  </a:solidFill>
                </a:rPr>
                <a:t>1</a:t>
              </a:r>
              <a:endParaRPr lang="en-US" sz="1700" dirty="0">
                <a:solidFill>
                  <a:schemeClr val="bg1"/>
                </a:solidFill>
              </a:endParaRPr>
            </a:p>
          </p:txBody>
        </p:sp>
        <p:sp>
          <p:nvSpPr>
            <p:cNvPr id="29" name="TextBox 28"/>
            <p:cNvSpPr txBox="1"/>
            <p:nvPr/>
          </p:nvSpPr>
          <p:spPr>
            <a:xfrm>
              <a:off x="4797478" y="2180103"/>
              <a:ext cx="306494" cy="353943"/>
            </a:xfrm>
            <a:prstGeom prst="rect">
              <a:avLst/>
            </a:prstGeom>
            <a:noFill/>
          </p:spPr>
          <p:txBody>
            <a:bodyPr wrap="none" rtlCol="0">
              <a:spAutoFit/>
            </a:bodyPr>
            <a:lstStyle/>
            <a:p>
              <a:pPr algn="ctr"/>
              <a:r>
                <a:rPr lang="en-US" sz="1700" dirty="0" smtClean="0">
                  <a:solidFill>
                    <a:schemeClr val="bg1"/>
                  </a:solidFill>
                </a:rPr>
                <a:t>2</a:t>
              </a:r>
              <a:endParaRPr lang="en-US" sz="1700" dirty="0">
                <a:solidFill>
                  <a:schemeClr val="bg1"/>
                </a:solidFill>
              </a:endParaRPr>
            </a:p>
          </p:txBody>
        </p:sp>
        <p:sp>
          <p:nvSpPr>
            <p:cNvPr id="30" name="TextBox 29"/>
            <p:cNvSpPr txBox="1"/>
            <p:nvPr/>
          </p:nvSpPr>
          <p:spPr>
            <a:xfrm>
              <a:off x="5919572" y="2189628"/>
              <a:ext cx="306494" cy="353943"/>
            </a:xfrm>
            <a:prstGeom prst="rect">
              <a:avLst/>
            </a:prstGeom>
            <a:noFill/>
          </p:spPr>
          <p:txBody>
            <a:bodyPr wrap="none" rtlCol="0">
              <a:spAutoFit/>
            </a:bodyPr>
            <a:lstStyle/>
            <a:p>
              <a:pPr algn="ctr"/>
              <a:r>
                <a:rPr lang="en-US" sz="1700" dirty="0" smtClean="0">
                  <a:solidFill>
                    <a:schemeClr val="bg1"/>
                  </a:solidFill>
                </a:rPr>
                <a:t>3</a:t>
              </a:r>
              <a:endParaRPr lang="en-US" sz="1700" dirty="0">
                <a:solidFill>
                  <a:schemeClr val="bg1"/>
                </a:solidFill>
              </a:endParaRPr>
            </a:p>
          </p:txBody>
        </p:sp>
        <p:sp>
          <p:nvSpPr>
            <p:cNvPr id="31" name="TextBox 30"/>
            <p:cNvSpPr txBox="1"/>
            <p:nvPr/>
          </p:nvSpPr>
          <p:spPr>
            <a:xfrm>
              <a:off x="7041666" y="2177722"/>
              <a:ext cx="306494" cy="353943"/>
            </a:xfrm>
            <a:prstGeom prst="rect">
              <a:avLst/>
            </a:prstGeom>
            <a:noFill/>
          </p:spPr>
          <p:txBody>
            <a:bodyPr wrap="none" rtlCol="0">
              <a:spAutoFit/>
            </a:bodyPr>
            <a:lstStyle/>
            <a:p>
              <a:pPr algn="ctr"/>
              <a:r>
                <a:rPr lang="en-US" sz="1700" dirty="0" smtClean="0">
                  <a:solidFill>
                    <a:schemeClr val="bg1"/>
                  </a:solidFill>
                </a:rPr>
                <a:t>4</a:t>
              </a:r>
              <a:endParaRPr lang="en-US" sz="1700" dirty="0">
                <a:solidFill>
                  <a:schemeClr val="bg1"/>
                </a:solidFill>
              </a:endParaRPr>
            </a:p>
          </p:txBody>
        </p:sp>
        <p:sp>
          <p:nvSpPr>
            <p:cNvPr id="32" name="TextBox 31"/>
            <p:cNvSpPr txBox="1"/>
            <p:nvPr/>
          </p:nvSpPr>
          <p:spPr>
            <a:xfrm>
              <a:off x="8163761" y="2175340"/>
              <a:ext cx="306494" cy="353943"/>
            </a:xfrm>
            <a:prstGeom prst="rect">
              <a:avLst/>
            </a:prstGeom>
            <a:noFill/>
          </p:spPr>
          <p:txBody>
            <a:bodyPr wrap="none" rtlCol="0">
              <a:spAutoFit/>
            </a:bodyPr>
            <a:lstStyle/>
            <a:p>
              <a:pPr algn="ctr"/>
              <a:r>
                <a:rPr lang="en-US" sz="1700" dirty="0" smtClean="0">
                  <a:solidFill>
                    <a:schemeClr val="bg1"/>
                  </a:solidFill>
                </a:rPr>
                <a:t>5</a:t>
              </a:r>
              <a:endParaRPr lang="en-US" sz="1700" dirty="0">
                <a:solidFill>
                  <a:schemeClr val="bg1"/>
                </a:solidFill>
              </a:endParaRPr>
            </a:p>
          </p:txBody>
        </p:sp>
        <p:sp>
          <p:nvSpPr>
            <p:cNvPr id="33" name="Rectangle 32"/>
            <p:cNvSpPr/>
            <p:nvPr/>
          </p:nvSpPr>
          <p:spPr>
            <a:xfrm flipH="1">
              <a:off x="382640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flipH="1">
              <a:off x="4948766"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flipH="1">
              <a:off x="6071128"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flipH="1">
              <a:off x="7193490"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flipH="1">
              <a:off x="831585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2625731" y="3440112"/>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668723" y="3449637"/>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flipH="1">
              <a:off x="382402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flipH="1">
              <a:off x="4946383"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flipH="1">
              <a:off x="6068745"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flipH="1">
              <a:off x="7191107"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flipH="1">
              <a:off x="831347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flipH="1">
              <a:off x="382402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flipH="1">
              <a:off x="4946383"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flipH="1">
              <a:off x="6068745"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flipH="1">
              <a:off x="7191107"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flipH="1">
              <a:off x="831347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flipH="1">
              <a:off x="382640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flipH="1">
              <a:off x="4948763"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flipH="1">
              <a:off x="6071125"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flipH="1">
              <a:off x="7193487"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flipH="1">
              <a:off x="831585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smtClean="0"/>
              <a:t>The Effect of Statistical Shrinkage on a Value-Added Report</a:t>
            </a:r>
            <a:endParaRPr lang="en-US" dirty="0"/>
          </a:p>
        </p:txBody>
      </p:sp>
      <p:sp>
        <p:nvSpPr>
          <p:cNvPr id="6" name="TextBox 5"/>
          <p:cNvSpPr txBox="1"/>
          <p:nvPr/>
        </p:nvSpPr>
        <p:spPr>
          <a:xfrm>
            <a:off x="2737860" y="3583370"/>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20.0</a:t>
            </a:r>
            <a:endParaRPr lang="en-US" sz="2400" dirty="0">
              <a:latin typeface="Arial" pitchFamily="34" charset="0"/>
              <a:cs typeface="Arial" pitchFamily="34" charset="0"/>
            </a:endParaRPr>
          </a:p>
        </p:txBody>
      </p:sp>
      <p:sp>
        <p:nvSpPr>
          <p:cNvPr id="12" name="TextBox 11"/>
          <p:cNvSpPr txBox="1"/>
          <p:nvPr/>
        </p:nvSpPr>
        <p:spPr>
          <a:xfrm>
            <a:off x="2726286" y="4345912"/>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40.0</a:t>
            </a:r>
            <a:endParaRPr lang="en-US" sz="2400" dirty="0">
              <a:latin typeface="Arial" pitchFamily="34" charset="0"/>
              <a:cs typeface="Arial" pitchFamily="34" charset="0"/>
            </a:endParaRPr>
          </a:p>
        </p:txBody>
      </p:sp>
      <p:sp>
        <p:nvSpPr>
          <p:cNvPr id="13" name="TextBox 12"/>
          <p:cNvSpPr txBox="1"/>
          <p:nvPr/>
        </p:nvSpPr>
        <p:spPr>
          <a:xfrm>
            <a:off x="2737860" y="5103093"/>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60.0</a:t>
            </a:r>
            <a:endParaRPr lang="en-US" sz="2400" dirty="0">
              <a:latin typeface="Arial" pitchFamily="34" charset="0"/>
              <a:cs typeface="Arial" pitchFamily="34" charset="0"/>
            </a:endParaRPr>
          </a:p>
        </p:txBody>
      </p:sp>
      <p:sp>
        <p:nvSpPr>
          <p:cNvPr id="14" name="TextBox 13"/>
          <p:cNvSpPr txBox="1"/>
          <p:nvPr/>
        </p:nvSpPr>
        <p:spPr>
          <a:xfrm>
            <a:off x="606212" y="3588729"/>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3</a:t>
            </a:r>
            <a:endParaRPr lang="en-US" sz="2400" dirty="0">
              <a:latin typeface="Arial" pitchFamily="34" charset="0"/>
              <a:cs typeface="Arial" pitchFamily="34" charset="0"/>
            </a:endParaRPr>
          </a:p>
        </p:txBody>
      </p:sp>
      <p:sp>
        <p:nvSpPr>
          <p:cNvPr id="15" name="TextBox 14"/>
          <p:cNvSpPr txBox="1"/>
          <p:nvPr/>
        </p:nvSpPr>
        <p:spPr>
          <a:xfrm>
            <a:off x="611999" y="4337017"/>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4</a:t>
            </a:r>
            <a:endParaRPr lang="en-US" sz="2400" dirty="0">
              <a:latin typeface="Arial" pitchFamily="34" charset="0"/>
              <a:cs typeface="Arial" pitchFamily="34" charset="0"/>
            </a:endParaRPr>
          </a:p>
        </p:txBody>
      </p:sp>
      <p:sp>
        <p:nvSpPr>
          <p:cNvPr id="16" name="TextBox 15"/>
          <p:cNvSpPr txBox="1"/>
          <p:nvPr/>
        </p:nvSpPr>
        <p:spPr>
          <a:xfrm>
            <a:off x="611999" y="5103094"/>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5</a:t>
            </a:r>
            <a:endParaRPr lang="en-US" sz="2400" dirty="0">
              <a:latin typeface="Arial" pitchFamily="34" charset="0"/>
              <a:cs typeface="Arial" pitchFamily="34" charset="0"/>
            </a:endParaRPr>
          </a:p>
        </p:txBody>
      </p:sp>
      <p:sp>
        <p:nvSpPr>
          <p:cNvPr id="5" name="Oval Callout 4"/>
          <p:cNvSpPr/>
          <p:nvPr/>
        </p:nvSpPr>
        <p:spPr>
          <a:xfrm>
            <a:off x="4277622" y="3583370"/>
            <a:ext cx="583196" cy="467024"/>
          </a:xfrm>
          <a:prstGeom prst="wedgeEllipseCallout">
            <a:avLst>
              <a:gd name="adj1" fmla="val -1234"/>
              <a:gd name="adj2" fmla="val 76267"/>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Oval Callout 6"/>
          <p:cNvSpPr/>
          <p:nvPr/>
        </p:nvSpPr>
        <p:spPr>
          <a:xfrm>
            <a:off x="7255152" y="4326326"/>
            <a:ext cx="583196" cy="467024"/>
          </a:xfrm>
          <a:prstGeom prst="wedgeEllipseCallout">
            <a:avLst>
              <a:gd name="adj1" fmla="val -2459"/>
              <a:gd name="adj2" fmla="val 76267"/>
            </a:avLst>
          </a:prstGeom>
          <a:solidFill>
            <a:srgbClr val="7A8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Oval Callout 7"/>
          <p:cNvSpPr/>
          <p:nvPr/>
        </p:nvSpPr>
        <p:spPr>
          <a:xfrm>
            <a:off x="4179214" y="5086559"/>
            <a:ext cx="583196" cy="467024"/>
          </a:xfrm>
          <a:prstGeom prst="wedgeEllipseCallout">
            <a:avLst>
              <a:gd name="adj1" fmla="val -2459"/>
              <a:gd name="adj2" fmla="val 79326"/>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3" name="Group 82"/>
          <p:cNvGrpSpPr/>
          <p:nvPr/>
        </p:nvGrpSpPr>
        <p:grpSpPr>
          <a:xfrm>
            <a:off x="3934326" y="3605952"/>
            <a:ext cx="4217403" cy="2087227"/>
            <a:chOff x="3934326" y="3605952"/>
            <a:chExt cx="4217403" cy="2087227"/>
          </a:xfrm>
        </p:grpSpPr>
        <p:sp>
          <p:nvSpPr>
            <p:cNvPr id="9" name="TextBox 8"/>
            <p:cNvSpPr txBox="1"/>
            <p:nvPr/>
          </p:nvSpPr>
          <p:spPr>
            <a:xfrm>
              <a:off x="4277622" y="3605952"/>
              <a:ext cx="550739" cy="400110"/>
            </a:xfrm>
            <a:prstGeom prst="rect">
              <a:avLst/>
            </a:prstGeom>
            <a:noFill/>
          </p:spPr>
          <p:txBody>
            <a:bodyPr wrap="square" rtlCol="0">
              <a:spAutoFit/>
            </a:bodyPr>
            <a:lstStyle/>
            <a:p>
              <a:pPr algn="ctr"/>
              <a:r>
                <a:rPr lang="en-US" sz="2000" b="1" dirty="0" smtClean="0"/>
                <a:t>1.7</a:t>
              </a:r>
              <a:endParaRPr lang="en-US" sz="2000" b="1" dirty="0"/>
            </a:p>
          </p:txBody>
        </p:sp>
        <p:cxnSp>
          <p:nvCxnSpPr>
            <p:cNvPr id="18" name="Straight Connector 17"/>
            <p:cNvCxnSpPr/>
            <p:nvPr/>
          </p:nvCxnSpPr>
          <p:spPr>
            <a:xfrm>
              <a:off x="3934326" y="4184202"/>
              <a:ext cx="12814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66485" y="4348908"/>
              <a:ext cx="550739" cy="400110"/>
            </a:xfrm>
            <a:prstGeom prst="rect">
              <a:avLst/>
            </a:prstGeom>
            <a:noFill/>
          </p:spPr>
          <p:txBody>
            <a:bodyPr wrap="square" rtlCol="0">
              <a:spAutoFit/>
            </a:bodyPr>
            <a:lstStyle/>
            <a:p>
              <a:pPr algn="ctr"/>
              <a:r>
                <a:rPr lang="en-US" sz="2000" b="1" dirty="0" smtClean="0"/>
                <a:t>4.3</a:t>
              </a:r>
              <a:endParaRPr lang="en-US" sz="2000" b="1" dirty="0"/>
            </a:p>
          </p:txBody>
        </p:sp>
        <p:cxnSp>
          <p:nvCxnSpPr>
            <p:cNvPr id="19" name="Straight Connector 18"/>
            <p:cNvCxnSpPr/>
            <p:nvPr/>
          </p:nvCxnSpPr>
          <p:spPr>
            <a:xfrm>
              <a:off x="6924173" y="4938732"/>
              <a:ext cx="12275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83890" y="5109141"/>
              <a:ext cx="550739" cy="400110"/>
            </a:xfrm>
            <a:prstGeom prst="rect">
              <a:avLst/>
            </a:prstGeom>
            <a:noFill/>
          </p:spPr>
          <p:txBody>
            <a:bodyPr wrap="square" rtlCol="0">
              <a:spAutoFit/>
            </a:bodyPr>
            <a:lstStyle/>
            <a:p>
              <a:pPr algn="ctr"/>
              <a:r>
                <a:rPr lang="en-US" sz="2000" b="1" dirty="0" smtClean="0"/>
                <a:t>1.6</a:t>
              </a:r>
              <a:endParaRPr lang="en-US" sz="2000" b="1" dirty="0"/>
            </a:p>
          </p:txBody>
        </p:sp>
        <p:cxnSp>
          <p:nvCxnSpPr>
            <p:cNvPr id="20" name="Straight Connector 19"/>
            <p:cNvCxnSpPr/>
            <p:nvPr/>
          </p:nvCxnSpPr>
          <p:spPr>
            <a:xfrm>
              <a:off x="4024551" y="5693179"/>
              <a:ext cx="8362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5199633" y="6238373"/>
            <a:ext cx="177042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t>Before Shrinkage</a:t>
            </a:r>
            <a:endParaRPr lang="en-US" dirty="0"/>
          </a:p>
        </p:txBody>
      </p:sp>
      <p:grpSp>
        <p:nvGrpSpPr>
          <p:cNvPr id="82" name="Group 81"/>
          <p:cNvGrpSpPr/>
          <p:nvPr/>
        </p:nvGrpSpPr>
        <p:grpSpPr>
          <a:xfrm>
            <a:off x="4449247" y="3605936"/>
            <a:ext cx="3037323" cy="2087241"/>
            <a:chOff x="4449247" y="3605936"/>
            <a:chExt cx="3037323" cy="2087241"/>
          </a:xfrm>
        </p:grpSpPr>
        <p:cxnSp>
          <p:nvCxnSpPr>
            <p:cNvPr id="72" name="Straight Connector 71"/>
            <p:cNvCxnSpPr/>
            <p:nvPr/>
          </p:nvCxnSpPr>
          <p:spPr>
            <a:xfrm>
              <a:off x="4854374" y="4184200"/>
              <a:ext cx="11226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496292" y="4938730"/>
              <a:ext cx="9902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449247" y="5693177"/>
              <a:ext cx="6656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4512521" y="3605936"/>
              <a:ext cx="2747416" cy="1903299"/>
              <a:chOff x="4512521" y="3605936"/>
              <a:chExt cx="2747416" cy="1903299"/>
            </a:xfrm>
          </p:grpSpPr>
          <p:sp>
            <p:nvSpPr>
              <p:cNvPr id="78" name="TextBox 77"/>
              <p:cNvSpPr txBox="1"/>
              <p:nvPr/>
            </p:nvSpPr>
            <p:spPr>
              <a:xfrm>
                <a:off x="5168287" y="3605936"/>
                <a:ext cx="550739" cy="400110"/>
              </a:xfrm>
              <a:prstGeom prst="rect">
                <a:avLst/>
              </a:prstGeom>
              <a:noFill/>
            </p:spPr>
            <p:txBody>
              <a:bodyPr wrap="square" rtlCol="0">
                <a:spAutoFit/>
              </a:bodyPr>
              <a:lstStyle/>
              <a:p>
                <a:pPr algn="ctr"/>
                <a:r>
                  <a:rPr lang="en-US" sz="2000" b="1" dirty="0" smtClean="0"/>
                  <a:t>2.4</a:t>
                </a:r>
                <a:endParaRPr lang="en-US" sz="2000" b="1" dirty="0"/>
              </a:p>
            </p:txBody>
          </p:sp>
          <p:sp>
            <p:nvSpPr>
              <p:cNvPr id="79" name="TextBox 78"/>
              <p:cNvSpPr txBox="1"/>
              <p:nvPr/>
            </p:nvSpPr>
            <p:spPr>
              <a:xfrm>
                <a:off x="6709198" y="4348892"/>
                <a:ext cx="550739" cy="400110"/>
              </a:xfrm>
              <a:prstGeom prst="rect">
                <a:avLst/>
              </a:prstGeom>
              <a:noFill/>
            </p:spPr>
            <p:txBody>
              <a:bodyPr wrap="square" rtlCol="0">
                <a:spAutoFit/>
              </a:bodyPr>
              <a:lstStyle/>
              <a:p>
                <a:pPr algn="ctr"/>
                <a:r>
                  <a:rPr lang="en-US" sz="2000" b="1" dirty="0" smtClean="0"/>
                  <a:t>3.8</a:t>
                </a:r>
                <a:endParaRPr lang="en-US" sz="2000" b="1" dirty="0"/>
              </a:p>
            </p:txBody>
          </p:sp>
          <p:sp>
            <p:nvSpPr>
              <p:cNvPr id="80" name="TextBox 79"/>
              <p:cNvSpPr txBox="1"/>
              <p:nvPr/>
            </p:nvSpPr>
            <p:spPr>
              <a:xfrm>
                <a:off x="4512521" y="5109125"/>
                <a:ext cx="550739" cy="400110"/>
              </a:xfrm>
              <a:prstGeom prst="rect">
                <a:avLst/>
              </a:prstGeom>
              <a:noFill/>
            </p:spPr>
            <p:txBody>
              <a:bodyPr wrap="square" rtlCol="0">
                <a:spAutoFit/>
              </a:bodyPr>
              <a:lstStyle/>
              <a:p>
                <a:pPr algn="ctr"/>
                <a:r>
                  <a:rPr lang="en-US" sz="2000" b="1" dirty="0" smtClean="0"/>
                  <a:t>1.9</a:t>
                </a:r>
                <a:endParaRPr lang="en-US" sz="2000" b="1" dirty="0"/>
              </a:p>
            </p:txBody>
          </p:sp>
        </p:grpSp>
      </p:grpSp>
      <p:sp>
        <p:nvSpPr>
          <p:cNvPr id="84" name="TextBox 83"/>
          <p:cNvSpPr txBox="1"/>
          <p:nvPr/>
        </p:nvSpPr>
        <p:spPr>
          <a:xfrm>
            <a:off x="5269483" y="6238373"/>
            <a:ext cx="163076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t>After Shrinkage</a:t>
            </a:r>
            <a:endParaRPr lang="en-US" dirty="0"/>
          </a:p>
        </p:txBody>
      </p:sp>
    </p:spTree>
    <p:extLst>
      <p:ext uri="{BB962C8B-B14F-4D97-AF65-F5344CB8AC3E}">
        <p14:creationId xmlns:p14="http://schemas.microsoft.com/office/powerpoint/2010/main" val="393551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3"/>
                                        </p:tgtEl>
                                      </p:cBhvr>
                                    </p:animEffect>
                                    <p:set>
                                      <p:cBhvr>
                                        <p:cTn id="7" dur="1" fill="hold">
                                          <p:stCondLst>
                                            <p:cond delay="499"/>
                                          </p:stCondLst>
                                        </p:cTn>
                                        <p:tgtEl>
                                          <p:spTgt spid="83"/>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2.5E-6 1.48148E-6 L 0.0967 1.48148E-6 " pathEditMode="relative" rAng="0" ptsTypes="AA">
                                      <p:cBhvr>
                                        <p:cTn id="9" dur="2000" fill="hold"/>
                                        <p:tgtEl>
                                          <p:spTgt spid="5"/>
                                        </p:tgtEl>
                                        <p:attrNameLst>
                                          <p:attrName>ppt_x</p:attrName>
                                          <p:attrName>ppt_y</p:attrName>
                                        </p:attrNameLst>
                                      </p:cBhvr>
                                      <p:rCtr x="4826" y="0"/>
                                    </p:animMotion>
                                  </p:childTnLst>
                                </p:cTn>
                              </p:par>
                              <p:par>
                                <p:cTn id="10" presetID="42" presetClass="path" presetSubtype="0" accel="50000" decel="50000" fill="hold" grpId="0" nodeType="withEffect">
                                  <p:stCondLst>
                                    <p:cond delay="0"/>
                                  </p:stCondLst>
                                  <p:childTnLst>
                                    <p:animMotion origin="layout" path="M 1.66667E-6 -1.85185E-6 L -0.06146 -1.85185E-6 " pathEditMode="relative" rAng="0" ptsTypes="AA">
                                      <p:cBhvr>
                                        <p:cTn id="11" dur="2000" fill="hold"/>
                                        <p:tgtEl>
                                          <p:spTgt spid="7"/>
                                        </p:tgtEl>
                                        <p:attrNameLst>
                                          <p:attrName>ppt_x</p:attrName>
                                          <p:attrName>ppt_y</p:attrName>
                                        </p:attrNameLst>
                                      </p:cBhvr>
                                      <p:rCtr x="-3073" y="0"/>
                                    </p:animMotion>
                                  </p:childTnLst>
                                </p:cTn>
                              </p:par>
                              <p:par>
                                <p:cTn id="12" presetID="42" presetClass="path" presetSubtype="0" accel="50000" decel="50000" fill="hold" grpId="0" nodeType="withEffect">
                                  <p:stCondLst>
                                    <p:cond delay="0"/>
                                  </p:stCondLst>
                                  <p:childTnLst>
                                    <p:animMotion origin="layout" path="M -3.61111E-6 -1.48148E-6 L 0.03542 0.00139 " pathEditMode="relative" rAng="0" ptsTypes="AA">
                                      <p:cBhvr>
                                        <p:cTn id="13" dur="2000" fill="hold"/>
                                        <p:tgtEl>
                                          <p:spTgt spid="8"/>
                                        </p:tgtEl>
                                        <p:attrNameLst>
                                          <p:attrName>ppt_x</p:attrName>
                                          <p:attrName>ppt_y</p:attrName>
                                        </p:attrNameLst>
                                      </p:cBhvr>
                                      <p:rCtr x="1771" y="69"/>
                                    </p:animMotion>
                                  </p:childTnLst>
                                </p:cTn>
                              </p:par>
                              <p:par>
                                <p:cTn id="14" presetID="19" presetClass="emph" presetSubtype="0" fill="hold" grpId="1" nodeType="withEffect">
                                  <p:stCondLst>
                                    <p:cond delay="0"/>
                                  </p:stCondLst>
                                  <p:childTnLst>
                                    <p:animClr clrSpc="rgb" dir="cw">
                                      <p:cBhvr override="childStyle">
                                        <p:cTn id="15" dur="2000" fill="hold"/>
                                        <p:tgtEl>
                                          <p:spTgt spid="8"/>
                                        </p:tgtEl>
                                        <p:attrNameLst>
                                          <p:attrName>style.color</p:attrName>
                                        </p:attrNameLst>
                                      </p:cBhvr>
                                      <p:to>
                                        <a:srgbClr val="CEB904"/>
                                      </p:to>
                                    </p:animClr>
                                    <p:animClr clrSpc="rgb" dir="cw">
                                      <p:cBhvr>
                                        <p:cTn id="16" dur="2000" fill="hold"/>
                                        <p:tgtEl>
                                          <p:spTgt spid="8"/>
                                        </p:tgtEl>
                                        <p:attrNameLst>
                                          <p:attrName>fillcolor</p:attrName>
                                        </p:attrNameLst>
                                      </p:cBhvr>
                                      <p:to>
                                        <a:srgbClr val="CEB904"/>
                                      </p:to>
                                    </p:animClr>
                                    <p:set>
                                      <p:cBhvr>
                                        <p:cTn id="17" dur="2000" fill="hold"/>
                                        <p:tgtEl>
                                          <p:spTgt spid="8"/>
                                        </p:tgtEl>
                                        <p:attrNameLst>
                                          <p:attrName>fill.type</p:attrName>
                                        </p:attrNameLst>
                                      </p:cBhvr>
                                      <p:to>
                                        <p:strVal val="solid"/>
                                      </p:to>
                                    </p:set>
                                    <p:set>
                                      <p:cBhvr>
                                        <p:cTn id="18" dur="2000" fill="hold"/>
                                        <p:tgtEl>
                                          <p:spTgt spid="8"/>
                                        </p:tgtEl>
                                        <p:attrNameLst>
                                          <p:attrName>fill.on</p:attrName>
                                        </p:attrNameLst>
                                      </p:cBhvr>
                                      <p:to>
                                        <p:strVal val="true"/>
                                      </p:to>
                                    </p:set>
                                  </p:childTnLst>
                                </p:cTn>
                              </p:par>
                              <p:par>
                                <p:cTn id="19" presetID="10" presetClass="exit" presetSubtype="0" fill="hold" grpId="0" nodeType="withEffect">
                                  <p:stCondLst>
                                    <p:cond delay="0"/>
                                  </p:stCondLst>
                                  <p:childTnLst>
                                    <p:animEffect transition="out" filter="fade">
                                      <p:cBhvr>
                                        <p:cTn id="20" dur="500"/>
                                        <p:tgtEl>
                                          <p:spTgt spid="66"/>
                                        </p:tgtEl>
                                      </p:cBhvr>
                                    </p:animEffect>
                                    <p:set>
                                      <p:cBhvr>
                                        <p:cTn id="21" dur="1" fill="hold">
                                          <p:stCondLst>
                                            <p:cond delay="499"/>
                                          </p:stCondLst>
                                        </p:cTn>
                                        <p:tgtEl>
                                          <p:spTgt spid="66"/>
                                        </p:tgtEl>
                                        <p:attrNameLst>
                                          <p:attrName>style.visibility</p:attrName>
                                        </p:attrNameLst>
                                      </p:cBhvr>
                                      <p:to>
                                        <p:strVal val="hidden"/>
                                      </p:to>
                                    </p:se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fade">
                                      <p:cBhvr>
                                        <p:cTn id="2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8" grpId="1" animBg="1"/>
      <p:bldP spid="66" grpId="0" animBg="1"/>
      <p:bldP spid="8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Estimates on Your Report Already Include Statistical Shrinkage</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Estimates always moved closer to “average”</a:t>
            </a:r>
          </a:p>
          <a:p>
            <a:r>
              <a:rPr lang="en-US" dirty="0" smtClean="0"/>
              <a:t>Estimates were shrunk less when:</a:t>
            </a:r>
          </a:p>
          <a:p>
            <a:pPr lvl="1"/>
            <a:r>
              <a:rPr lang="en-US" dirty="0" smtClean="0"/>
              <a:t>There were many students</a:t>
            </a:r>
          </a:p>
          <a:p>
            <a:pPr lvl="1"/>
            <a:r>
              <a:rPr lang="en-US" dirty="0" smtClean="0"/>
              <a:t>The original (</a:t>
            </a:r>
            <a:r>
              <a:rPr lang="en-US" dirty="0" err="1" smtClean="0"/>
              <a:t>unshrunk</a:t>
            </a:r>
            <a:r>
              <a:rPr lang="en-US" dirty="0" smtClean="0"/>
              <a:t>) estimate was close to average  </a:t>
            </a:r>
          </a:p>
          <a:p>
            <a:r>
              <a:rPr lang="en-US" dirty="0" smtClean="0"/>
              <a:t>Shrinkage is the reason simple “weighted averages” of Value-Added estimates do not match our reported aggregate numbers</a:t>
            </a:r>
          </a:p>
          <a:p>
            <a:pPr lvl="1"/>
            <a:r>
              <a:rPr lang="en-US" dirty="0"/>
              <a:t>E</a:t>
            </a:r>
            <a:r>
              <a:rPr lang="en-US" dirty="0" smtClean="0"/>
              <a:t>xample: an Elementary School’s overall math is not simply the weighted average of each grade-level math estimate</a:t>
            </a:r>
            <a:endParaRPr lang="en-US" dirty="0"/>
          </a:p>
        </p:txBody>
      </p:sp>
    </p:spTree>
    <p:extLst>
      <p:ext uri="{BB962C8B-B14F-4D97-AF65-F5344CB8AC3E}">
        <p14:creationId xmlns:p14="http://schemas.microsoft.com/office/powerpoint/2010/main" val="378702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571501" y="5027593"/>
            <a:ext cx="5094307"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Rectangle 55"/>
          <p:cNvSpPr/>
          <p:nvPr/>
        </p:nvSpPr>
        <p:spPr>
          <a:xfrm>
            <a:off x="576263" y="4036954"/>
            <a:ext cx="5083757"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22" name="TextBox 21"/>
          <p:cNvSpPr txBox="1"/>
          <p:nvPr/>
        </p:nvSpPr>
        <p:spPr>
          <a:xfrm>
            <a:off x="584197" y="3573932"/>
            <a:ext cx="760914" cy="338554"/>
          </a:xfrm>
          <a:prstGeom prst="rect">
            <a:avLst/>
          </a:prstGeom>
          <a:solidFill>
            <a:srgbClr val="BD723B"/>
          </a:solidFill>
        </p:spPr>
        <p:txBody>
          <a:bodyPr wrap="none" rtlCol="0">
            <a:spAutoFit/>
          </a:bodyPr>
          <a:lstStyle/>
          <a:p>
            <a:r>
              <a:rPr lang="en-US" sz="1600" b="1" dirty="0" smtClean="0">
                <a:solidFill>
                  <a:schemeClr val="bg1"/>
                </a:solidFill>
                <a:latin typeface="Arial" pitchFamily="34" charset="0"/>
                <a:cs typeface="Arial" pitchFamily="34" charset="0"/>
              </a:rPr>
              <a:t>MATH</a:t>
            </a:r>
            <a:endParaRPr lang="en-US" sz="1600" b="1" dirty="0">
              <a:solidFill>
                <a:schemeClr val="bg1"/>
              </a:solidFill>
              <a:latin typeface="Arial" pitchFamily="34" charset="0"/>
              <a:cs typeface="Arial" pitchFamily="34" charset="0"/>
            </a:endParaRPr>
          </a:p>
        </p:txBody>
      </p:sp>
      <p:sp>
        <p:nvSpPr>
          <p:cNvPr id="24" name="TextBox 23"/>
          <p:cNvSpPr txBox="1"/>
          <p:nvPr/>
        </p:nvSpPr>
        <p:spPr>
          <a:xfrm>
            <a:off x="1718882" y="3575046"/>
            <a:ext cx="2596352" cy="338554"/>
          </a:xfrm>
          <a:prstGeom prst="rect">
            <a:avLst/>
          </a:prstGeom>
          <a:noFill/>
        </p:spPr>
        <p:txBody>
          <a:bodyPr wrap="none" rtlCol="0">
            <a:spAutoFit/>
          </a:bodyPr>
          <a:lstStyle/>
          <a:p>
            <a:r>
              <a:rPr lang="en-US" sz="1600" b="1" dirty="0" smtClean="0">
                <a:latin typeface="Arial" pitchFamily="34" charset="0"/>
                <a:cs typeface="Arial" pitchFamily="34" charset="0"/>
              </a:rPr>
              <a:t>Grade-Level</a:t>
            </a:r>
            <a:r>
              <a:rPr lang="en-US" sz="1600" dirty="0" smtClean="0">
                <a:latin typeface="Arial" pitchFamily="34" charset="0"/>
                <a:cs typeface="Arial" pitchFamily="34" charset="0"/>
              </a:rPr>
              <a:t> Value-Added</a:t>
            </a:r>
            <a:endParaRPr lang="en-US" sz="1600" dirty="0">
              <a:latin typeface="Arial" pitchFamily="34" charset="0"/>
              <a:cs typeface="Arial" pitchFamily="34" charset="0"/>
            </a:endParaRPr>
          </a:p>
        </p:txBody>
      </p:sp>
      <p:grpSp>
        <p:nvGrpSpPr>
          <p:cNvPr id="7" name="Group 6"/>
          <p:cNvGrpSpPr/>
          <p:nvPr/>
        </p:nvGrpSpPr>
        <p:grpSpPr>
          <a:xfrm>
            <a:off x="583434" y="1854147"/>
            <a:ext cx="5136808" cy="542729"/>
            <a:chOff x="126234" y="2559028"/>
            <a:chExt cx="5136808" cy="542729"/>
          </a:xfrm>
        </p:grpSpPr>
        <p:sp>
          <p:nvSpPr>
            <p:cNvPr id="5" name="Rectangle 4"/>
            <p:cNvSpPr/>
            <p:nvPr/>
          </p:nvSpPr>
          <p:spPr>
            <a:xfrm>
              <a:off x="126234" y="2563795"/>
              <a:ext cx="5088162"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p:cNvSpPr txBox="1"/>
            <p:nvPr/>
          </p:nvSpPr>
          <p:spPr>
            <a:xfrm>
              <a:off x="1382441" y="2559028"/>
              <a:ext cx="805028" cy="461665"/>
            </a:xfrm>
            <a:prstGeom prst="rect">
              <a:avLst/>
            </a:prstGeom>
            <a:noFill/>
          </p:spPr>
          <p:txBody>
            <a:bodyPr wrap="none" rtlCol="0">
              <a:spAutoFit/>
            </a:bodyPr>
            <a:lstStyle/>
            <a:p>
              <a:pPr algn="ctr"/>
              <a:r>
                <a:rPr lang="en-US" sz="800" dirty="0" smtClean="0">
                  <a:solidFill>
                    <a:schemeClr val="bg1"/>
                  </a:solidFill>
                  <a:latin typeface="Arial" pitchFamily="34" charset="0"/>
                  <a:cs typeface="Arial" pitchFamily="34" charset="0"/>
                </a:rPr>
                <a:t>NUMBER OF</a:t>
              </a:r>
            </a:p>
            <a:p>
              <a:pPr algn="ctr"/>
              <a:r>
                <a:rPr lang="en-US" sz="800" dirty="0" smtClean="0">
                  <a:solidFill>
                    <a:schemeClr val="bg1"/>
                  </a:solidFill>
                  <a:latin typeface="Arial" pitchFamily="34" charset="0"/>
                  <a:cs typeface="Arial" pitchFamily="34" charset="0"/>
                </a:rPr>
                <a:t>STUDENTS</a:t>
              </a:r>
            </a:p>
            <a:p>
              <a:pPr algn="ctr"/>
              <a:r>
                <a:rPr lang="en-US" sz="800" dirty="0" smtClean="0">
                  <a:solidFill>
                    <a:schemeClr val="bg1"/>
                  </a:solidFill>
                  <a:latin typeface="Arial" pitchFamily="34" charset="0"/>
                  <a:cs typeface="Arial" pitchFamily="34" charset="0"/>
                </a:rPr>
                <a:t>(WEIGHTED)</a:t>
              </a:r>
              <a:endParaRPr lang="en-US" sz="800" dirty="0">
                <a:solidFill>
                  <a:schemeClr val="bg1"/>
                </a:solidFill>
                <a:latin typeface="Arial" pitchFamily="34" charset="0"/>
                <a:cs typeface="Arial" pitchFamily="34" charset="0"/>
              </a:endParaRPr>
            </a:p>
          </p:txBody>
        </p:sp>
        <p:sp>
          <p:nvSpPr>
            <p:cNvPr id="8" name="TextBox 7"/>
            <p:cNvSpPr txBox="1"/>
            <p:nvPr/>
          </p:nvSpPr>
          <p:spPr>
            <a:xfrm>
              <a:off x="2959306" y="2573316"/>
              <a:ext cx="1527983" cy="215444"/>
            </a:xfrm>
            <a:prstGeom prst="rect">
              <a:avLst/>
            </a:prstGeom>
            <a:noFill/>
          </p:spPr>
          <p:txBody>
            <a:bodyPr wrap="none" rtlCol="0">
              <a:spAutoFit/>
            </a:bodyPr>
            <a:lstStyle/>
            <a:p>
              <a:pPr algn="ctr"/>
              <a:r>
                <a:rPr lang="en-US" sz="800" dirty="0" smtClean="0">
                  <a:solidFill>
                    <a:schemeClr val="bg1"/>
                  </a:solidFill>
                  <a:latin typeface="Arial" pitchFamily="34" charset="0"/>
                  <a:cs typeface="Arial" pitchFamily="34" charset="0"/>
                </a:rPr>
                <a:t>VALUE-ADDED ESTIMATES</a:t>
              </a:r>
              <a:endParaRPr lang="en-US" sz="800" dirty="0">
                <a:solidFill>
                  <a:schemeClr val="bg1"/>
                </a:solidFill>
                <a:latin typeface="Arial" pitchFamily="34" charset="0"/>
                <a:cs typeface="Arial" pitchFamily="34" charset="0"/>
              </a:endParaRPr>
            </a:p>
          </p:txBody>
        </p:sp>
        <p:sp>
          <p:nvSpPr>
            <p:cNvPr id="12" name="TextBox 11"/>
            <p:cNvSpPr txBox="1"/>
            <p:nvPr/>
          </p:nvSpPr>
          <p:spPr>
            <a:xfrm>
              <a:off x="2090677" y="2751909"/>
              <a:ext cx="269626" cy="276999"/>
            </a:xfrm>
            <a:prstGeom prst="rect">
              <a:avLst/>
            </a:prstGeom>
            <a:noFill/>
          </p:spPr>
          <p:txBody>
            <a:bodyPr wrap="none" rtlCol="0">
              <a:spAutoFit/>
            </a:bodyPr>
            <a:lstStyle/>
            <a:p>
              <a:pPr algn="ctr"/>
              <a:r>
                <a:rPr lang="en-US" sz="1200" dirty="0" smtClean="0">
                  <a:solidFill>
                    <a:schemeClr val="bg1"/>
                  </a:solidFill>
                  <a:latin typeface="Arial" pitchFamily="34" charset="0"/>
                  <a:cs typeface="Arial" pitchFamily="34" charset="0"/>
                </a:rPr>
                <a:t>1</a:t>
              </a:r>
              <a:endParaRPr lang="en-US" sz="1200" dirty="0">
                <a:solidFill>
                  <a:schemeClr val="bg1"/>
                </a:solidFill>
                <a:latin typeface="Arial" pitchFamily="34" charset="0"/>
                <a:cs typeface="Arial" pitchFamily="34" charset="0"/>
              </a:endParaRPr>
            </a:p>
          </p:txBody>
        </p:sp>
        <p:sp>
          <p:nvSpPr>
            <p:cNvPr id="13" name="TextBox 12"/>
            <p:cNvSpPr txBox="1"/>
            <p:nvPr/>
          </p:nvSpPr>
          <p:spPr>
            <a:xfrm>
              <a:off x="2836008" y="2751909"/>
              <a:ext cx="269626" cy="276999"/>
            </a:xfrm>
            <a:prstGeom prst="rect">
              <a:avLst/>
            </a:prstGeom>
            <a:noFill/>
          </p:spPr>
          <p:txBody>
            <a:bodyPr wrap="none" rtlCol="0">
              <a:spAutoFit/>
            </a:bodyPr>
            <a:lstStyle/>
            <a:p>
              <a:pPr algn="ctr"/>
              <a:r>
                <a:rPr lang="en-US" sz="1200" dirty="0" smtClean="0">
                  <a:solidFill>
                    <a:schemeClr val="bg1"/>
                  </a:solidFill>
                  <a:latin typeface="Arial" pitchFamily="34" charset="0"/>
                  <a:cs typeface="Arial" pitchFamily="34" charset="0"/>
                </a:rPr>
                <a:t>2</a:t>
              </a:r>
              <a:endParaRPr lang="en-US" sz="1200" dirty="0">
                <a:solidFill>
                  <a:schemeClr val="bg1"/>
                </a:solidFill>
                <a:latin typeface="Arial" pitchFamily="34" charset="0"/>
                <a:cs typeface="Arial" pitchFamily="34" charset="0"/>
              </a:endParaRPr>
            </a:p>
          </p:txBody>
        </p:sp>
        <p:sp>
          <p:nvSpPr>
            <p:cNvPr id="14" name="TextBox 13"/>
            <p:cNvSpPr txBox="1"/>
            <p:nvPr/>
          </p:nvSpPr>
          <p:spPr>
            <a:xfrm>
              <a:off x="3555142" y="2761434"/>
              <a:ext cx="269626" cy="276999"/>
            </a:xfrm>
            <a:prstGeom prst="rect">
              <a:avLst/>
            </a:prstGeom>
            <a:noFill/>
          </p:spPr>
          <p:txBody>
            <a:bodyPr wrap="none" rtlCol="0">
              <a:spAutoFit/>
            </a:bodyPr>
            <a:lstStyle/>
            <a:p>
              <a:pPr algn="ctr"/>
              <a:r>
                <a:rPr lang="en-US" sz="1200" dirty="0" smtClean="0">
                  <a:solidFill>
                    <a:schemeClr val="bg1"/>
                  </a:solidFill>
                  <a:latin typeface="Arial" pitchFamily="34" charset="0"/>
                  <a:cs typeface="Arial" pitchFamily="34" charset="0"/>
                </a:rPr>
                <a:t>3</a:t>
              </a:r>
              <a:endParaRPr lang="en-US" sz="1200" dirty="0">
                <a:solidFill>
                  <a:schemeClr val="bg1"/>
                </a:solidFill>
                <a:latin typeface="Arial" pitchFamily="34" charset="0"/>
                <a:cs typeface="Arial" pitchFamily="34" charset="0"/>
              </a:endParaRPr>
            </a:p>
          </p:txBody>
        </p:sp>
        <p:sp>
          <p:nvSpPr>
            <p:cNvPr id="15" name="TextBox 14"/>
            <p:cNvSpPr txBox="1"/>
            <p:nvPr/>
          </p:nvSpPr>
          <p:spPr>
            <a:xfrm>
              <a:off x="4283804" y="2749528"/>
              <a:ext cx="269626" cy="276999"/>
            </a:xfrm>
            <a:prstGeom prst="rect">
              <a:avLst/>
            </a:prstGeom>
            <a:noFill/>
          </p:spPr>
          <p:txBody>
            <a:bodyPr wrap="none" rtlCol="0">
              <a:spAutoFit/>
            </a:bodyPr>
            <a:lstStyle/>
            <a:p>
              <a:pPr algn="ctr"/>
              <a:r>
                <a:rPr lang="en-US" sz="1200" dirty="0" smtClean="0">
                  <a:solidFill>
                    <a:schemeClr val="bg1"/>
                  </a:solidFill>
                  <a:latin typeface="Arial" pitchFamily="34" charset="0"/>
                  <a:cs typeface="Arial" pitchFamily="34" charset="0"/>
                </a:rPr>
                <a:t>4</a:t>
              </a:r>
              <a:endParaRPr lang="en-US" sz="1200" dirty="0">
                <a:solidFill>
                  <a:schemeClr val="bg1"/>
                </a:solidFill>
                <a:latin typeface="Arial" pitchFamily="34" charset="0"/>
                <a:cs typeface="Arial" pitchFamily="34" charset="0"/>
              </a:endParaRPr>
            </a:p>
          </p:txBody>
        </p:sp>
        <p:sp>
          <p:nvSpPr>
            <p:cNvPr id="16" name="TextBox 15"/>
            <p:cNvSpPr txBox="1"/>
            <p:nvPr/>
          </p:nvSpPr>
          <p:spPr>
            <a:xfrm>
              <a:off x="4993416" y="2747146"/>
              <a:ext cx="269626" cy="276999"/>
            </a:xfrm>
            <a:prstGeom prst="rect">
              <a:avLst/>
            </a:prstGeom>
            <a:noFill/>
          </p:spPr>
          <p:txBody>
            <a:bodyPr wrap="none" rtlCol="0">
              <a:spAutoFit/>
            </a:bodyPr>
            <a:lstStyle/>
            <a:p>
              <a:pPr algn="ctr"/>
              <a:r>
                <a:rPr lang="en-US" sz="1200" dirty="0" smtClean="0">
                  <a:solidFill>
                    <a:schemeClr val="bg1"/>
                  </a:solidFill>
                  <a:latin typeface="Arial" pitchFamily="34" charset="0"/>
                  <a:cs typeface="Arial" pitchFamily="34" charset="0"/>
                </a:rPr>
                <a:t>5</a:t>
              </a:r>
              <a:endParaRPr lang="en-US" sz="1200" dirty="0">
                <a:solidFill>
                  <a:schemeClr val="bg1"/>
                </a:solidFill>
                <a:latin typeface="Arial" pitchFamily="34" charset="0"/>
                <a:cs typeface="Arial" pitchFamily="34" charset="0"/>
              </a:endParaRPr>
            </a:p>
          </p:txBody>
        </p:sp>
        <p:sp>
          <p:nvSpPr>
            <p:cNvPr id="25" name="Rectangle 24"/>
            <p:cNvSpPr/>
            <p:nvPr/>
          </p:nvSpPr>
          <p:spPr>
            <a:xfrm>
              <a:off x="2222345" y="299202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6" name="Rectangle 25"/>
            <p:cNvSpPr/>
            <p:nvPr/>
          </p:nvSpPr>
          <p:spPr>
            <a:xfrm>
              <a:off x="2949221" y="299202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Rectangle 26"/>
            <p:cNvSpPr/>
            <p:nvPr/>
          </p:nvSpPr>
          <p:spPr>
            <a:xfrm>
              <a:off x="3676097" y="299202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8" name="Rectangle 27"/>
            <p:cNvSpPr/>
            <p:nvPr/>
          </p:nvSpPr>
          <p:spPr>
            <a:xfrm>
              <a:off x="4402973" y="299202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9" name="Rectangle 28"/>
            <p:cNvSpPr/>
            <p:nvPr/>
          </p:nvSpPr>
          <p:spPr>
            <a:xfrm>
              <a:off x="5129850" y="299202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sp>
        <p:nvSpPr>
          <p:cNvPr id="35" name="Rectangle 34"/>
          <p:cNvSpPr/>
          <p:nvPr/>
        </p:nvSpPr>
        <p:spPr>
          <a:xfrm>
            <a:off x="2681931" y="448111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6" name="Rectangle 35"/>
          <p:cNvSpPr/>
          <p:nvPr/>
        </p:nvSpPr>
        <p:spPr>
          <a:xfrm>
            <a:off x="3408807" y="448111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7" name="Rectangle 36"/>
          <p:cNvSpPr/>
          <p:nvPr/>
        </p:nvSpPr>
        <p:spPr>
          <a:xfrm>
            <a:off x="4135683" y="448111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8" name="Rectangle 37"/>
          <p:cNvSpPr/>
          <p:nvPr/>
        </p:nvSpPr>
        <p:spPr>
          <a:xfrm>
            <a:off x="4862559" y="448111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9" name="Rectangle 38"/>
          <p:cNvSpPr/>
          <p:nvPr/>
        </p:nvSpPr>
        <p:spPr>
          <a:xfrm>
            <a:off x="5589436" y="448111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5" name="Rectangle 44"/>
          <p:cNvSpPr/>
          <p:nvPr/>
        </p:nvSpPr>
        <p:spPr>
          <a:xfrm>
            <a:off x="2679550" y="497403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6" name="Rectangle 45"/>
          <p:cNvSpPr/>
          <p:nvPr/>
        </p:nvSpPr>
        <p:spPr>
          <a:xfrm>
            <a:off x="3406426" y="497403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7" name="Rectangle 46"/>
          <p:cNvSpPr/>
          <p:nvPr/>
        </p:nvSpPr>
        <p:spPr>
          <a:xfrm>
            <a:off x="4133302" y="497403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8" name="Rectangle 47"/>
          <p:cNvSpPr/>
          <p:nvPr/>
        </p:nvSpPr>
        <p:spPr>
          <a:xfrm>
            <a:off x="4860178" y="497403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Rectangle 48"/>
          <p:cNvSpPr/>
          <p:nvPr/>
        </p:nvSpPr>
        <p:spPr>
          <a:xfrm>
            <a:off x="5587055" y="497403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cxnSp>
        <p:nvCxnSpPr>
          <p:cNvPr id="58" name="Straight Connector 57"/>
          <p:cNvCxnSpPr/>
          <p:nvPr/>
        </p:nvCxnSpPr>
        <p:spPr>
          <a:xfrm>
            <a:off x="1885950" y="4043356"/>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578100" y="4043356"/>
            <a:ext cx="0" cy="146367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2677169" y="547175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0" name="Rectangle 79"/>
          <p:cNvSpPr/>
          <p:nvPr/>
        </p:nvSpPr>
        <p:spPr>
          <a:xfrm>
            <a:off x="3404045" y="547175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1" name="Rectangle 80"/>
          <p:cNvSpPr/>
          <p:nvPr/>
        </p:nvSpPr>
        <p:spPr>
          <a:xfrm>
            <a:off x="4130921" y="547175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3" name="Rectangle 82"/>
          <p:cNvSpPr/>
          <p:nvPr/>
        </p:nvSpPr>
        <p:spPr>
          <a:xfrm>
            <a:off x="4857797" y="547175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4" name="Rectangle 83"/>
          <p:cNvSpPr/>
          <p:nvPr/>
        </p:nvSpPr>
        <p:spPr>
          <a:xfrm>
            <a:off x="5584674" y="547175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1" name="TextBox 60"/>
          <p:cNvSpPr txBox="1"/>
          <p:nvPr/>
        </p:nvSpPr>
        <p:spPr>
          <a:xfrm>
            <a:off x="1996527" y="4094156"/>
            <a:ext cx="482824" cy="307777"/>
          </a:xfrm>
          <a:prstGeom prst="rect">
            <a:avLst/>
          </a:prstGeom>
          <a:noFill/>
        </p:spPr>
        <p:txBody>
          <a:bodyPr wrap="none" rtlCol="0">
            <a:spAutoFit/>
          </a:bodyPr>
          <a:lstStyle/>
          <a:p>
            <a:pPr algn="ctr"/>
            <a:r>
              <a:rPr lang="en-US" sz="1400" dirty="0" smtClean="0">
                <a:latin typeface="Arial" pitchFamily="34" charset="0"/>
                <a:cs typeface="Arial" pitchFamily="34" charset="0"/>
              </a:rPr>
              <a:t>100</a:t>
            </a:r>
            <a:endParaRPr lang="en-US" sz="1400" dirty="0">
              <a:latin typeface="Arial" pitchFamily="34" charset="0"/>
              <a:cs typeface="Arial" pitchFamily="34" charset="0"/>
            </a:endParaRPr>
          </a:p>
        </p:txBody>
      </p:sp>
      <p:sp>
        <p:nvSpPr>
          <p:cNvPr id="62" name="TextBox 61"/>
          <p:cNvSpPr txBox="1"/>
          <p:nvPr/>
        </p:nvSpPr>
        <p:spPr>
          <a:xfrm>
            <a:off x="1999702" y="4583106"/>
            <a:ext cx="482824" cy="307777"/>
          </a:xfrm>
          <a:prstGeom prst="rect">
            <a:avLst/>
          </a:prstGeom>
          <a:noFill/>
        </p:spPr>
        <p:txBody>
          <a:bodyPr wrap="none" rtlCol="0">
            <a:spAutoFit/>
          </a:bodyPr>
          <a:lstStyle/>
          <a:p>
            <a:pPr algn="ctr"/>
            <a:r>
              <a:rPr lang="en-US" sz="1400" dirty="0" smtClean="0">
                <a:latin typeface="Arial" pitchFamily="34" charset="0"/>
                <a:cs typeface="Arial" pitchFamily="34" charset="0"/>
              </a:rPr>
              <a:t>100</a:t>
            </a:r>
            <a:endParaRPr lang="en-US" sz="1400" dirty="0">
              <a:latin typeface="Arial" pitchFamily="34" charset="0"/>
              <a:cs typeface="Arial" pitchFamily="34" charset="0"/>
            </a:endParaRPr>
          </a:p>
        </p:txBody>
      </p:sp>
      <p:sp>
        <p:nvSpPr>
          <p:cNvPr id="96" name="TextBox 95"/>
          <p:cNvSpPr txBox="1"/>
          <p:nvPr/>
        </p:nvSpPr>
        <p:spPr>
          <a:xfrm>
            <a:off x="1991765" y="5084795"/>
            <a:ext cx="482824" cy="307777"/>
          </a:xfrm>
          <a:prstGeom prst="rect">
            <a:avLst/>
          </a:prstGeom>
          <a:noFill/>
        </p:spPr>
        <p:txBody>
          <a:bodyPr wrap="none" rtlCol="0">
            <a:spAutoFit/>
          </a:bodyPr>
          <a:lstStyle/>
          <a:p>
            <a:pPr algn="ctr"/>
            <a:r>
              <a:rPr lang="en-US" sz="1400" dirty="0" smtClean="0">
                <a:latin typeface="Arial" pitchFamily="34" charset="0"/>
                <a:cs typeface="Arial" pitchFamily="34" charset="0"/>
              </a:rPr>
              <a:t>100</a:t>
            </a:r>
            <a:endParaRPr lang="en-US" sz="14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t>Checking for Understanding</a:t>
            </a:r>
            <a:endParaRPr lang="en-US" dirty="0"/>
          </a:p>
        </p:txBody>
      </p:sp>
      <p:cxnSp>
        <p:nvCxnSpPr>
          <p:cNvPr id="77" name="Straight Connector 76"/>
          <p:cNvCxnSpPr/>
          <p:nvPr/>
        </p:nvCxnSpPr>
        <p:spPr>
          <a:xfrm>
            <a:off x="3233741" y="5015991"/>
            <a:ext cx="88106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055162" y="4522729"/>
            <a:ext cx="92142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890838" y="5511330"/>
            <a:ext cx="8589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619124" y="4103683"/>
            <a:ext cx="926857" cy="338554"/>
          </a:xfrm>
          <a:prstGeom prst="rect">
            <a:avLst/>
          </a:prstGeom>
          <a:noFill/>
        </p:spPr>
        <p:txBody>
          <a:bodyPr wrap="none" rtlCol="0">
            <a:spAutoFit/>
          </a:bodyPr>
          <a:lstStyle/>
          <a:p>
            <a:r>
              <a:rPr lang="en-US" sz="1600" dirty="0" smtClean="0">
                <a:latin typeface="Arial" pitchFamily="34" charset="0"/>
                <a:cs typeface="Arial" pitchFamily="34" charset="0"/>
              </a:rPr>
              <a:t>Grade 3</a:t>
            </a:r>
            <a:endParaRPr lang="en-US" sz="1600" dirty="0">
              <a:latin typeface="Arial" pitchFamily="34" charset="0"/>
              <a:cs typeface="Arial" pitchFamily="34" charset="0"/>
            </a:endParaRPr>
          </a:p>
        </p:txBody>
      </p:sp>
      <p:sp>
        <p:nvSpPr>
          <p:cNvPr id="105" name="TextBox 104"/>
          <p:cNvSpPr txBox="1"/>
          <p:nvPr/>
        </p:nvSpPr>
        <p:spPr>
          <a:xfrm>
            <a:off x="619124" y="4603746"/>
            <a:ext cx="926857" cy="338554"/>
          </a:xfrm>
          <a:prstGeom prst="rect">
            <a:avLst/>
          </a:prstGeom>
          <a:noFill/>
        </p:spPr>
        <p:txBody>
          <a:bodyPr wrap="none" rtlCol="0">
            <a:spAutoFit/>
          </a:bodyPr>
          <a:lstStyle/>
          <a:p>
            <a:r>
              <a:rPr lang="en-US" sz="1600" dirty="0" smtClean="0">
                <a:latin typeface="Arial" pitchFamily="34" charset="0"/>
                <a:cs typeface="Arial" pitchFamily="34" charset="0"/>
              </a:rPr>
              <a:t>Grade 4</a:t>
            </a:r>
            <a:endParaRPr lang="en-US" sz="1600" dirty="0">
              <a:latin typeface="Arial" pitchFamily="34" charset="0"/>
              <a:cs typeface="Arial" pitchFamily="34" charset="0"/>
            </a:endParaRPr>
          </a:p>
        </p:txBody>
      </p:sp>
      <p:sp>
        <p:nvSpPr>
          <p:cNvPr id="106" name="TextBox 105"/>
          <p:cNvSpPr txBox="1"/>
          <p:nvPr/>
        </p:nvSpPr>
        <p:spPr>
          <a:xfrm>
            <a:off x="619124" y="5103808"/>
            <a:ext cx="926857" cy="338554"/>
          </a:xfrm>
          <a:prstGeom prst="rect">
            <a:avLst/>
          </a:prstGeom>
          <a:noFill/>
        </p:spPr>
        <p:txBody>
          <a:bodyPr wrap="none" rtlCol="0">
            <a:spAutoFit/>
          </a:bodyPr>
          <a:lstStyle/>
          <a:p>
            <a:r>
              <a:rPr lang="en-US" sz="1600" dirty="0" smtClean="0">
                <a:latin typeface="Arial" pitchFamily="34" charset="0"/>
                <a:cs typeface="Arial" pitchFamily="34" charset="0"/>
              </a:rPr>
              <a:t>Grade 5</a:t>
            </a:r>
            <a:endParaRPr lang="en-US" sz="1600" dirty="0">
              <a:latin typeface="Arial" pitchFamily="34" charset="0"/>
              <a:cs typeface="Arial" pitchFamily="34" charset="0"/>
            </a:endParaRPr>
          </a:p>
        </p:txBody>
      </p:sp>
      <p:sp>
        <p:nvSpPr>
          <p:cNvPr id="60" name="TextBox 59"/>
          <p:cNvSpPr txBox="1"/>
          <p:nvPr/>
        </p:nvSpPr>
        <p:spPr>
          <a:xfrm>
            <a:off x="584197" y="3573932"/>
            <a:ext cx="1128835" cy="338554"/>
          </a:xfrm>
          <a:prstGeom prst="rect">
            <a:avLst/>
          </a:prstGeom>
          <a:solidFill>
            <a:srgbClr val="2C5A8C"/>
          </a:solidFill>
        </p:spPr>
        <p:txBody>
          <a:bodyPr wrap="none" rtlCol="0">
            <a:spAutoFit/>
          </a:bodyPr>
          <a:lstStyle/>
          <a:p>
            <a:r>
              <a:rPr lang="en-US" sz="1600" b="1" dirty="0" smtClean="0">
                <a:solidFill>
                  <a:schemeClr val="bg1"/>
                </a:solidFill>
                <a:latin typeface="Arial" pitchFamily="34" charset="0"/>
                <a:cs typeface="Arial" pitchFamily="34" charset="0"/>
              </a:rPr>
              <a:t>READING</a:t>
            </a:r>
            <a:endParaRPr lang="en-US" sz="1600" b="1" dirty="0">
              <a:solidFill>
                <a:schemeClr val="bg1"/>
              </a:solidFill>
              <a:latin typeface="Arial" pitchFamily="34" charset="0"/>
              <a:cs typeface="Arial" pitchFamily="34" charset="0"/>
            </a:endParaRPr>
          </a:p>
        </p:txBody>
      </p:sp>
      <p:sp>
        <p:nvSpPr>
          <p:cNvPr id="63" name="Rectangle 62"/>
          <p:cNvSpPr/>
          <p:nvPr/>
        </p:nvSpPr>
        <p:spPr>
          <a:xfrm>
            <a:off x="571501" y="2886005"/>
            <a:ext cx="5083757"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64" name="TextBox 63"/>
          <p:cNvSpPr txBox="1"/>
          <p:nvPr/>
        </p:nvSpPr>
        <p:spPr>
          <a:xfrm>
            <a:off x="1714120" y="2424097"/>
            <a:ext cx="2686120" cy="338554"/>
          </a:xfrm>
          <a:prstGeom prst="rect">
            <a:avLst/>
          </a:prstGeom>
          <a:noFill/>
        </p:spPr>
        <p:txBody>
          <a:bodyPr wrap="none" rtlCol="0">
            <a:spAutoFit/>
          </a:bodyPr>
          <a:lstStyle/>
          <a:p>
            <a:r>
              <a:rPr lang="en-US" sz="1600" b="1" dirty="0" smtClean="0">
                <a:latin typeface="Arial" pitchFamily="34" charset="0"/>
                <a:cs typeface="Arial" pitchFamily="34" charset="0"/>
              </a:rPr>
              <a:t>School-Level</a:t>
            </a:r>
            <a:r>
              <a:rPr lang="en-US" sz="1600" dirty="0" smtClean="0">
                <a:latin typeface="Arial" pitchFamily="34" charset="0"/>
                <a:cs typeface="Arial" pitchFamily="34" charset="0"/>
              </a:rPr>
              <a:t> Value-Added</a:t>
            </a:r>
            <a:endParaRPr lang="en-US" sz="1600" dirty="0">
              <a:latin typeface="Arial" pitchFamily="34" charset="0"/>
              <a:cs typeface="Arial" pitchFamily="34" charset="0"/>
            </a:endParaRPr>
          </a:p>
        </p:txBody>
      </p:sp>
      <p:cxnSp>
        <p:nvCxnSpPr>
          <p:cNvPr id="65" name="Straight Connector 64"/>
          <p:cNvCxnSpPr/>
          <p:nvPr/>
        </p:nvCxnSpPr>
        <p:spPr>
          <a:xfrm>
            <a:off x="1881188" y="2892407"/>
            <a:ext cx="0" cy="47937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573338" y="2892407"/>
            <a:ext cx="0" cy="47937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991765" y="2943207"/>
            <a:ext cx="482824" cy="307777"/>
          </a:xfrm>
          <a:prstGeom prst="rect">
            <a:avLst/>
          </a:prstGeom>
          <a:noFill/>
        </p:spPr>
        <p:txBody>
          <a:bodyPr wrap="none" rtlCol="0">
            <a:spAutoFit/>
          </a:bodyPr>
          <a:lstStyle/>
          <a:p>
            <a:pPr algn="ctr"/>
            <a:r>
              <a:rPr lang="en-US" sz="1400" dirty="0" smtClean="0">
                <a:latin typeface="Arial" pitchFamily="34" charset="0"/>
                <a:cs typeface="Arial" pitchFamily="34" charset="0"/>
              </a:rPr>
              <a:t>300</a:t>
            </a:r>
            <a:endParaRPr lang="en-US" sz="1400" dirty="0">
              <a:latin typeface="Arial" pitchFamily="34" charset="0"/>
              <a:cs typeface="Arial" pitchFamily="34" charset="0"/>
            </a:endParaRPr>
          </a:p>
        </p:txBody>
      </p:sp>
      <p:sp>
        <p:nvSpPr>
          <p:cNvPr id="73" name="TextBox 72"/>
          <p:cNvSpPr txBox="1"/>
          <p:nvPr/>
        </p:nvSpPr>
        <p:spPr>
          <a:xfrm>
            <a:off x="614362" y="2952734"/>
            <a:ext cx="833883" cy="338554"/>
          </a:xfrm>
          <a:prstGeom prst="rect">
            <a:avLst/>
          </a:prstGeom>
          <a:noFill/>
        </p:spPr>
        <p:txBody>
          <a:bodyPr wrap="none" rtlCol="0">
            <a:spAutoFit/>
          </a:bodyPr>
          <a:lstStyle/>
          <a:p>
            <a:r>
              <a:rPr lang="en-US" sz="1600" dirty="0" smtClean="0">
                <a:latin typeface="Arial" pitchFamily="34" charset="0"/>
                <a:cs typeface="Arial" pitchFamily="34" charset="0"/>
              </a:rPr>
              <a:t>Overall</a:t>
            </a:r>
            <a:endParaRPr lang="en-US" sz="1600" dirty="0">
              <a:latin typeface="Arial" pitchFamily="34" charset="0"/>
              <a:cs typeface="Arial" pitchFamily="34" charset="0"/>
            </a:endParaRPr>
          </a:p>
        </p:txBody>
      </p:sp>
      <p:sp>
        <p:nvSpPr>
          <p:cNvPr id="75" name="TextBox 74"/>
          <p:cNvSpPr txBox="1"/>
          <p:nvPr/>
        </p:nvSpPr>
        <p:spPr>
          <a:xfrm>
            <a:off x="579435" y="2422983"/>
            <a:ext cx="1128835" cy="338554"/>
          </a:xfrm>
          <a:prstGeom prst="rect">
            <a:avLst/>
          </a:prstGeom>
          <a:solidFill>
            <a:srgbClr val="2C5A8C"/>
          </a:solidFill>
        </p:spPr>
        <p:txBody>
          <a:bodyPr wrap="none" rtlCol="0">
            <a:spAutoFit/>
          </a:bodyPr>
          <a:lstStyle/>
          <a:p>
            <a:r>
              <a:rPr lang="en-US" sz="1600" b="1" dirty="0" smtClean="0">
                <a:solidFill>
                  <a:schemeClr val="bg1"/>
                </a:solidFill>
                <a:latin typeface="Arial" pitchFamily="34" charset="0"/>
                <a:cs typeface="Arial" pitchFamily="34" charset="0"/>
              </a:rPr>
              <a:t>READING</a:t>
            </a:r>
            <a:endParaRPr lang="en-US" sz="1600" b="1" dirty="0">
              <a:solidFill>
                <a:schemeClr val="bg1"/>
              </a:solidFill>
              <a:latin typeface="Arial" pitchFamily="34" charset="0"/>
              <a:cs typeface="Arial" pitchFamily="34" charset="0"/>
            </a:endParaRPr>
          </a:p>
        </p:txBody>
      </p:sp>
      <p:sp>
        <p:nvSpPr>
          <p:cNvPr id="82" name="Rectangle 81"/>
          <p:cNvSpPr/>
          <p:nvPr/>
        </p:nvSpPr>
        <p:spPr>
          <a:xfrm>
            <a:off x="2679550" y="331691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5" name="Rectangle 84"/>
          <p:cNvSpPr/>
          <p:nvPr/>
        </p:nvSpPr>
        <p:spPr>
          <a:xfrm>
            <a:off x="3406426" y="331691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6" name="Rectangle 85"/>
          <p:cNvSpPr/>
          <p:nvPr/>
        </p:nvSpPr>
        <p:spPr>
          <a:xfrm>
            <a:off x="4133302" y="331691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9" name="Rectangle 88"/>
          <p:cNvSpPr/>
          <p:nvPr/>
        </p:nvSpPr>
        <p:spPr>
          <a:xfrm>
            <a:off x="4860178" y="331691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0" name="Rectangle 89"/>
          <p:cNvSpPr/>
          <p:nvPr/>
        </p:nvSpPr>
        <p:spPr>
          <a:xfrm>
            <a:off x="5587055" y="331691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cxnSp>
        <p:nvCxnSpPr>
          <p:cNvPr id="70" name="Straight Connector 69"/>
          <p:cNvCxnSpPr/>
          <p:nvPr/>
        </p:nvCxnSpPr>
        <p:spPr>
          <a:xfrm>
            <a:off x="2789217" y="3369742"/>
            <a:ext cx="54603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Content Placeholder 2"/>
          <p:cNvSpPr>
            <a:spLocks noGrp="1"/>
          </p:cNvSpPr>
          <p:nvPr>
            <p:ph sz="quarter" idx="1"/>
          </p:nvPr>
        </p:nvSpPr>
        <p:spPr>
          <a:xfrm>
            <a:off x="5772150" y="1803400"/>
            <a:ext cx="2993898" cy="4381500"/>
          </a:xfrm>
        </p:spPr>
        <p:txBody>
          <a:bodyPr>
            <a:normAutofit fontScale="85000" lnSpcReduction="20000"/>
          </a:bodyPr>
          <a:lstStyle/>
          <a:p>
            <a:r>
              <a:rPr lang="en-US" dirty="0" smtClean="0"/>
              <a:t>Using what you now know about shrinkage estimation, explain how it is possible for this elementary school’s overall average Value-Added to be reported lower than any of the individual grade-level estimates.</a:t>
            </a:r>
            <a:endParaRPr lang="en-US" dirty="0"/>
          </a:p>
        </p:txBody>
      </p:sp>
      <p:sp>
        <p:nvSpPr>
          <p:cNvPr id="91" name="Oval Callout 90"/>
          <p:cNvSpPr/>
          <p:nvPr/>
        </p:nvSpPr>
        <p:spPr>
          <a:xfrm>
            <a:off x="2867594" y="2943207"/>
            <a:ext cx="379172" cy="322058"/>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1.5</a:t>
            </a:r>
            <a:endParaRPr lang="en-US" sz="1200" b="1" dirty="0">
              <a:solidFill>
                <a:schemeClr val="tx1"/>
              </a:solidFill>
              <a:latin typeface="Arial" pitchFamily="34" charset="0"/>
              <a:cs typeface="Arial" pitchFamily="34" charset="0"/>
            </a:endParaRPr>
          </a:p>
        </p:txBody>
      </p:sp>
      <p:sp>
        <p:nvSpPr>
          <p:cNvPr id="92" name="Oval Callout 91"/>
          <p:cNvSpPr/>
          <p:nvPr/>
        </p:nvSpPr>
        <p:spPr>
          <a:xfrm>
            <a:off x="3335252" y="4103683"/>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2.1</a:t>
            </a:r>
            <a:endParaRPr lang="en-US" sz="1200" b="1" dirty="0">
              <a:solidFill>
                <a:schemeClr val="tx1"/>
              </a:solidFill>
              <a:latin typeface="Arial" pitchFamily="34" charset="0"/>
              <a:cs typeface="Arial" pitchFamily="34" charset="0"/>
            </a:endParaRPr>
          </a:p>
        </p:txBody>
      </p:sp>
      <p:sp>
        <p:nvSpPr>
          <p:cNvPr id="94" name="Oval Callout 93"/>
          <p:cNvSpPr/>
          <p:nvPr/>
        </p:nvSpPr>
        <p:spPr>
          <a:xfrm>
            <a:off x="3484686" y="4583106"/>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2.3</a:t>
            </a:r>
            <a:endParaRPr lang="en-US" sz="1200" b="1" dirty="0">
              <a:solidFill>
                <a:schemeClr val="tx1"/>
              </a:solidFill>
              <a:latin typeface="Arial" pitchFamily="34" charset="0"/>
              <a:cs typeface="Arial" pitchFamily="34" charset="0"/>
            </a:endParaRPr>
          </a:p>
        </p:txBody>
      </p:sp>
      <p:sp>
        <p:nvSpPr>
          <p:cNvPr id="95" name="Oval Callout 94"/>
          <p:cNvSpPr/>
          <p:nvPr/>
        </p:nvSpPr>
        <p:spPr>
          <a:xfrm>
            <a:off x="3136703" y="5083765"/>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1.9</a:t>
            </a:r>
            <a:endParaRPr lang="en-US" sz="1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8768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animEffect transition="in" filter="fade">
                                      <p:cBhvr>
                                        <p:cTn id="7" dur="500"/>
                                        <p:tgtEl>
                                          <p:spTgt spid="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noAutofit/>
          </a:bodyPr>
          <a:lstStyle/>
          <a:p>
            <a:r>
              <a:rPr lang="en-US" sz="3400" dirty="0" smtClean="0"/>
              <a:t>Value-Added Estimate Color Coding</a:t>
            </a:r>
            <a:endParaRPr lang="en-US" sz="3400" dirty="0"/>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Value-Added Color Coding</a:t>
            </a:r>
            <a:endParaRPr lang="en-US" dirty="0"/>
          </a:p>
        </p:txBody>
      </p:sp>
      <p:grpSp>
        <p:nvGrpSpPr>
          <p:cNvPr id="62" name="Group 61"/>
          <p:cNvGrpSpPr/>
          <p:nvPr/>
        </p:nvGrpSpPr>
        <p:grpSpPr>
          <a:xfrm>
            <a:off x="600075" y="1835734"/>
            <a:ext cx="7870180" cy="3952849"/>
            <a:chOff x="600075" y="1835734"/>
            <a:chExt cx="7870180" cy="3952849"/>
          </a:xfrm>
        </p:grpSpPr>
        <p:sp>
          <p:nvSpPr>
            <p:cNvPr id="63" name="Rectangle 62"/>
            <p:cNvSpPr/>
            <p:nvPr/>
          </p:nvSpPr>
          <p:spPr>
            <a:xfrm>
              <a:off x="600075" y="3443288"/>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00075" y="4955381"/>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00796" y="1835734"/>
              <a:ext cx="7831362" cy="7338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10392" y="2669623"/>
              <a:ext cx="1477853" cy="646331"/>
            </a:xfrm>
            <a:prstGeom prst="rect">
              <a:avLst/>
            </a:prstGeom>
            <a:solidFill>
              <a:srgbClr val="BD723B"/>
            </a:solidFill>
          </p:spPr>
          <p:txBody>
            <a:bodyPr wrap="square" rtlCol="0">
              <a:spAutoFit/>
            </a:bodyPr>
            <a:lstStyle/>
            <a:p>
              <a:pPr algn="ctr"/>
              <a:r>
                <a:rPr lang="en-US" sz="3600" b="1" dirty="0" smtClean="0">
                  <a:solidFill>
                    <a:schemeClr val="bg1"/>
                  </a:solidFill>
                  <a:latin typeface="Arial" pitchFamily="34" charset="0"/>
                  <a:cs typeface="Arial" pitchFamily="34" charset="0"/>
                </a:rPr>
                <a:t>MATH</a:t>
              </a:r>
              <a:endParaRPr lang="en-US" sz="3600" b="1" dirty="0">
                <a:solidFill>
                  <a:schemeClr val="bg1"/>
                </a:solidFill>
                <a:latin typeface="Arial" pitchFamily="34" charset="0"/>
                <a:cs typeface="Arial" pitchFamily="34" charset="0"/>
              </a:endParaRPr>
            </a:p>
          </p:txBody>
        </p:sp>
        <p:sp>
          <p:nvSpPr>
            <p:cNvPr id="67" name="TextBox 66"/>
            <p:cNvSpPr txBox="1"/>
            <p:nvPr/>
          </p:nvSpPr>
          <p:spPr>
            <a:xfrm>
              <a:off x="2591960" y="1871478"/>
              <a:ext cx="1117615" cy="646331"/>
            </a:xfrm>
            <a:prstGeom prst="rect">
              <a:avLst/>
            </a:prstGeom>
            <a:noFill/>
          </p:spPr>
          <p:txBody>
            <a:bodyPr wrap="none" rtlCol="0">
              <a:spAutoFit/>
            </a:bodyPr>
            <a:lstStyle/>
            <a:p>
              <a:pPr algn="ctr"/>
              <a:r>
                <a:rPr lang="en-US" sz="1200" b="1" dirty="0" smtClean="0">
                  <a:solidFill>
                    <a:schemeClr val="bg1"/>
                  </a:solidFill>
                </a:rPr>
                <a:t>NUMBER OF</a:t>
              </a:r>
            </a:p>
            <a:p>
              <a:pPr algn="ctr"/>
              <a:r>
                <a:rPr lang="en-US" sz="1200" b="1" dirty="0" smtClean="0">
                  <a:solidFill>
                    <a:schemeClr val="bg1"/>
                  </a:solidFill>
                </a:rPr>
                <a:t>STUDENTS</a:t>
              </a:r>
            </a:p>
            <a:p>
              <a:pPr algn="ctr"/>
              <a:r>
                <a:rPr lang="en-US" sz="1200" b="1" dirty="0" smtClean="0">
                  <a:solidFill>
                    <a:schemeClr val="bg1"/>
                  </a:solidFill>
                </a:rPr>
                <a:t>(WEIGHTED)</a:t>
              </a:r>
              <a:endParaRPr lang="en-US" sz="1200" b="1" dirty="0">
                <a:solidFill>
                  <a:schemeClr val="bg1"/>
                </a:solidFill>
              </a:endParaRPr>
            </a:p>
          </p:txBody>
        </p:sp>
        <p:sp>
          <p:nvSpPr>
            <p:cNvPr id="68" name="TextBox 67"/>
            <p:cNvSpPr txBox="1"/>
            <p:nvPr/>
          </p:nvSpPr>
          <p:spPr>
            <a:xfrm>
              <a:off x="4976710" y="1885780"/>
              <a:ext cx="2204066" cy="276999"/>
            </a:xfrm>
            <a:prstGeom prst="rect">
              <a:avLst/>
            </a:prstGeom>
            <a:noFill/>
          </p:spPr>
          <p:txBody>
            <a:bodyPr wrap="none" rtlCol="0">
              <a:spAutoFit/>
            </a:bodyPr>
            <a:lstStyle/>
            <a:p>
              <a:pPr algn="ctr"/>
              <a:r>
                <a:rPr lang="en-US" sz="1200" b="1" dirty="0" smtClean="0">
                  <a:solidFill>
                    <a:schemeClr val="bg1"/>
                  </a:solidFill>
                </a:rPr>
                <a:t>VALUE-ADDED ESTIMATES</a:t>
              </a:r>
              <a:endParaRPr lang="en-US" sz="1200" b="1" dirty="0">
                <a:solidFill>
                  <a:schemeClr val="bg1"/>
                </a:solidFill>
              </a:endParaRPr>
            </a:p>
          </p:txBody>
        </p:sp>
        <p:sp>
          <p:nvSpPr>
            <p:cNvPr id="69" name="TextBox 68"/>
            <p:cNvSpPr txBox="1"/>
            <p:nvPr/>
          </p:nvSpPr>
          <p:spPr>
            <a:xfrm>
              <a:off x="3675384" y="2180103"/>
              <a:ext cx="306494" cy="353943"/>
            </a:xfrm>
            <a:prstGeom prst="rect">
              <a:avLst/>
            </a:prstGeom>
            <a:noFill/>
          </p:spPr>
          <p:txBody>
            <a:bodyPr wrap="none" rtlCol="0">
              <a:spAutoFit/>
            </a:bodyPr>
            <a:lstStyle/>
            <a:p>
              <a:pPr algn="ctr"/>
              <a:r>
                <a:rPr lang="en-US" sz="1700" dirty="0" smtClean="0">
                  <a:solidFill>
                    <a:schemeClr val="bg1"/>
                  </a:solidFill>
                </a:rPr>
                <a:t>1</a:t>
              </a:r>
              <a:endParaRPr lang="en-US" sz="1700" dirty="0">
                <a:solidFill>
                  <a:schemeClr val="bg1"/>
                </a:solidFill>
              </a:endParaRPr>
            </a:p>
          </p:txBody>
        </p:sp>
        <p:sp>
          <p:nvSpPr>
            <p:cNvPr id="70" name="TextBox 69"/>
            <p:cNvSpPr txBox="1"/>
            <p:nvPr/>
          </p:nvSpPr>
          <p:spPr>
            <a:xfrm>
              <a:off x="4797478" y="2180103"/>
              <a:ext cx="306494" cy="353943"/>
            </a:xfrm>
            <a:prstGeom prst="rect">
              <a:avLst/>
            </a:prstGeom>
            <a:noFill/>
          </p:spPr>
          <p:txBody>
            <a:bodyPr wrap="none" rtlCol="0">
              <a:spAutoFit/>
            </a:bodyPr>
            <a:lstStyle/>
            <a:p>
              <a:pPr algn="ctr"/>
              <a:r>
                <a:rPr lang="en-US" sz="1700" dirty="0" smtClean="0">
                  <a:solidFill>
                    <a:schemeClr val="bg1"/>
                  </a:solidFill>
                </a:rPr>
                <a:t>2</a:t>
              </a:r>
              <a:endParaRPr lang="en-US" sz="1700" dirty="0">
                <a:solidFill>
                  <a:schemeClr val="bg1"/>
                </a:solidFill>
              </a:endParaRPr>
            </a:p>
          </p:txBody>
        </p:sp>
        <p:sp>
          <p:nvSpPr>
            <p:cNvPr id="71" name="TextBox 70"/>
            <p:cNvSpPr txBox="1"/>
            <p:nvPr/>
          </p:nvSpPr>
          <p:spPr>
            <a:xfrm>
              <a:off x="5919572" y="2189628"/>
              <a:ext cx="306494" cy="353943"/>
            </a:xfrm>
            <a:prstGeom prst="rect">
              <a:avLst/>
            </a:prstGeom>
            <a:noFill/>
          </p:spPr>
          <p:txBody>
            <a:bodyPr wrap="none" rtlCol="0">
              <a:spAutoFit/>
            </a:bodyPr>
            <a:lstStyle/>
            <a:p>
              <a:pPr algn="ctr"/>
              <a:r>
                <a:rPr lang="en-US" sz="1700" dirty="0" smtClean="0">
                  <a:solidFill>
                    <a:schemeClr val="bg1"/>
                  </a:solidFill>
                </a:rPr>
                <a:t>3</a:t>
              </a:r>
              <a:endParaRPr lang="en-US" sz="1700" dirty="0">
                <a:solidFill>
                  <a:schemeClr val="bg1"/>
                </a:solidFill>
              </a:endParaRPr>
            </a:p>
          </p:txBody>
        </p:sp>
        <p:sp>
          <p:nvSpPr>
            <p:cNvPr id="72" name="TextBox 71"/>
            <p:cNvSpPr txBox="1"/>
            <p:nvPr/>
          </p:nvSpPr>
          <p:spPr>
            <a:xfrm>
              <a:off x="7041666" y="2177722"/>
              <a:ext cx="306494" cy="353943"/>
            </a:xfrm>
            <a:prstGeom prst="rect">
              <a:avLst/>
            </a:prstGeom>
            <a:noFill/>
          </p:spPr>
          <p:txBody>
            <a:bodyPr wrap="none" rtlCol="0">
              <a:spAutoFit/>
            </a:bodyPr>
            <a:lstStyle/>
            <a:p>
              <a:pPr algn="ctr"/>
              <a:r>
                <a:rPr lang="en-US" sz="1700" dirty="0" smtClean="0">
                  <a:solidFill>
                    <a:schemeClr val="bg1"/>
                  </a:solidFill>
                </a:rPr>
                <a:t>4</a:t>
              </a:r>
              <a:endParaRPr lang="en-US" sz="1700" dirty="0">
                <a:solidFill>
                  <a:schemeClr val="bg1"/>
                </a:solidFill>
              </a:endParaRPr>
            </a:p>
          </p:txBody>
        </p:sp>
        <p:sp>
          <p:nvSpPr>
            <p:cNvPr id="73" name="TextBox 72"/>
            <p:cNvSpPr txBox="1"/>
            <p:nvPr/>
          </p:nvSpPr>
          <p:spPr>
            <a:xfrm>
              <a:off x="8163761" y="2175340"/>
              <a:ext cx="306494" cy="353943"/>
            </a:xfrm>
            <a:prstGeom prst="rect">
              <a:avLst/>
            </a:prstGeom>
            <a:noFill/>
          </p:spPr>
          <p:txBody>
            <a:bodyPr wrap="none" rtlCol="0">
              <a:spAutoFit/>
            </a:bodyPr>
            <a:lstStyle/>
            <a:p>
              <a:pPr algn="ctr"/>
              <a:r>
                <a:rPr lang="en-US" sz="1700" dirty="0" smtClean="0">
                  <a:solidFill>
                    <a:schemeClr val="bg1"/>
                  </a:solidFill>
                </a:rPr>
                <a:t>5</a:t>
              </a:r>
              <a:endParaRPr lang="en-US" sz="1700" dirty="0">
                <a:solidFill>
                  <a:schemeClr val="bg1"/>
                </a:solidFill>
              </a:endParaRPr>
            </a:p>
          </p:txBody>
        </p:sp>
        <p:sp>
          <p:nvSpPr>
            <p:cNvPr id="74" name="Rectangle 73"/>
            <p:cNvSpPr/>
            <p:nvPr/>
          </p:nvSpPr>
          <p:spPr>
            <a:xfrm flipH="1">
              <a:off x="382640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flipH="1">
              <a:off x="4948766"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flipH="1">
              <a:off x="6071128"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flipH="1">
              <a:off x="7193490"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flipH="1">
              <a:off x="831585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2625731" y="3440112"/>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668723" y="3449637"/>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flipH="1">
              <a:off x="382402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flipH="1">
              <a:off x="4946383"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flipH="1">
              <a:off x="6068745"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flipH="1">
              <a:off x="7191107"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flipH="1">
              <a:off x="831347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flipH="1">
              <a:off x="382402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flipH="1">
              <a:off x="4946383"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flipH="1">
              <a:off x="6068745"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flipH="1">
              <a:off x="7191107"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flipH="1">
              <a:off x="831347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flipH="1">
              <a:off x="382640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flipH="1">
              <a:off x="4948763"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flipH="1">
              <a:off x="6071125"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flipH="1">
              <a:off x="7193487"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flipH="1">
              <a:off x="831585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p:cNvSpPr txBox="1"/>
          <p:nvPr/>
        </p:nvSpPr>
        <p:spPr>
          <a:xfrm>
            <a:off x="2737860" y="3583370"/>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47.1</a:t>
            </a:r>
            <a:endParaRPr lang="en-US" sz="2400" dirty="0">
              <a:latin typeface="Arial" pitchFamily="34" charset="0"/>
              <a:cs typeface="Arial" pitchFamily="34" charset="0"/>
            </a:endParaRPr>
          </a:p>
        </p:txBody>
      </p:sp>
      <p:sp>
        <p:nvSpPr>
          <p:cNvPr id="97" name="TextBox 96"/>
          <p:cNvSpPr txBox="1"/>
          <p:nvPr/>
        </p:nvSpPr>
        <p:spPr>
          <a:xfrm>
            <a:off x="2726286" y="4345912"/>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39.8</a:t>
            </a:r>
            <a:endParaRPr lang="en-US" sz="2400" dirty="0">
              <a:latin typeface="Arial" pitchFamily="34" charset="0"/>
              <a:cs typeface="Arial" pitchFamily="34" charset="0"/>
            </a:endParaRPr>
          </a:p>
        </p:txBody>
      </p:sp>
      <p:sp>
        <p:nvSpPr>
          <p:cNvPr id="98" name="TextBox 97"/>
          <p:cNvSpPr txBox="1"/>
          <p:nvPr/>
        </p:nvSpPr>
        <p:spPr>
          <a:xfrm>
            <a:off x="2737860" y="5103093"/>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43.0</a:t>
            </a:r>
            <a:endParaRPr lang="en-US" sz="2400" dirty="0">
              <a:latin typeface="Arial" pitchFamily="34" charset="0"/>
              <a:cs typeface="Arial" pitchFamily="34" charset="0"/>
            </a:endParaRPr>
          </a:p>
        </p:txBody>
      </p:sp>
      <p:sp>
        <p:nvSpPr>
          <p:cNvPr id="99" name="TextBox 98"/>
          <p:cNvSpPr txBox="1"/>
          <p:nvPr/>
        </p:nvSpPr>
        <p:spPr>
          <a:xfrm>
            <a:off x="606212" y="3588729"/>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3</a:t>
            </a:r>
            <a:endParaRPr lang="en-US" sz="2400" dirty="0">
              <a:latin typeface="Arial" pitchFamily="34" charset="0"/>
              <a:cs typeface="Arial" pitchFamily="34" charset="0"/>
            </a:endParaRPr>
          </a:p>
        </p:txBody>
      </p:sp>
      <p:sp>
        <p:nvSpPr>
          <p:cNvPr id="100" name="TextBox 99"/>
          <p:cNvSpPr txBox="1"/>
          <p:nvPr/>
        </p:nvSpPr>
        <p:spPr>
          <a:xfrm>
            <a:off x="611999" y="4337017"/>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4</a:t>
            </a:r>
            <a:endParaRPr lang="en-US" sz="2400" dirty="0">
              <a:latin typeface="Arial" pitchFamily="34" charset="0"/>
              <a:cs typeface="Arial" pitchFamily="34" charset="0"/>
            </a:endParaRPr>
          </a:p>
        </p:txBody>
      </p:sp>
      <p:sp>
        <p:nvSpPr>
          <p:cNvPr id="101" name="TextBox 100"/>
          <p:cNvSpPr txBox="1"/>
          <p:nvPr/>
        </p:nvSpPr>
        <p:spPr>
          <a:xfrm>
            <a:off x="611999" y="5103094"/>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5</a:t>
            </a:r>
            <a:endParaRPr lang="en-US" sz="2400" dirty="0">
              <a:latin typeface="Arial" pitchFamily="34" charset="0"/>
              <a:cs typeface="Arial" pitchFamily="34" charset="0"/>
            </a:endParaRPr>
          </a:p>
        </p:txBody>
      </p:sp>
      <p:cxnSp>
        <p:nvCxnSpPr>
          <p:cNvPr id="105" name="Straight Connector 104"/>
          <p:cNvCxnSpPr/>
          <p:nvPr/>
        </p:nvCxnSpPr>
        <p:spPr>
          <a:xfrm flipV="1">
            <a:off x="3849999" y="4184201"/>
            <a:ext cx="101683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86132" y="4938732"/>
            <a:ext cx="146419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114800" y="5693179"/>
            <a:ext cx="13947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Oval Callout 113"/>
          <p:cNvSpPr/>
          <p:nvPr/>
        </p:nvSpPr>
        <p:spPr>
          <a:xfrm>
            <a:off x="3898240" y="3522932"/>
            <a:ext cx="607112" cy="515664"/>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1.3</a:t>
            </a:r>
            <a:endParaRPr lang="en-US" b="1" dirty="0">
              <a:solidFill>
                <a:schemeClr val="tx1"/>
              </a:solidFill>
              <a:latin typeface="Arial" pitchFamily="34" charset="0"/>
              <a:cs typeface="Arial" pitchFamily="34" charset="0"/>
            </a:endParaRPr>
          </a:p>
        </p:txBody>
      </p:sp>
      <p:sp>
        <p:nvSpPr>
          <p:cNvPr id="115" name="Oval Callout 114"/>
          <p:cNvSpPr/>
          <p:nvPr/>
        </p:nvSpPr>
        <p:spPr>
          <a:xfrm>
            <a:off x="5205999" y="4260590"/>
            <a:ext cx="607112" cy="515664"/>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2.5</a:t>
            </a:r>
            <a:endParaRPr lang="en-US" b="1" dirty="0">
              <a:solidFill>
                <a:schemeClr val="tx1"/>
              </a:solidFill>
              <a:latin typeface="Arial" pitchFamily="34" charset="0"/>
              <a:cs typeface="Arial" pitchFamily="34" charset="0"/>
            </a:endParaRPr>
          </a:p>
        </p:txBody>
      </p:sp>
      <p:sp>
        <p:nvSpPr>
          <p:cNvPr id="116" name="Oval Callout 115"/>
          <p:cNvSpPr/>
          <p:nvPr/>
        </p:nvSpPr>
        <p:spPr>
          <a:xfrm>
            <a:off x="4541831" y="5016787"/>
            <a:ext cx="607112" cy="515664"/>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1.9</a:t>
            </a:r>
            <a:endParaRPr lang="en-US"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768281816"/>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Value-Added Color Coding</a:t>
            </a:r>
            <a:endParaRPr lang="en-US" dirty="0"/>
          </a:p>
        </p:txBody>
      </p:sp>
      <p:grpSp>
        <p:nvGrpSpPr>
          <p:cNvPr id="52" name="Group 51"/>
          <p:cNvGrpSpPr/>
          <p:nvPr/>
        </p:nvGrpSpPr>
        <p:grpSpPr>
          <a:xfrm>
            <a:off x="600075" y="1835734"/>
            <a:ext cx="7870180" cy="2447894"/>
            <a:chOff x="600075" y="1835734"/>
            <a:chExt cx="7870180" cy="2447894"/>
          </a:xfrm>
        </p:grpSpPr>
        <p:sp>
          <p:nvSpPr>
            <p:cNvPr id="53" name="Rectangle 52"/>
            <p:cNvSpPr/>
            <p:nvPr/>
          </p:nvSpPr>
          <p:spPr>
            <a:xfrm>
              <a:off x="600075" y="3443288"/>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00796" y="1835734"/>
              <a:ext cx="7831362" cy="7338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610391" y="2669623"/>
              <a:ext cx="2352728" cy="646331"/>
            </a:xfrm>
            <a:prstGeom prst="rect">
              <a:avLst/>
            </a:prstGeom>
            <a:solidFill>
              <a:srgbClr val="2C5A8C"/>
            </a:solidFill>
          </p:spPr>
          <p:txBody>
            <a:bodyPr wrap="square" rtlCol="0">
              <a:spAutoFit/>
            </a:bodyPr>
            <a:lstStyle/>
            <a:p>
              <a:pPr algn="ctr"/>
              <a:r>
                <a:rPr lang="en-US" sz="3600" b="1" dirty="0" smtClean="0">
                  <a:solidFill>
                    <a:schemeClr val="bg1"/>
                  </a:solidFill>
                  <a:latin typeface="Arial" pitchFamily="34" charset="0"/>
                  <a:cs typeface="Arial" pitchFamily="34" charset="0"/>
                </a:rPr>
                <a:t>READING</a:t>
              </a:r>
              <a:endParaRPr lang="en-US" sz="3600" b="1" dirty="0">
                <a:solidFill>
                  <a:schemeClr val="bg1"/>
                </a:solidFill>
                <a:latin typeface="Arial" pitchFamily="34" charset="0"/>
                <a:cs typeface="Arial" pitchFamily="34" charset="0"/>
              </a:endParaRPr>
            </a:p>
          </p:txBody>
        </p:sp>
        <p:sp>
          <p:nvSpPr>
            <p:cNvPr id="57" name="TextBox 56"/>
            <p:cNvSpPr txBox="1"/>
            <p:nvPr/>
          </p:nvSpPr>
          <p:spPr>
            <a:xfrm>
              <a:off x="2591960" y="1871478"/>
              <a:ext cx="1117615" cy="646331"/>
            </a:xfrm>
            <a:prstGeom prst="rect">
              <a:avLst/>
            </a:prstGeom>
            <a:noFill/>
          </p:spPr>
          <p:txBody>
            <a:bodyPr wrap="none" rtlCol="0">
              <a:spAutoFit/>
            </a:bodyPr>
            <a:lstStyle/>
            <a:p>
              <a:pPr algn="ctr"/>
              <a:r>
                <a:rPr lang="en-US" sz="1200" b="1" dirty="0" smtClean="0">
                  <a:solidFill>
                    <a:schemeClr val="bg1"/>
                  </a:solidFill>
                </a:rPr>
                <a:t>NUMBER OF</a:t>
              </a:r>
            </a:p>
            <a:p>
              <a:pPr algn="ctr"/>
              <a:r>
                <a:rPr lang="en-US" sz="1200" b="1" dirty="0" smtClean="0">
                  <a:solidFill>
                    <a:schemeClr val="bg1"/>
                  </a:solidFill>
                </a:rPr>
                <a:t>STUDENTS</a:t>
              </a:r>
            </a:p>
            <a:p>
              <a:pPr algn="ctr"/>
              <a:r>
                <a:rPr lang="en-US" sz="1200" b="1" dirty="0" smtClean="0">
                  <a:solidFill>
                    <a:schemeClr val="bg1"/>
                  </a:solidFill>
                </a:rPr>
                <a:t>(WEIGHTED)</a:t>
              </a:r>
              <a:endParaRPr lang="en-US" sz="1200" b="1" dirty="0">
                <a:solidFill>
                  <a:schemeClr val="bg1"/>
                </a:solidFill>
              </a:endParaRPr>
            </a:p>
          </p:txBody>
        </p:sp>
        <p:sp>
          <p:nvSpPr>
            <p:cNvPr id="58" name="TextBox 57"/>
            <p:cNvSpPr txBox="1"/>
            <p:nvPr/>
          </p:nvSpPr>
          <p:spPr>
            <a:xfrm>
              <a:off x="4976710" y="1885780"/>
              <a:ext cx="2204066" cy="276999"/>
            </a:xfrm>
            <a:prstGeom prst="rect">
              <a:avLst/>
            </a:prstGeom>
            <a:noFill/>
          </p:spPr>
          <p:txBody>
            <a:bodyPr wrap="none" rtlCol="0">
              <a:spAutoFit/>
            </a:bodyPr>
            <a:lstStyle/>
            <a:p>
              <a:pPr algn="ctr"/>
              <a:r>
                <a:rPr lang="en-US" sz="1200" b="1" dirty="0" smtClean="0">
                  <a:solidFill>
                    <a:schemeClr val="bg1"/>
                  </a:solidFill>
                </a:rPr>
                <a:t>VALUE-ADDED ESTIMATES</a:t>
              </a:r>
              <a:endParaRPr lang="en-US" sz="1200" b="1" dirty="0">
                <a:solidFill>
                  <a:schemeClr val="bg1"/>
                </a:solidFill>
              </a:endParaRPr>
            </a:p>
          </p:txBody>
        </p:sp>
        <p:sp>
          <p:nvSpPr>
            <p:cNvPr id="59" name="TextBox 58"/>
            <p:cNvSpPr txBox="1"/>
            <p:nvPr/>
          </p:nvSpPr>
          <p:spPr>
            <a:xfrm>
              <a:off x="3675384" y="2180103"/>
              <a:ext cx="306494" cy="353943"/>
            </a:xfrm>
            <a:prstGeom prst="rect">
              <a:avLst/>
            </a:prstGeom>
            <a:noFill/>
          </p:spPr>
          <p:txBody>
            <a:bodyPr wrap="none" rtlCol="0">
              <a:spAutoFit/>
            </a:bodyPr>
            <a:lstStyle/>
            <a:p>
              <a:pPr algn="ctr"/>
              <a:r>
                <a:rPr lang="en-US" sz="1700" dirty="0" smtClean="0">
                  <a:solidFill>
                    <a:schemeClr val="bg1"/>
                  </a:solidFill>
                </a:rPr>
                <a:t>1</a:t>
              </a:r>
              <a:endParaRPr lang="en-US" sz="1700" dirty="0">
                <a:solidFill>
                  <a:schemeClr val="bg1"/>
                </a:solidFill>
              </a:endParaRPr>
            </a:p>
          </p:txBody>
        </p:sp>
        <p:sp>
          <p:nvSpPr>
            <p:cNvPr id="60" name="TextBox 59"/>
            <p:cNvSpPr txBox="1"/>
            <p:nvPr/>
          </p:nvSpPr>
          <p:spPr>
            <a:xfrm>
              <a:off x="4797478" y="2180103"/>
              <a:ext cx="306494" cy="353943"/>
            </a:xfrm>
            <a:prstGeom prst="rect">
              <a:avLst/>
            </a:prstGeom>
            <a:noFill/>
          </p:spPr>
          <p:txBody>
            <a:bodyPr wrap="none" rtlCol="0">
              <a:spAutoFit/>
            </a:bodyPr>
            <a:lstStyle/>
            <a:p>
              <a:pPr algn="ctr"/>
              <a:r>
                <a:rPr lang="en-US" sz="1700" dirty="0" smtClean="0">
                  <a:solidFill>
                    <a:schemeClr val="bg1"/>
                  </a:solidFill>
                </a:rPr>
                <a:t>2</a:t>
              </a:r>
              <a:endParaRPr lang="en-US" sz="1700" dirty="0">
                <a:solidFill>
                  <a:schemeClr val="bg1"/>
                </a:solidFill>
              </a:endParaRPr>
            </a:p>
          </p:txBody>
        </p:sp>
        <p:sp>
          <p:nvSpPr>
            <p:cNvPr id="61" name="TextBox 60"/>
            <p:cNvSpPr txBox="1"/>
            <p:nvPr/>
          </p:nvSpPr>
          <p:spPr>
            <a:xfrm>
              <a:off x="5919572" y="2189628"/>
              <a:ext cx="306494" cy="353943"/>
            </a:xfrm>
            <a:prstGeom prst="rect">
              <a:avLst/>
            </a:prstGeom>
            <a:noFill/>
          </p:spPr>
          <p:txBody>
            <a:bodyPr wrap="none" rtlCol="0">
              <a:spAutoFit/>
            </a:bodyPr>
            <a:lstStyle/>
            <a:p>
              <a:pPr algn="ctr"/>
              <a:r>
                <a:rPr lang="en-US" sz="1700" dirty="0" smtClean="0">
                  <a:solidFill>
                    <a:schemeClr val="bg1"/>
                  </a:solidFill>
                </a:rPr>
                <a:t>3</a:t>
              </a:r>
              <a:endParaRPr lang="en-US" sz="1700" dirty="0">
                <a:solidFill>
                  <a:schemeClr val="bg1"/>
                </a:solidFill>
              </a:endParaRPr>
            </a:p>
          </p:txBody>
        </p:sp>
        <p:sp>
          <p:nvSpPr>
            <p:cNvPr id="62" name="TextBox 61"/>
            <p:cNvSpPr txBox="1"/>
            <p:nvPr/>
          </p:nvSpPr>
          <p:spPr>
            <a:xfrm>
              <a:off x="7041666" y="2177722"/>
              <a:ext cx="306494" cy="353943"/>
            </a:xfrm>
            <a:prstGeom prst="rect">
              <a:avLst/>
            </a:prstGeom>
            <a:noFill/>
          </p:spPr>
          <p:txBody>
            <a:bodyPr wrap="none" rtlCol="0">
              <a:spAutoFit/>
            </a:bodyPr>
            <a:lstStyle/>
            <a:p>
              <a:pPr algn="ctr"/>
              <a:r>
                <a:rPr lang="en-US" sz="1700" dirty="0" smtClean="0">
                  <a:solidFill>
                    <a:schemeClr val="bg1"/>
                  </a:solidFill>
                </a:rPr>
                <a:t>4</a:t>
              </a:r>
              <a:endParaRPr lang="en-US" sz="1700" dirty="0">
                <a:solidFill>
                  <a:schemeClr val="bg1"/>
                </a:solidFill>
              </a:endParaRPr>
            </a:p>
          </p:txBody>
        </p:sp>
        <p:sp>
          <p:nvSpPr>
            <p:cNvPr id="63" name="TextBox 62"/>
            <p:cNvSpPr txBox="1"/>
            <p:nvPr/>
          </p:nvSpPr>
          <p:spPr>
            <a:xfrm>
              <a:off x="8163761" y="2175340"/>
              <a:ext cx="306494" cy="353943"/>
            </a:xfrm>
            <a:prstGeom prst="rect">
              <a:avLst/>
            </a:prstGeom>
            <a:noFill/>
          </p:spPr>
          <p:txBody>
            <a:bodyPr wrap="none" rtlCol="0">
              <a:spAutoFit/>
            </a:bodyPr>
            <a:lstStyle/>
            <a:p>
              <a:pPr algn="ctr"/>
              <a:r>
                <a:rPr lang="en-US" sz="1700" dirty="0" smtClean="0">
                  <a:solidFill>
                    <a:schemeClr val="bg1"/>
                  </a:solidFill>
                </a:rPr>
                <a:t>5</a:t>
              </a:r>
              <a:endParaRPr lang="en-US" sz="1700" dirty="0">
                <a:solidFill>
                  <a:schemeClr val="bg1"/>
                </a:solidFill>
              </a:endParaRPr>
            </a:p>
          </p:txBody>
        </p:sp>
        <p:sp>
          <p:nvSpPr>
            <p:cNvPr id="64" name="Rectangle 63"/>
            <p:cNvSpPr/>
            <p:nvPr/>
          </p:nvSpPr>
          <p:spPr>
            <a:xfrm flipH="1">
              <a:off x="382640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flipH="1">
              <a:off x="4948766"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flipH="1">
              <a:off x="6071128"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flipH="1">
              <a:off x="7193490"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flipH="1">
              <a:off x="831585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p:nvPr/>
          </p:nvCxnSpPr>
          <p:spPr>
            <a:xfrm>
              <a:off x="2625731" y="3440112"/>
              <a:ext cx="0" cy="761498"/>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68723" y="3449637"/>
              <a:ext cx="0" cy="74618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flipH="1">
              <a:off x="382402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flipH="1">
              <a:off x="4946383"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flipH="1">
              <a:off x="6068745"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flipH="1">
              <a:off x="7191107"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flipH="1">
              <a:off x="831347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p:cNvSpPr txBox="1"/>
          <p:nvPr/>
        </p:nvSpPr>
        <p:spPr>
          <a:xfrm>
            <a:off x="2737860" y="3583370"/>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63.4</a:t>
            </a:r>
            <a:endParaRPr lang="en-US" sz="2400" dirty="0">
              <a:latin typeface="Arial" pitchFamily="34" charset="0"/>
              <a:cs typeface="Arial" pitchFamily="34" charset="0"/>
            </a:endParaRPr>
          </a:p>
        </p:txBody>
      </p:sp>
      <p:sp>
        <p:nvSpPr>
          <p:cNvPr id="89" name="TextBox 88"/>
          <p:cNvSpPr txBox="1"/>
          <p:nvPr/>
        </p:nvSpPr>
        <p:spPr>
          <a:xfrm>
            <a:off x="606212" y="3588729"/>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4</a:t>
            </a:r>
            <a:endParaRPr lang="en-US" sz="2400" dirty="0">
              <a:latin typeface="Arial" pitchFamily="34" charset="0"/>
              <a:cs typeface="Arial" pitchFamily="34" charset="0"/>
            </a:endParaRPr>
          </a:p>
        </p:txBody>
      </p:sp>
      <p:cxnSp>
        <p:nvCxnSpPr>
          <p:cNvPr id="95" name="Straight Connector 94"/>
          <p:cNvCxnSpPr/>
          <p:nvPr/>
        </p:nvCxnSpPr>
        <p:spPr>
          <a:xfrm>
            <a:off x="5063924" y="4184201"/>
            <a:ext cx="130793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Right Brace 109"/>
          <p:cNvSpPr/>
          <p:nvPr/>
        </p:nvSpPr>
        <p:spPr>
          <a:xfrm rot="5400000">
            <a:off x="5527150" y="3806747"/>
            <a:ext cx="400050" cy="127780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TextBox 110"/>
          <p:cNvSpPr txBox="1"/>
          <p:nvPr/>
        </p:nvSpPr>
        <p:spPr>
          <a:xfrm>
            <a:off x="4493050" y="4650714"/>
            <a:ext cx="2464906" cy="369332"/>
          </a:xfrm>
          <a:prstGeom prst="rect">
            <a:avLst/>
          </a:prstGeom>
          <a:noFill/>
        </p:spPr>
        <p:txBody>
          <a:bodyPr wrap="none" rtlCol="0">
            <a:spAutoFit/>
          </a:bodyPr>
          <a:lstStyle/>
          <a:p>
            <a:r>
              <a:rPr lang="en-US" dirty="0" smtClean="0">
                <a:latin typeface="+mn-lt"/>
              </a:rPr>
              <a:t>95% Confidence Interval</a:t>
            </a:r>
            <a:endParaRPr lang="en-US" dirty="0">
              <a:latin typeface="+mn-lt"/>
            </a:endParaRPr>
          </a:p>
        </p:txBody>
      </p:sp>
      <p:sp>
        <p:nvSpPr>
          <p:cNvPr id="112" name="Content Placeholder 2"/>
          <p:cNvSpPr>
            <a:spLocks noGrp="1"/>
          </p:cNvSpPr>
          <p:nvPr>
            <p:ph sz="quarter" idx="1"/>
          </p:nvPr>
        </p:nvSpPr>
        <p:spPr>
          <a:xfrm>
            <a:off x="612648" y="5185458"/>
            <a:ext cx="8153400" cy="1088020"/>
          </a:xfrm>
        </p:spPr>
        <p:txBody>
          <a:bodyPr>
            <a:normAutofit fontScale="70000" lnSpcReduction="20000"/>
          </a:bodyPr>
          <a:lstStyle/>
          <a:p>
            <a:r>
              <a:rPr lang="en-US" dirty="0" smtClean="0"/>
              <a:t>Based on the data available for these thirty 4</a:t>
            </a:r>
            <a:r>
              <a:rPr lang="en-US" baseline="30000" dirty="0" smtClean="0"/>
              <a:t>th</a:t>
            </a:r>
            <a:r>
              <a:rPr lang="en-US" dirty="0" smtClean="0"/>
              <a:t> grade reading students, we are 95% confident that the true Value-Added lies between the endpoints of this confidence interval (between 2.1 and 3.3 in this example), with the most likely estimate being 2.7</a:t>
            </a:r>
          </a:p>
        </p:txBody>
      </p:sp>
      <p:sp>
        <p:nvSpPr>
          <p:cNvPr id="35" name="Oval Callout 34"/>
          <p:cNvSpPr/>
          <p:nvPr/>
        </p:nvSpPr>
        <p:spPr>
          <a:xfrm>
            <a:off x="5423619" y="3516493"/>
            <a:ext cx="607112" cy="515664"/>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2.7</a:t>
            </a:r>
            <a:endParaRPr lang="en-US"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13953135"/>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Value-Added Color Coding</a:t>
            </a:r>
            <a:endParaRPr lang="en-US" dirty="0"/>
          </a:p>
        </p:txBody>
      </p:sp>
      <p:grpSp>
        <p:nvGrpSpPr>
          <p:cNvPr id="3" name="Group 61"/>
          <p:cNvGrpSpPr/>
          <p:nvPr/>
        </p:nvGrpSpPr>
        <p:grpSpPr>
          <a:xfrm>
            <a:off x="600075" y="1835734"/>
            <a:ext cx="7870180" cy="3952849"/>
            <a:chOff x="600075" y="1835734"/>
            <a:chExt cx="7870180" cy="3952849"/>
          </a:xfrm>
        </p:grpSpPr>
        <p:sp>
          <p:nvSpPr>
            <p:cNvPr id="63" name="Rectangle 62"/>
            <p:cNvSpPr/>
            <p:nvPr/>
          </p:nvSpPr>
          <p:spPr>
            <a:xfrm>
              <a:off x="600075" y="3443288"/>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00075" y="4955381"/>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00796" y="1835734"/>
              <a:ext cx="7831362" cy="7338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10391" y="2669623"/>
              <a:ext cx="2318003" cy="646331"/>
            </a:xfrm>
            <a:prstGeom prst="rect">
              <a:avLst/>
            </a:prstGeom>
            <a:solidFill>
              <a:srgbClr val="2C5A8C"/>
            </a:solidFill>
          </p:spPr>
          <p:txBody>
            <a:bodyPr wrap="square" rtlCol="0">
              <a:spAutoFit/>
            </a:bodyPr>
            <a:lstStyle/>
            <a:p>
              <a:pPr algn="ctr"/>
              <a:r>
                <a:rPr lang="en-US" sz="3600" b="1" dirty="0" smtClean="0">
                  <a:solidFill>
                    <a:schemeClr val="bg1"/>
                  </a:solidFill>
                  <a:latin typeface="Arial" pitchFamily="34" charset="0"/>
                  <a:cs typeface="Arial" pitchFamily="34" charset="0"/>
                </a:rPr>
                <a:t>READING</a:t>
              </a:r>
              <a:endParaRPr lang="en-US" sz="3600" b="1" dirty="0">
                <a:solidFill>
                  <a:schemeClr val="bg1"/>
                </a:solidFill>
                <a:latin typeface="Arial" pitchFamily="34" charset="0"/>
                <a:cs typeface="Arial" pitchFamily="34" charset="0"/>
              </a:endParaRPr>
            </a:p>
          </p:txBody>
        </p:sp>
        <p:sp>
          <p:nvSpPr>
            <p:cNvPr id="67" name="TextBox 66"/>
            <p:cNvSpPr txBox="1"/>
            <p:nvPr/>
          </p:nvSpPr>
          <p:spPr>
            <a:xfrm>
              <a:off x="2591960" y="1871478"/>
              <a:ext cx="1117615" cy="646331"/>
            </a:xfrm>
            <a:prstGeom prst="rect">
              <a:avLst/>
            </a:prstGeom>
            <a:noFill/>
          </p:spPr>
          <p:txBody>
            <a:bodyPr wrap="none" rtlCol="0">
              <a:spAutoFit/>
            </a:bodyPr>
            <a:lstStyle/>
            <a:p>
              <a:pPr algn="ctr"/>
              <a:r>
                <a:rPr lang="en-US" sz="1200" b="1" dirty="0" smtClean="0">
                  <a:solidFill>
                    <a:schemeClr val="bg1"/>
                  </a:solidFill>
                </a:rPr>
                <a:t>NUMBER OF</a:t>
              </a:r>
            </a:p>
            <a:p>
              <a:pPr algn="ctr"/>
              <a:r>
                <a:rPr lang="en-US" sz="1200" b="1" dirty="0" smtClean="0">
                  <a:solidFill>
                    <a:schemeClr val="bg1"/>
                  </a:solidFill>
                </a:rPr>
                <a:t>STUDENTS</a:t>
              </a:r>
            </a:p>
            <a:p>
              <a:pPr algn="ctr"/>
              <a:r>
                <a:rPr lang="en-US" sz="1200" b="1" dirty="0" smtClean="0">
                  <a:solidFill>
                    <a:schemeClr val="bg1"/>
                  </a:solidFill>
                </a:rPr>
                <a:t>(WEIGHTED)</a:t>
              </a:r>
              <a:endParaRPr lang="en-US" sz="1200" b="1" dirty="0">
                <a:solidFill>
                  <a:schemeClr val="bg1"/>
                </a:solidFill>
              </a:endParaRPr>
            </a:p>
          </p:txBody>
        </p:sp>
        <p:sp>
          <p:nvSpPr>
            <p:cNvPr id="68" name="TextBox 67"/>
            <p:cNvSpPr txBox="1"/>
            <p:nvPr/>
          </p:nvSpPr>
          <p:spPr>
            <a:xfrm>
              <a:off x="4976710" y="1885780"/>
              <a:ext cx="2204066" cy="276999"/>
            </a:xfrm>
            <a:prstGeom prst="rect">
              <a:avLst/>
            </a:prstGeom>
            <a:noFill/>
          </p:spPr>
          <p:txBody>
            <a:bodyPr wrap="none" rtlCol="0">
              <a:spAutoFit/>
            </a:bodyPr>
            <a:lstStyle/>
            <a:p>
              <a:pPr algn="ctr"/>
              <a:r>
                <a:rPr lang="en-US" sz="1200" b="1" dirty="0" smtClean="0">
                  <a:solidFill>
                    <a:schemeClr val="bg1"/>
                  </a:solidFill>
                </a:rPr>
                <a:t>VALUE-ADDED ESTIMATES</a:t>
              </a:r>
              <a:endParaRPr lang="en-US" sz="1200" b="1" dirty="0">
                <a:solidFill>
                  <a:schemeClr val="bg1"/>
                </a:solidFill>
              </a:endParaRPr>
            </a:p>
          </p:txBody>
        </p:sp>
        <p:sp>
          <p:nvSpPr>
            <p:cNvPr id="69" name="TextBox 68"/>
            <p:cNvSpPr txBox="1"/>
            <p:nvPr/>
          </p:nvSpPr>
          <p:spPr>
            <a:xfrm>
              <a:off x="3675384" y="2180103"/>
              <a:ext cx="306494" cy="353943"/>
            </a:xfrm>
            <a:prstGeom prst="rect">
              <a:avLst/>
            </a:prstGeom>
            <a:noFill/>
          </p:spPr>
          <p:txBody>
            <a:bodyPr wrap="none" rtlCol="0">
              <a:spAutoFit/>
            </a:bodyPr>
            <a:lstStyle/>
            <a:p>
              <a:pPr algn="ctr"/>
              <a:r>
                <a:rPr lang="en-US" sz="1700" dirty="0" smtClean="0">
                  <a:solidFill>
                    <a:schemeClr val="bg1"/>
                  </a:solidFill>
                </a:rPr>
                <a:t>1</a:t>
              </a:r>
              <a:endParaRPr lang="en-US" sz="1700" dirty="0">
                <a:solidFill>
                  <a:schemeClr val="bg1"/>
                </a:solidFill>
              </a:endParaRPr>
            </a:p>
          </p:txBody>
        </p:sp>
        <p:sp>
          <p:nvSpPr>
            <p:cNvPr id="70" name="TextBox 69"/>
            <p:cNvSpPr txBox="1"/>
            <p:nvPr/>
          </p:nvSpPr>
          <p:spPr>
            <a:xfrm>
              <a:off x="4797478" y="2180103"/>
              <a:ext cx="306494" cy="353943"/>
            </a:xfrm>
            <a:prstGeom prst="rect">
              <a:avLst/>
            </a:prstGeom>
            <a:noFill/>
          </p:spPr>
          <p:txBody>
            <a:bodyPr wrap="none" rtlCol="0">
              <a:spAutoFit/>
            </a:bodyPr>
            <a:lstStyle/>
            <a:p>
              <a:pPr algn="ctr"/>
              <a:r>
                <a:rPr lang="en-US" sz="1700" dirty="0" smtClean="0">
                  <a:solidFill>
                    <a:schemeClr val="bg1"/>
                  </a:solidFill>
                </a:rPr>
                <a:t>2</a:t>
              </a:r>
              <a:endParaRPr lang="en-US" sz="1700" dirty="0">
                <a:solidFill>
                  <a:schemeClr val="bg1"/>
                </a:solidFill>
              </a:endParaRPr>
            </a:p>
          </p:txBody>
        </p:sp>
        <p:sp>
          <p:nvSpPr>
            <p:cNvPr id="71" name="TextBox 70"/>
            <p:cNvSpPr txBox="1"/>
            <p:nvPr/>
          </p:nvSpPr>
          <p:spPr>
            <a:xfrm>
              <a:off x="5919572" y="2189628"/>
              <a:ext cx="306494" cy="353943"/>
            </a:xfrm>
            <a:prstGeom prst="rect">
              <a:avLst/>
            </a:prstGeom>
            <a:noFill/>
          </p:spPr>
          <p:txBody>
            <a:bodyPr wrap="none" rtlCol="0">
              <a:spAutoFit/>
            </a:bodyPr>
            <a:lstStyle/>
            <a:p>
              <a:pPr algn="ctr"/>
              <a:r>
                <a:rPr lang="en-US" sz="1700" dirty="0" smtClean="0">
                  <a:solidFill>
                    <a:schemeClr val="bg1"/>
                  </a:solidFill>
                </a:rPr>
                <a:t>3</a:t>
              </a:r>
              <a:endParaRPr lang="en-US" sz="1700" dirty="0">
                <a:solidFill>
                  <a:schemeClr val="bg1"/>
                </a:solidFill>
              </a:endParaRPr>
            </a:p>
          </p:txBody>
        </p:sp>
        <p:sp>
          <p:nvSpPr>
            <p:cNvPr id="72" name="TextBox 71"/>
            <p:cNvSpPr txBox="1"/>
            <p:nvPr/>
          </p:nvSpPr>
          <p:spPr>
            <a:xfrm>
              <a:off x="7041666" y="2177722"/>
              <a:ext cx="306494" cy="353943"/>
            </a:xfrm>
            <a:prstGeom prst="rect">
              <a:avLst/>
            </a:prstGeom>
            <a:noFill/>
          </p:spPr>
          <p:txBody>
            <a:bodyPr wrap="none" rtlCol="0">
              <a:spAutoFit/>
            </a:bodyPr>
            <a:lstStyle/>
            <a:p>
              <a:pPr algn="ctr"/>
              <a:r>
                <a:rPr lang="en-US" sz="1700" dirty="0" smtClean="0">
                  <a:solidFill>
                    <a:schemeClr val="bg1"/>
                  </a:solidFill>
                </a:rPr>
                <a:t>4</a:t>
              </a:r>
              <a:endParaRPr lang="en-US" sz="1700" dirty="0">
                <a:solidFill>
                  <a:schemeClr val="bg1"/>
                </a:solidFill>
              </a:endParaRPr>
            </a:p>
          </p:txBody>
        </p:sp>
        <p:sp>
          <p:nvSpPr>
            <p:cNvPr id="73" name="TextBox 72"/>
            <p:cNvSpPr txBox="1"/>
            <p:nvPr/>
          </p:nvSpPr>
          <p:spPr>
            <a:xfrm>
              <a:off x="8163761" y="2175340"/>
              <a:ext cx="306494" cy="353943"/>
            </a:xfrm>
            <a:prstGeom prst="rect">
              <a:avLst/>
            </a:prstGeom>
            <a:noFill/>
          </p:spPr>
          <p:txBody>
            <a:bodyPr wrap="none" rtlCol="0">
              <a:spAutoFit/>
            </a:bodyPr>
            <a:lstStyle/>
            <a:p>
              <a:pPr algn="ctr"/>
              <a:r>
                <a:rPr lang="en-US" sz="1700" dirty="0" smtClean="0">
                  <a:solidFill>
                    <a:schemeClr val="bg1"/>
                  </a:solidFill>
                </a:rPr>
                <a:t>5</a:t>
              </a:r>
              <a:endParaRPr lang="en-US" sz="1700" dirty="0">
                <a:solidFill>
                  <a:schemeClr val="bg1"/>
                </a:solidFill>
              </a:endParaRPr>
            </a:p>
          </p:txBody>
        </p:sp>
        <p:sp>
          <p:nvSpPr>
            <p:cNvPr id="74" name="Rectangle 73"/>
            <p:cNvSpPr/>
            <p:nvPr/>
          </p:nvSpPr>
          <p:spPr>
            <a:xfrm flipH="1">
              <a:off x="382640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flipH="1">
              <a:off x="4948766"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flipH="1">
              <a:off x="6071128"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flipH="1">
              <a:off x="7193490"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flipH="1">
              <a:off x="831585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2625731" y="3440112"/>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668723" y="3449637"/>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flipH="1">
              <a:off x="382402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flipH="1">
              <a:off x="4946383"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flipH="1">
              <a:off x="6068745"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flipH="1">
              <a:off x="7191107"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flipH="1">
              <a:off x="831347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flipH="1">
              <a:off x="382402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flipH="1">
              <a:off x="4946383"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flipH="1">
              <a:off x="6068745"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flipH="1">
              <a:off x="7191107"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flipH="1">
              <a:off x="831347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flipH="1">
              <a:off x="382640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flipH="1">
              <a:off x="4948763"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flipH="1">
              <a:off x="6071125"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flipH="1">
              <a:off x="7193487"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flipH="1">
              <a:off x="831585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p:cNvSpPr txBox="1"/>
          <p:nvPr/>
        </p:nvSpPr>
        <p:spPr>
          <a:xfrm>
            <a:off x="2737860" y="3583370"/>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47.5</a:t>
            </a:r>
            <a:endParaRPr lang="en-US" sz="2400" dirty="0">
              <a:latin typeface="Arial" pitchFamily="34" charset="0"/>
              <a:cs typeface="Arial" pitchFamily="34" charset="0"/>
            </a:endParaRPr>
          </a:p>
        </p:txBody>
      </p:sp>
      <p:sp>
        <p:nvSpPr>
          <p:cNvPr id="97" name="TextBox 96"/>
          <p:cNvSpPr txBox="1"/>
          <p:nvPr/>
        </p:nvSpPr>
        <p:spPr>
          <a:xfrm>
            <a:off x="2726286" y="4345912"/>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44.0</a:t>
            </a:r>
            <a:endParaRPr lang="en-US" sz="2400" dirty="0">
              <a:latin typeface="Arial" pitchFamily="34" charset="0"/>
              <a:cs typeface="Arial" pitchFamily="34" charset="0"/>
            </a:endParaRPr>
          </a:p>
        </p:txBody>
      </p:sp>
      <p:sp>
        <p:nvSpPr>
          <p:cNvPr id="98" name="TextBox 97"/>
          <p:cNvSpPr txBox="1"/>
          <p:nvPr/>
        </p:nvSpPr>
        <p:spPr>
          <a:xfrm>
            <a:off x="2737860" y="5103093"/>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21.9</a:t>
            </a:r>
            <a:endParaRPr lang="en-US" sz="2400" dirty="0">
              <a:latin typeface="Arial" pitchFamily="34" charset="0"/>
              <a:cs typeface="Arial" pitchFamily="34" charset="0"/>
            </a:endParaRPr>
          </a:p>
        </p:txBody>
      </p:sp>
      <p:sp>
        <p:nvSpPr>
          <p:cNvPr id="99" name="TextBox 98"/>
          <p:cNvSpPr txBox="1"/>
          <p:nvPr/>
        </p:nvSpPr>
        <p:spPr>
          <a:xfrm>
            <a:off x="606212" y="3588729"/>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3</a:t>
            </a:r>
            <a:endParaRPr lang="en-US" sz="2400" dirty="0">
              <a:latin typeface="Arial" pitchFamily="34" charset="0"/>
              <a:cs typeface="Arial" pitchFamily="34" charset="0"/>
            </a:endParaRPr>
          </a:p>
        </p:txBody>
      </p:sp>
      <p:sp>
        <p:nvSpPr>
          <p:cNvPr id="100" name="TextBox 99"/>
          <p:cNvSpPr txBox="1"/>
          <p:nvPr/>
        </p:nvSpPr>
        <p:spPr>
          <a:xfrm>
            <a:off x="611999" y="4337017"/>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4</a:t>
            </a:r>
            <a:endParaRPr lang="en-US" sz="2400" dirty="0">
              <a:latin typeface="Arial" pitchFamily="34" charset="0"/>
              <a:cs typeface="Arial" pitchFamily="34" charset="0"/>
            </a:endParaRPr>
          </a:p>
        </p:txBody>
      </p:sp>
      <p:sp>
        <p:nvSpPr>
          <p:cNvPr id="101" name="TextBox 100"/>
          <p:cNvSpPr txBox="1"/>
          <p:nvPr/>
        </p:nvSpPr>
        <p:spPr>
          <a:xfrm>
            <a:off x="611999" y="5103094"/>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5</a:t>
            </a:r>
            <a:endParaRPr lang="en-US" sz="2400" dirty="0">
              <a:latin typeface="Arial" pitchFamily="34" charset="0"/>
              <a:cs typeface="Arial" pitchFamily="34" charset="0"/>
            </a:endParaRPr>
          </a:p>
        </p:txBody>
      </p:sp>
      <p:sp>
        <p:nvSpPr>
          <p:cNvPr id="58" name="Content Placeholder 2"/>
          <p:cNvSpPr>
            <a:spLocks noGrp="1"/>
          </p:cNvSpPr>
          <p:nvPr>
            <p:ph sz="quarter" idx="1"/>
          </p:nvPr>
        </p:nvSpPr>
        <p:spPr>
          <a:xfrm>
            <a:off x="612648" y="5897300"/>
            <a:ext cx="8153400" cy="376177"/>
          </a:xfrm>
        </p:spPr>
        <p:txBody>
          <a:bodyPr>
            <a:normAutofit fontScale="77500" lnSpcReduction="20000"/>
          </a:bodyPr>
          <a:lstStyle/>
          <a:p>
            <a:r>
              <a:rPr lang="en-US" dirty="0" smtClean="0"/>
              <a:t>If the confidence interval crosses 3, the color is gray. </a:t>
            </a:r>
          </a:p>
        </p:txBody>
      </p:sp>
      <p:cxnSp>
        <p:nvCxnSpPr>
          <p:cNvPr id="60" name="Straight Connector 59"/>
          <p:cNvCxnSpPr>
            <a:stCxn id="76" idx="2"/>
          </p:cNvCxnSpPr>
          <p:nvPr/>
        </p:nvCxnSpPr>
        <p:spPr>
          <a:xfrm flipH="1">
            <a:off x="6076709" y="2666757"/>
            <a:ext cx="8135" cy="297011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451676" y="4184201"/>
            <a:ext cx="129014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62984" y="4938732"/>
            <a:ext cx="146419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955173" y="5693179"/>
            <a:ext cx="237281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Callout 56"/>
          <p:cNvSpPr/>
          <p:nvPr/>
        </p:nvSpPr>
        <p:spPr>
          <a:xfrm>
            <a:off x="5794166" y="3516493"/>
            <a:ext cx="607112" cy="515664"/>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3.0</a:t>
            </a:r>
            <a:endParaRPr lang="en-US" b="1" dirty="0">
              <a:solidFill>
                <a:schemeClr val="tx1"/>
              </a:solidFill>
              <a:latin typeface="Arial" pitchFamily="34" charset="0"/>
              <a:cs typeface="Arial" pitchFamily="34" charset="0"/>
            </a:endParaRPr>
          </a:p>
        </p:txBody>
      </p:sp>
      <p:sp>
        <p:nvSpPr>
          <p:cNvPr id="59" name="Oval Callout 58"/>
          <p:cNvSpPr/>
          <p:nvPr/>
        </p:nvSpPr>
        <p:spPr>
          <a:xfrm>
            <a:off x="5204404" y="4257081"/>
            <a:ext cx="607112" cy="515664"/>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2.5</a:t>
            </a:r>
            <a:endParaRPr lang="en-US" b="1" dirty="0">
              <a:solidFill>
                <a:schemeClr val="tx1"/>
              </a:solidFill>
              <a:latin typeface="Arial" pitchFamily="34" charset="0"/>
              <a:cs typeface="Arial" pitchFamily="34" charset="0"/>
            </a:endParaRPr>
          </a:p>
        </p:txBody>
      </p:sp>
      <p:sp>
        <p:nvSpPr>
          <p:cNvPr id="61" name="Oval Callout 60"/>
          <p:cNvSpPr/>
          <p:nvPr/>
        </p:nvSpPr>
        <p:spPr>
          <a:xfrm>
            <a:off x="7057482" y="5013519"/>
            <a:ext cx="607112" cy="515664"/>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4.1</a:t>
            </a:r>
            <a:endParaRPr lang="en-US"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136751524"/>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Value-Added Color Coding</a:t>
            </a:r>
            <a:endParaRPr lang="en-US" dirty="0"/>
          </a:p>
        </p:txBody>
      </p:sp>
      <p:grpSp>
        <p:nvGrpSpPr>
          <p:cNvPr id="3" name="Group 61"/>
          <p:cNvGrpSpPr/>
          <p:nvPr/>
        </p:nvGrpSpPr>
        <p:grpSpPr>
          <a:xfrm>
            <a:off x="600075" y="1835734"/>
            <a:ext cx="7870180" cy="3952849"/>
            <a:chOff x="600075" y="1835734"/>
            <a:chExt cx="7870180" cy="3952849"/>
          </a:xfrm>
        </p:grpSpPr>
        <p:sp>
          <p:nvSpPr>
            <p:cNvPr id="63" name="Rectangle 62"/>
            <p:cNvSpPr/>
            <p:nvPr/>
          </p:nvSpPr>
          <p:spPr>
            <a:xfrm>
              <a:off x="600075" y="3443288"/>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00075" y="4955381"/>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00796" y="1835734"/>
              <a:ext cx="7831362" cy="7338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10391" y="2669623"/>
              <a:ext cx="2318003" cy="646331"/>
            </a:xfrm>
            <a:prstGeom prst="rect">
              <a:avLst/>
            </a:prstGeom>
            <a:solidFill>
              <a:srgbClr val="2C5A8C"/>
            </a:solidFill>
          </p:spPr>
          <p:txBody>
            <a:bodyPr wrap="square" rtlCol="0">
              <a:spAutoFit/>
            </a:bodyPr>
            <a:lstStyle/>
            <a:p>
              <a:pPr algn="ctr"/>
              <a:r>
                <a:rPr lang="en-US" sz="3600" b="1" dirty="0" smtClean="0">
                  <a:solidFill>
                    <a:schemeClr val="bg1"/>
                  </a:solidFill>
                  <a:latin typeface="Arial" pitchFamily="34" charset="0"/>
                  <a:cs typeface="Arial" pitchFamily="34" charset="0"/>
                </a:rPr>
                <a:t>READING</a:t>
              </a:r>
              <a:endParaRPr lang="en-US" sz="3600" b="1" dirty="0">
                <a:solidFill>
                  <a:schemeClr val="bg1"/>
                </a:solidFill>
                <a:latin typeface="Arial" pitchFamily="34" charset="0"/>
                <a:cs typeface="Arial" pitchFamily="34" charset="0"/>
              </a:endParaRPr>
            </a:p>
          </p:txBody>
        </p:sp>
        <p:sp>
          <p:nvSpPr>
            <p:cNvPr id="67" name="TextBox 66"/>
            <p:cNvSpPr txBox="1"/>
            <p:nvPr/>
          </p:nvSpPr>
          <p:spPr>
            <a:xfrm>
              <a:off x="2591960" y="1871478"/>
              <a:ext cx="1117615" cy="646331"/>
            </a:xfrm>
            <a:prstGeom prst="rect">
              <a:avLst/>
            </a:prstGeom>
            <a:noFill/>
          </p:spPr>
          <p:txBody>
            <a:bodyPr wrap="none" rtlCol="0">
              <a:spAutoFit/>
            </a:bodyPr>
            <a:lstStyle/>
            <a:p>
              <a:pPr algn="ctr"/>
              <a:r>
                <a:rPr lang="en-US" sz="1200" b="1" dirty="0" smtClean="0">
                  <a:solidFill>
                    <a:schemeClr val="bg1"/>
                  </a:solidFill>
                </a:rPr>
                <a:t>NUMBER OF</a:t>
              </a:r>
            </a:p>
            <a:p>
              <a:pPr algn="ctr"/>
              <a:r>
                <a:rPr lang="en-US" sz="1200" b="1" dirty="0" smtClean="0">
                  <a:solidFill>
                    <a:schemeClr val="bg1"/>
                  </a:solidFill>
                </a:rPr>
                <a:t>STUDENTS</a:t>
              </a:r>
            </a:p>
            <a:p>
              <a:pPr algn="ctr"/>
              <a:r>
                <a:rPr lang="en-US" sz="1200" b="1" dirty="0" smtClean="0">
                  <a:solidFill>
                    <a:schemeClr val="bg1"/>
                  </a:solidFill>
                </a:rPr>
                <a:t>(WEIGHTED)</a:t>
              </a:r>
              <a:endParaRPr lang="en-US" sz="1200" b="1" dirty="0">
                <a:solidFill>
                  <a:schemeClr val="bg1"/>
                </a:solidFill>
              </a:endParaRPr>
            </a:p>
          </p:txBody>
        </p:sp>
        <p:sp>
          <p:nvSpPr>
            <p:cNvPr id="68" name="TextBox 67"/>
            <p:cNvSpPr txBox="1"/>
            <p:nvPr/>
          </p:nvSpPr>
          <p:spPr>
            <a:xfrm>
              <a:off x="4976710" y="1885780"/>
              <a:ext cx="2204066" cy="276999"/>
            </a:xfrm>
            <a:prstGeom prst="rect">
              <a:avLst/>
            </a:prstGeom>
            <a:noFill/>
          </p:spPr>
          <p:txBody>
            <a:bodyPr wrap="none" rtlCol="0">
              <a:spAutoFit/>
            </a:bodyPr>
            <a:lstStyle/>
            <a:p>
              <a:pPr algn="ctr"/>
              <a:r>
                <a:rPr lang="en-US" sz="1200" b="1" dirty="0" smtClean="0">
                  <a:solidFill>
                    <a:schemeClr val="bg1"/>
                  </a:solidFill>
                </a:rPr>
                <a:t>VALUE-ADDED ESTIMATES</a:t>
              </a:r>
              <a:endParaRPr lang="en-US" sz="1200" b="1" dirty="0">
                <a:solidFill>
                  <a:schemeClr val="bg1"/>
                </a:solidFill>
              </a:endParaRPr>
            </a:p>
          </p:txBody>
        </p:sp>
        <p:sp>
          <p:nvSpPr>
            <p:cNvPr id="69" name="TextBox 68"/>
            <p:cNvSpPr txBox="1"/>
            <p:nvPr/>
          </p:nvSpPr>
          <p:spPr>
            <a:xfrm>
              <a:off x="3675384" y="2180103"/>
              <a:ext cx="306494" cy="353943"/>
            </a:xfrm>
            <a:prstGeom prst="rect">
              <a:avLst/>
            </a:prstGeom>
            <a:noFill/>
          </p:spPr>
          <p:txBody>
            <a:bodyPr wrap="none" rtlCol="0">
              <a:spAutoFit/>
            </a:bodyPr>
            <a:lstStyle/>
            <a:p>
              <a:pPr algn="ctr"/>
              <a:r>
                <a:rPr lang="en-US" sz="1700" dirty="0" smtClean="0">
                  <a:solidFill>
                    <a:schemeClr val="bg1"/>
                  </a:solidFill>
                </a:rPr>
                <a:t>1</a:t>
              </a:r>
              <a:endParaRPr lang="en-US" sz="1700" dirty="0">
                <a:solidFill>
                  <a:schemeClr val="bg1"/>
                </a:solidFill>
              </a:endParaRPr>
            </a:p>
          </p:txBody>
        </p:sp>
        <p:sp>
          <p:nvSpPr>
            <p:cNvPr id="70" name="TextBox 69"/>
            <p:cNvSpPr txBox="1"/>
            <p:nvPr/>
          </p:nvSpPr>
          <p:spPr>
            <a:xfrm>
              <a:off x="4797478" y="2180103"/>
              <a:ext cx="306494" cy="353943"/>
            </a:xfrm>
            <a:prstGeom prst="rect">
              <a:avLst/>
            </a:prstGeom>
            <a:noFill/>
          </p:spPr>
          <p:txBody>
            <a:bodyPr wrap="none" rtlCol="0">
              <a:spAutoFit/>
            </a:bodyPr>
            <a:lstStyle/>
            <a:p>
              <a:pPr algn="ctr"/>
              <a:r>
                <a:rPr lang="en-US" sz="1700" dirty="0" smtClean="0">
                  <a:solidFill>
                    <a:schemeClr val="bg1"/>
                  </a:solidFill>
                </a:rPr>
                <a:t>2</a:t>
              </a:r>
              <a:endParaRPr lang="en-US" sz="1700" dirty="0">
                <a:solidFill>
                  <a:schemeClr val="bg1"/>
                </a:solidFill>
              </a:endParaRPr>
            </a:p>
          </p:txBody>
        </p:sp>
        <p:sp>
          <p:nvSpPr>
            <p:cNvPr id="71" name="TextBox 70"/>
            <p:cNvSpPr txBox="1"/>
            <p:nvPr/>
          </p:nvSpPr>
          <p:spPr>
            <a:xfrm>
              <a:off x="5919572" y="2189628"/>
              <a:ext cx="306494" cy="353943"/>
            </a:xfrm>
            <a:prstGeom prst="rect">
              <a:avLst/>
            </a:prstGeom>
            <a:noFill/>
          </p:spPr>
          <p:txBody>
            <a:bodyPr wrap="none" rtlCol="0">
              <a:spAutoFit/>
            </a:bodyPr>
            <a:lstStyle/>
            <a:p>
              <a:pPr algn="ctr"/>
              <a:r>
                <a:rPr lang="en-US" sz="1700" dirty="0" smtClean="0">
                  <a:solidFill>
                    <a:schemeClr val="bg1"/>
                  </a:solidFill>
                </a:rPr>
                <a:t>3</a:t>
              </a:r>
              <a:endParaRPr lang="en-US" sz="1700" dirty="0">
                <a:solidFill>
                  <a:schemeClr val="bg1"/>
                </a:solidFill>
              </a:endParaRPr>
            </a:p>
          </p:txBody>
        </p:sp>
        <p:sp>
          <p:nvSpPr>
            <p:cNvPr id="72" name="TextBox 71"/>
            <p:cNvSpPr txBox="1"/>
            <p:nvPr/>
          </p:nvSpPr>
          <p:spPr>
            <a:xfrm>
              <a:off x="7041666" y="2177722"/>
              <a:ext cx="306494" cy="353943"/>
            </a:xfrm>
            <a:prstGeom prst="rect">
              <a:avLst/>
            </a:prstGeom>
            <a:noFill/>
          </p:spPr>
          <p:txBody>
            <a:bodyPr wrap="none" rtlCol="0">
              <a:spAutoFit/>
            </a:bodyPr>
            <a:lstStyle/>
            <a:p>
              <a:pPr algn="ctr"/>
              <a:r>
                <a:rPr lang="en-US" sz="1700" dirty="0" smtClean="0">
                  <a:solidFill>
                    <a:schemeClr val="bg1"/>
                  </a:solidFill>
                </a:rPr>
                <a:t>4</a:t>
              </a:r>
              <a:endParaRPr lang="en-US" sz="1700" dirty="0">
                <a:solidFill>
                  <a:schemeClr val="bg1"/>
                </a:solidFill>
              </a:endParaRPr>
            </a:p>
          </p:txBody>
        </p:sp>
        <p:sp>
          <p:nvSpPr>
            <p:cNvPr id="73" name="TextBox 72"/>
            <p:cNvSpPr txBox="1"/>
            <p:nvPr/>
          </p:nvSpPr>
          <p:spPr>
            <a:xfrm>
              <a:off x="8163761" y="2175340"/>
              <a:ext cx="306494" cy="353943"/>
            </a:xfrm>
            <a:prstGeom prst="rect">
              <a:avLst/>
            </a:prstGeom>
            <a:noFill/>
          </p:spPr>
          <p:txBody>
            <a:bodyPr wrap="none" rtlCol="0">
              <a:spAutoFit/>
            </a:bodyPr>
            <a:lstStyle/>
            <a:p>
              <a:pPr algn="ctr"/>
              <a:r>
                <a:rPr lang="en-US" sz="1700" dirty="0" smtClean="0">
                  <a:solidFill>
                    <a:schemeClr val="bg1"/>
                  </a:solidFill>
                </a:rPr>
                <a:t>5</a:t>
              </a:r>
              <a:endParaRPr lang="en-US" sz="1700" dirty="0">
                <a:solidFill>
                  <a:schemeClr val="bg1"/>
                </a:solidFill>
              </a:endParaRPr>
            </a:p>
          </p:txBody>
        </p:sp>
        <p:sp>
          <p:nvSpPr>
            <p:cNvPr id="74" name="Rectangle 73"/>
            <p:cNvSpPr/>
            <p:nvPr/>
          </p:nvSpPr>
          <p:spPr>
            <a:xfrm flipH="1">
              <a:off x="382640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flipH="1">
              <a:off x="4948766"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flipH="1">
              <a:off x="6071128"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flipH="1">
              <a:off x="7193490"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flipH="1">
              <a:off x="831585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2625731" y="3440112"/>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668723" y="3449637"/>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flipH="1">
              <a:off x="382402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flipH="1">
              <a:off x="4946383"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flipH="1">
              <a:off x="6068745"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flipH="1">
              <a:off x="7191107"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flipH="1">
              <a:off x="831347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flipH="1">
              <a:off x="382402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flipH="1">
              <a:off x="4946383"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flipH="1">
              <a:off x="6068745"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flipH="1">
              <a:off x="7191107"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flipH="1">
              <a:off x="831347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flipH="1">
              <a:off x="382640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flipH="1">
              <a:off x="4948763"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flipH="1">
              <a:off x="6071125"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flipH="1">
              <a:off x="7193487"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flipH="1">
              <a:off x="831585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p:cNvSpPr txBox="1"/>
          <p:nvPr/>
        </p:nvSpPr>
        <p:spPr>
          <a:xfrm>
            <a:off x="2737860" y="3583370"/>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45.6</a:t>
            </a:r>
            <a:endParaRPr lang="en-US" sz="2400" dirty="0">
              <a:latin typeface="Arial" pitchFamily="34" charset="0"/>
              <a:cs typeface="Arial" pitchFamily="34" charset="0"/>
            </a:endParaRPr>
          </a:p>
        </p:txBody>
      </p:sp>
      <p:sp>
        <p:nvSpPr>
          <p:cNvPr id="97" name="TextBox 96"/>
          <p:cNvSpPr txBox="1"/>
          <p:nvPr/>
        </p:nvSpPr>
        <p:spPr>
          <a:xfrm>
            <a:off x="2726286" y="4345912"/>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48.2</a:t>
            </a:r>
            <a:endParaRPr lang="en-US" sz="2400" dirty="0">
              <a:latin typeface="Arial" pitchFamily="34" charset="0"/>
              <a:cs typeface="Arial" pitchFamily="34" charset="0"/>
            </a:endParaRPr>
          </a:p>
        </p:txBody>
      </p:sp>
      <p:sp>
        <p:nvSpPr>
          <p:cNvPr id="98" name="TextBox 97"/>
          <p:cNvSpPr txBox="1"/>
          <p:nvPr/>
        </p:nvSpPr>
        <p:spPr>
          <a:xfrm>
            <a:off x="2737860" y="5103093"/>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33.4</a:t>
            </a:r>
            <a:endParaRPr lang="en-US" sz="2400" dirty="0">
              <a:latin typeface="Arial" pitchFamily="34" charset="0"/>
              <a:cs typeface="Arial" pitchFamily="34" charset="0"/>
            </a:endParaRPr>
          </a:p>
        </p:txBody>
      </p:sp>
      <p:sp>
        <p:nvSpPr>
          <p:cNvPr id="99" name="TextBox 98"/>
          <p:cNvSpPr txBox="1"/>
          <p:nvPr/>
        </p:nvSpPr>
        <p:spPr>
          <a:xfrm>
            <a:off x="606212" y="3588729"/>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3</a:t>
            </a:r>
            <a:endParaRPr lang="en-US" sz="2400" dirty="0">
              <a:latin typeface="Arial" pitchFamily="34" charset="0"/>
              <a:cs typeface="Arial" pitchFamily="34" charset="0"/>
            </a:endParaRPr>
          </a:p>
        </p:txBody>
      </p:sp>
      <p:sp>
        <p:nvSpPr>
          <p:cNvPr id="100" name="TextBox 99"/>
          <p:cNvSpPr txBox="1"/>
          <p:nvPr/>
        </p:nvSpPr>
        <p:spPr>
          <a:xfrm>
            <a:off x="611999" y="4337017"/>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4</a:t>
            </a:r>
            <a:endParaRPr lang="en-US" sz="2400" dirty="0">
              <a:latin typeface="Arial" pitchFamily="34" charset="0"/>
              <a:cs typeface="Arial" pitchFamily="34" charset="0"/>
            </a:endParaRPr>
          </a:p>
        </p:txBody>
      </p:sp>
      <p:sp>
        <p:nvSpPr>
          <p:cNvPr id="101" name="TextBox 100"/>
          <p:cNvSpPr txBox="1"/>
          <p:nvPr/>
        </p:nvSpPr>
        <p:spPr>
          <a:xfrm>
            <a:off x="611999" y="5103094"/>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5</a:t>
            </a:r>
            <a:endParaRPr lang="en-US" sz="2400" dirty="0">
              <a:latin typeface="Arial" pitchFamily="34" charset="0"/>
              <a:cs typeface="Arial" pitchFamily="34" charset="0"/>
            </a:endParaRPr>
          </a:p>
        </p:txBody>
      </p:sp>
      <p:sp>
        <p:nvSpPr>
          <p:cNvPr id="58" name="Content Placeholder 2"/>
          <p:cNvSpPr>
            <a:spLocks noGrp="1"/>
          </p:cNvSpPr>
          <p:nvPr>
            <p:ph sz="quarter" idx="1"/>
          </p:nvPr>
        </p:nvSpPr>
        <p:spPr>
          <a:xfrm>
            <a:off x="612648" y="5897300"/>
            <a:ext cx="8153400" cy="376177"/>
          </a:xfrm>
        </p:spPr>
        <p:txBody>
          <a:bodyPr>
            <a:normAutofit fontScale="77500" lnSpcReduction="20000"/>
          </a:bodyPr>
          <a:lstStyle/>
          <a:p>
            <a:r>
              <a:rPr lang="en-US" dirty="0" smtClean="0"/>
              <a:t>If the confidence interval is entirely above 3, the color is green. </a:t>
            </a:r>
          </a:p>
        </p:txBody>
      </p:sp>
      <p:cxnSp>
        <p:nvCxnSpPr>
          <p:cNvPr id="60" name="Straight Connector 59"/>
          <p:cNvCxnSpPr>
            <a:stCxn id="76" idx="2"/>
          </p:cNvCxnSpPr>
          <p:nvPr/>
        </p:nvCxnSpPr>
        <p:spPr>
          <a:xfrm flipH="1">
            <a:off x="6076709" y="2666757"/>
            <a:ext cx="8135" cy="2970114"/>
          </a:xfrm>
          <a:prstGeom prst="line">
            <a:avLst/>
          </a:prstGeom>
          <a:ln w="25400">
            <a:solidFill>
              <a:srgbClr val="708F4D"/>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331300" y="4184201"/>
            <a:ext cx="129014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950470" y="4938732"/>
            <a:ext cx="13630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6869519" y="5693179"/>
            <a:ext cx="14526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Callout 56"/>
          <p:cNvSpPr/>
          <p:nvPr/>
        </p:nvSpPr>
        <p:spPr>
          <a:xfrm>
            <a:off x="6669870" y="3516493"/>
            <a:ext cx="607112" cy="515664"/>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3.8</a:t>
            </a:r>
            <a:endParaRPr lang="en-US" b="1" dirty="0">
              <a:solidFill>
                <a:schemeClr val="tx1"/>
              </a:solidFill>
              <a:latin typeface="Arial" pitchFamily="34" charset="0"/>
              <a:cs typeface="Arial" pitchFamily="34" charset="0"/>
            </a:endParaRPr>
          </a:p>
        </p:txBody>
      </p:sp>
      <p:sp>
        <p:nvSpPr>
          <p:cNvPr id="59" name="Oval Callout 58"/>
          <p:cNvSpPr/>
          <p:nvPr/>
        </p:nvSpPr>
        <p:spPr>
          <a:xfrm>
            <a:off x="7400103" y="4257081"/>
            <a:ext cx="607112" cy="515664"/>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4.4</a:t>
            </a:r>
            <a:endParaRPr lang="en-US" b="1" dirty="0">
              <a:solidFill>
                <a:schemeClr val="tx1"/>
              </a:solidFill>
              <a:latin typeface="Arial" pitchFamily="34" charset="0"/>
              <a:cs typeface="Arial" pitchFamily="34" charset="0"/>
            </a:endParaRPr>
          </a:p>
        </p:txBody>
      </p:sp>
      <p:sp>
        <p:nvSpPr>
          <p:cNvPr id="61" name="Oval Callout 60"/>
          <p:cNvSpPr/>
          <p:nvPr/>
        </p:nvSpPr>
        <p:spPr>
          <a:xfrm>
            <a:off x="8145673" y="5013519"/>
            <a:ext cx="607112" cy="515664"/>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latin typeface="Arial" pitchFamily="34" charset="0"/>
                <a:cs typeface="Arial" pitchFamily="34" charset="0"/>
              </a:rPr>
              <a:t>5</a:t>
            </a:r>
            <a:r>
              <a:rPr lang="en-US" b="1" dirty="0" smtClean="0">
                <a:solidFill>
                  <a:schemeClr val="tx1"/>
                </a:solidFill>
                <a:latin typeface="Arial" pitchFamily="34" charset="0"/>
                <a:cs typeface="Arial" pitchFamily="34" charset="0"/>
              </a:rPr>
              <a:t>.1</a:t>
            </a:r>
            <a:endParaRPr lang="en-US"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18592146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Value-Added Color Coding</a:t>
            </a:r>
            <a:endParaRPr lang="en-US" dirty="0"/>
          </a:p>
        </p:txBody>
      </p:sp>
      <p:grpSp>
        <p:nvGrpSpPr>
          <p:cNvPr id="3" name="Group 61"/>
          <p:cNvGrpSpPr/>
          <p:nvPr/>
        </p:nvGrpSpPr>
        <p:grpSpPr>
          <a:xfrm>
            <a:off x="600075" y="1835734"/>
            <a:ext cx="7870180" cy="3952849"/>
            <a:chOff x="600075" y="1835734"/>
            <a:chExt cx="7870180" cy="3952849"/>
          </a:xfrm>
        </p:grpSpPr>
        <p:sp>
          <p:nvSpPr>
            <p:cNvPr id="63" name="Rectangle 62"/>
            <p:cNvSpPr/>
            <p:nvPr/>
          </p:nvSpPr>
          <p:spPr>
            <a:xfrm>
              <a:off x="600075" y="3443288"/>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00075" y="4955381"/>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00796" y="1835734"/>
              <a:ext cx="7831362" cy="7338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10391" y="2669623"/>
              <a:ext cx="2318003" cy="646331"/>
            </a:xfrm>
            <a:prstGeom prst="rect">
              <a:avLst/>
            </a:prstGeom>
            <a:solidFill>
              <a:srgbClr val="2C5A8C"/>
            </a:solidFill>
          </p:spPr>
          <p:txBody>
            <a:bodyPr wrap="square" rtlCol="0">
              <a:spAutoFit/>
            </a:bodyPr>
            <a:lstStyle/>
            <a:p>
              <a:pPr algn="ctr"/>
              <a:r>
                <a:rPr lang="en-US" sz="3600" b="1" dirty="0" smtClean="0">
                  <a:solidFill>
                    <a:schemeClr val="bg1"/>
                  </a:solidFill>
                  <a:latin typeface="Arial" pitchFamily="34" charset="0"/>
                  <a:cs typeface="Arial" pitchFamily="34" charset="0"/>
                </a:rPr>
                <a:t>READING</a:t>
              </a:r>
              <a:endParaRPr lang="en-US" sz="3600" b="1" dirty="0">
                <a:solidFill>
                  <a:schemeClr val="bg1"/>
                </a:solidFill>
                <a:latin typeface="Arial" pitchFamily="34" charset="0"/>
                <a:cs typeface="Arial" pitchFamily="34" charset="0"/>
              </a:endParaRPr>
            </a:p>
          </p:txBody>
        </p:sp>
        <p:sp>
          <p:nvSpPr>
            <p:cNvPr id="67" name="TextBox 66"/>
            <p:cNvSpPr txBox="1"/>
            <p:nvPr/>
          </p:nvSpPr>
          <p:spPr>
            <a:xfrm>
              <a:off x="2591960" y="1871478"/>
              <a:ext cx="1117615" cy="646331"/>
            </a:xfrm>
            <a:prstGeom prst="rect">
              <a:avLst/>
            </a:prstGeom>
            <a:noFill/>
          </p:spPr>
          <p:txBody>
            <a:bodyPr wrap="none" rtlCol="0">
              <a:spAutoFit/>
            </a:bodyPr>
            <a:lstStyle/>
            <a:p>
              <a:pPr algn="ctr"/>
              <a:r>
                <a:rPr lang="en-US" sz="1200" b="1" dirty="0" smtClean="0">
                  <a:solidFill>
                    <a:schemeClr val="bg1"/>
                  </a:solidFill>
                </a:rPr>
                <a:t>NUMBER OF</a:t>
              </a:r>
            </a:p>
            <a:p>
              <a:pPr algn="ctr"/>
              <a:r>
                <a:rPr lang="en-US" sz="1200" b="1" dirty="0" smtClean="0">
                  <a:solidFill>
                    <a:schemeClr val="bg1"/>
                  </a:solidFill>
                </a:rPr>
                <a:t>STUDENTS</a:t>
              </a:r>
            </a:p>
            <a:p>
              <a:pPr algn="ctr"/>
              <a:r>
                <a:rPr lang="en-US" sz="1200" b="1" dirty="0" smtClean="0">
                  <a:solidFill>
                    <a:schemeClr val="bg1"/>
                  </a:solidFill>
                </a:rPr>
                <a:t>(WEIGHTED)</a:t>
              </a:r>
              <a:endParaRPr lang="en-US" sz="1200" b="1" dirty="0">
                <a:solidFill>
                  <a:schemeClr val="bg1"/>
                </a:solidFill>
              </a:endParaRPr>
            </a:p>
          </p:txBody>
        </p:sp>
        <p:sp>
          <p:nvSpPr>
            <p:cNvPr id="68" name="TextBox 67"/>
            <p:cNvSpPr txBox="1"/>
            <p:nvPr/>
          </p:nvSpPr>
          <p:spPr>
            <a:xfrm>
              <a:off x="4976710" y="1885780"/>
              <a:ext cx="2204066" cy="276999"/>
            </a:xfrm>
            <a:prstGeom prst="rect">
              <a:avLst/>
            </a:prstGeom>
            <a:noFill/>
          </p:spPr>
          <p:txBody>
            <a:bodyPr wrap="none" rtlCol="0">
              <a:spAutoFit/>
            </a:bodyPr>
            <a:lstStyle/>
            <a:p>
              <a:pPr algn="ctr"/>
              <a:r>
                <a:rPr lang="en-US" sz="1200" b="1" dirty="0" smtClean="0">
                  <a:solidFill>
                    <a:schemeClr val="bg1"/>
                  </a:solidFill>
                </a:rPr>
                <a:t>VALUE-ADDED ESTIMATES</a:t>
              </a:r>
              <a:endParaRPr lang="en-US" sz="1200" b="1" dirty="0">
                <a:solidFill>
                  <a:schemeClr val="bg1"/>
                </a:solidFill>
              </a:endParaRPr>
            </a:p>
          </p:txBody>
        </p:sp>
        <p:sp>
          <p:nvSpPr>
            <p:cNvPr id="69" name="TextBox 68"/>
            <p:cNvSpPr txBox="1"/>
            <p:nvPr/>
          </p:nvSpPr>
          <p:spPr>
            <a:xfrm>
              <a:off x="3675384" y="2180103"/>
              <a:ext cx="306494" cy="353943"/>
            </a:xfrm>
            <a:prstGeom prst="rect">
              <a:avLst/>
            </a:prstGeom>
            <a:noFill/>
          </p:spPr>
          <p:txBody>
            <a:bodyPr wrap="none" rtlCol="0">
              <a:spAutoFit/>
            </a:bodyPr>
            <a:lstStyle/>
            <a:p>
              <a:pPr algn="ctr"/>
              <a:r>
                <a:rPr lang="en-US" sz="1700" dirty="0" smtClean="0">
                  <a:solidFill>
                    <a:schemeClr val="bg1"/>
                  </a:solidFill>
                </a:rPr>
                <a:t>1</a:t>
              </a:r>
              <a:endParaRPr lang="en-US" sz="1700" dirty="0">
                <a:solidFill>
                  <a:schemeClr val="bg1"/>
                </a:solidFill>
              </a:endParaRPr>
            </a:p>
          </p:txBody>
        </p:sp>
        <p:sp>
          <p:nvSpPr>
            <p:cNvPr id="70" name="TextBox 69"/>
            <p:cNvSpPr txBox="1"/>
            <p:nvPr/>
          </p:nvSpPr>
          <p:spPr>
            <a:xfrm>
              <a:off x="4797478" y="2180103"/>
              <a:ext cx="306494" cy="353943"/>
            </a:xfrm>
            <a:prstGeom prst="rect">
              <a:avLst/>
            </a:prstGeom>
            <a:noFill/>
          </p:spPr>
          <p:txBody>
            <a:bodyPr wrap="none" rtlCol="0">
              <a:spAutoFit/>
            </a:bodyPr>
            <a:lstStyle/>
            <a:p>
              <a:pPr algn="ctr"/>
              <a:r>
                <a:rPr lang="en-US" sz="1700" dirty="0" smtClean="0">
                  <a:solidFill>
                    <a:schemeClr val="bg1"/>
                  </a:solidFill>
                </a:rPr>
                <a:t>2</a:t>
              </a:r>
              <a:endParaRPr lang="en-US" sz="1700" dirty="0">
                <a:solidFill>
                  <a:schemeClr val="bg1"/>
                </a:solidFill>
              </a:endParaRPr>
            </a:p>
          </p:txBody>
        </p:sp>
        <p:sp>
          <p:nvSpPr>
            <p:cNvPr id="71" name="TextBox 70"/>
            <p:cNvSpPr txBox="1"/>
            <p:nvPr/>
          </p:nvSpPr>
          <p:spPr>
            <a:xfrm>
              <a:off x="5919572" y="2189628"/>
              <a:ext cx="306494" cy="353943"/>
            </a:xfrm>
            <a:prstGeom prst="rect">
              <a:avLst/>
            </a:prstGeom>
            <a:noFill/>
          </p:spPr>
          <p:txBody>
            <a:bodyPr wrap="none" rtlCol="0">
              <a:spAutoFit/>
            </a:bodyPr>
            <a:lstStyle/>
            <a:p>
              <a:pPr algn="ctr"/>
              <a:r>
                <a:rPr lang="en-US" sz="1700" dirty="0" smtClean="0">
                  <a:solidFill>
                    <a:schemeClr val="bg1"/>
                  </a:solidFill>
                </a:rPr>
                <a:t>3</a:t>
              </a:r>
              <a:endParaRPr lang="en-US" sz="1700" dirty="0">
                <a:solidFill>
                  <a:schemeClr val="bg1"/>
                </a:solidFill>
              </a:endParaRPr>
            </a:p>
          </p:txBody>
        </p:sp>
        <p:sp>
          <p:nvSpPr>
            <p:cNvPr id="72" name="TextBox 71"/>
            <p:cNvSpPr txBox="1"/>
            <p:nvPr/>
          </p:nvSpPr>
          <p:spPr>
            <a:xfrm>
              <a:off x="7041666" y="2177722"/>
              <a:ext cx="306494" cy="353943"/>
            </a:xfrm>
            <a:prstGeom prst="rect">
              <a:avLst/>
            </a:prstGeom>
            <a:noFill/>
          </p:spPr>
          <p:txBody>
            <a:bodyPr wrap="none" rtlCol="0">
              <a:spAutoFit/>
            </a:bodyPr>
            <a:lstStyle/>
            <a:p>
              <a:pPr algn="ctr"/>
              <a:r>
                <a:rPr lang="en-US" sz="1700" dirty="0" smtClean="0">
                  <a:solidFill>
                    <a:schemeClr val="bg1"/>
                  </a:solidFill>
                </a:rPr>
                <a:t>4</a:t>
              </a:r>
              <a:endParaRPr lang="en-US" sz="1700" dirty="0">
                <a:solidFill>
                  <a:schemeClr val="bg1"/>
                </a:solidFill>
              </a:endParaRPr>
            </a:p>
          </p:txBody>
        </p:sp>
        <p:sp>
          <p:nvSpPr>
            <p:cNvPr id="73" name="TextBox 72"/>
            <p:cNvSpPr txBox="1"/>
            <p:nvPr/>
          </p:nvSpPr>
          <p:spPr>
            <a:xfrm>
              <a:off x="8163761" y="2175340"/>
              <a:ext cx="306494" cy="353943"/>
            </a:xfrm>
            <a:prstGeom prst="rect">
              <a:avLst/>
            </a:prstGeom>
            <a:noFill/>
          </p:spPr>
          <p:txBody>
            <a:bodyPr wrap="none" rtlCol="0">
              <a:spAutoFit/>
            </a:bodyPr>
            <a:lstStyle/>
            <a:p>
              <a:pPr algn="ctr"/>
              <a:r>
                <a:rPr lang="en-US" sz="1700" dirty="0" smtClean="0">
                  <a:solidFill>
                    <a:schemeClr val="bg1"/>
                  </a:solidFill>
                </a:rPr>
                <a:t>5</a:t>
              </a:r>
              <a:endParaRPr lang="en-US" sz="1700" dirty="0">
                <a:solidFill>
                  <a:schemeClr val="bg1"/>
                </a:solidFill>
              </a:endParaRPr>
            </a:p>
          </p:txBody>
        </p:sp>
        <p:sp>
          <p:nvSpPr>
            <p:cNvPr id="74" name="Rectangle 73"/>
            <p:cNvSpPr/>
            <p:nvPr/>
          </p:nvSpPr>
          <p:spPr>
            <a:xfrm flipH="1">
              <a:off x="382640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flipH="1">
              <a:off x="4948766"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flipH="1">
              <a:off x="6071128"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flipH="1">
              <a:off x="7193490"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flipH="1">
              <a:off x="831585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2625731" y="3440112"/>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668723" y="3449637"/>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flipH="1">
              <a:off x="382402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flipH="1">
              <a:off x="4946383"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flipH="1">
              <a:off x="6068745"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flipH="1">
              <a:off x="7191107"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flipH="1">
              <a:off x="831347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flipH="1">
              <a:off x="382402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flipH="1">
              <a:off x="4946383"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flipH="1">
              <a:off x="6068745"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flipH="1">
              <a:off x="7191107"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flipH="1">
              <a:off x="831347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flipH="1">
              <a:off x="382640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flipH="1">
              <a:off x="4948763"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flipH="1">
              <a:off x="6071125"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flipH="1">
              <a:off x="7193487"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flipH="1">
              <a:off x="831585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p:cNvSpPr txBox="1"/>
          <p:nvPr/>
        </p:nvSpPr>
        <p:spPr>
          <a:xfrm>
            <a:off x="2737860" y="3583370"/>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58.2</a:t>
            </a:r>
            <a:endParaRPr lang="en-US" sz="2400" dirty="0">
              <a:latin typeface="Arial" pitchFamily="34" charset="0"/>
              <a:cs typeface="Arial" pitchFamily="34" charset="0"/>
            </a:endParaRPr>
          </a:p>
        </p:txBody>
      </p:sp>
      <p:sp>
        <p:nvSpPr>
          <p:cNvPr id="97" name="TextBox 96"/>
          <p:cNvSpPr txBox="1"/>
          <p:nvPr/>
        </p:nvSpPr>
        <p:spPr>
          <a:xfrm>
            <a:off x="2726286" y="4345912"/>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62.5</a:t>
            </a:r>
            <a:endParaRPr lang="en-US" sz="2400" dirty="0">
              <a:latin typeface="Arial" pitchFamily="34" charset="0"/>
              <a:cs typeface="Arial" pitchFamily="34" charset="0"/>
            </a:endParaRPr>
          </a:p>
        </p:txBody>
      </p:sp>
      <p:sp>
        <p:nvSpPr>
          <p:cNvPr id="98" name="TextBox 97"/>
          <p:cNvSpPr txBox="1"/>
          <p:nvPr/>
        </p:nvSpPr>
        <p:spPr>
          <a:xfrm>
            <a:off x="2737860" y="5103093"/>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60.0</a:t>
            </a:r>
            <a:endParaRPr lang="en-US" sz="2400" dirty="0">
              <a:latin typeface="Arial" pitchFamily="34" charset="0"/>
              <a:cs typeface="Arial" pitchFamily="34" charset="0"/>
            </a:endParaRPr>
          </a:p>
        </p:txBody>
      </p:sp>
      <p:sp>
        <p:nvSpPr>
          <p:cNvPr id="99" name="TextBox 98"/>
          <p:cNvSpPr txBox="1"/>
          <p:nvPr/>
        </p:nvSpPr>
        <p:spPr>
          <a:xfrm>
            <a:off x="606212" y="3588729"/>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3</a:t>
            </a:r>
            <a:endParaRPr lang="en-US" sz="2400" dirty="0">
              <a:latin typeface="Arial" pitchFamily="34" charset="0"/>
              <a:cs typeface="Arial" pitchFamily="34" charset="0"/>
            </a:endParaRPr>
          </a:p>
        </p:txBody>
      </p:sp>
      <p:sp>
        <p:nvSpPr>
          <p:cNvPr id="100" name="TextBox 99"/>
          <p:cNvSpPr txBox="1"/>
          <p:nvPr/>
        </p:nvSpPr>
        <p:spPr>
          <a:xfrm>
            <a:off x="611999" y="4337017"/>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4</a:t>
            </a:r>
            <a:endParaRPr lang="en-US" sz="2400" dirty="0">
              <a:latin typeface="Arial" pitchFamily="34" charset="0"/>
              <a:cs typeface="Arial" pitchFamily="34" charset="0"/>
            </a:endParaRPr>
          </a:p>
        </p:txBody>
      </p:sp>
      <p:sp>
        <p:nvSpPr>
          <p:cNvPr id="101" name="TextBox 100"/>
          <p:cNvSpPr txBox="1"/>
          <p:nvPr/>
        </p:nvSpPr>
        <p:spPr>
          <a:xfrm>
            <a:off x="611999" y="5103094"/>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5</a:t>
            </a:r>
            <a:endParaRPr lang="en-US" sz="2400" dirty="0">
              <a:latin typeface="Arial" pitchFamily="34" charset="0"/>
              <a:cs typeface="Arial" pitchFamily="34" charset="0"/>
            </a:endParaRPr>
          </a:p>
        </p:txBody>
      </p:sp>
      <p:sp>
        <p:nvSpPr>
          <p:cNvPr id="58" name="Content Placeholder 2"/>
          <p:cNvSpPr>
            <a:spLocks noGrp="1"/>
          </p:cNvSpPr>
          <p:nvPr>
            <p:ph sz="quarter" idx="1"/>
          </p:nvPr>
        </p:nvSpPr>
        <p:spPr>
          <a:xfrm>
            <a:off x="612648" y="5897300"/>
            <a:ext cx="8153400" cy="376177"/>
          </a:xfrm>
        </p:spPr>
        <p:txBody>
          <a:bodyPr>
            <a:normAutofit fontScale="77500" lnSpcReduction="20000"/>
          </a:bodyPr>
          <a:lstStyle/>
          <a:p>
            <a:r>
              <a:rPr lang="en-US" dirty="0" smtClean="0"/>
              <a:t>If the confidence interval is entirely above 4, the color is blue. </a:t>
            </a:r>
          </a:p>
        </p:txBody>
      </p:sp>
      <p:cxnSp>
        <p:nvCxnSpPr>
          <p:cNvPr id="60" name="Straight Connector 59"/>
          <p:cNvCxnSpPr/>
          <p:nvPr/>
        </p:nvCxnSpPr>
        <p:spPr>
          <a:xfrm flipH="1">
            <a:off x="7199387" y="2666757"/>
            <a:ext cx="8135" cy="2970114"/>
          </a:xfrm>
          <a:prstGeom prst="line">
            <a:avLst/>
          </a:prstGeom>
          <a:ln w="25400">
            <a:solidFill>
              <a:srgbClr val="74A0DC"/>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7442404" y="4184201"/>
            <a:ext cx="8682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731715" y="4938732"/>
            <a:ext cx="5789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7436645" y="5693179"/>
            <a:ext cx="8739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Callout 56"/>
          <p:cNvSpPr/>
          <p:nvPr/>
        </p:nvSpPr>
        <p:spPr>
          <a:xfrm>
            <a:off x="7693671" y="3516493"/>
            <a:ext cx="607112" cy="515664"/>
          </a:xfrm>
          <a:prstGeom prst="wedgeEllipseCallout">
            <a:avLst>
              <a:gd name="adj1" fmla="val -2299"/>
              <a:gd name="adj2" fmla="val 78223"/>
            </a:avLst>
          </a:prstGeom>
          <a:solidFill>
            <a:srgbClr val="74A0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4.7</a:t>
            </a:r>
            <a:endParaRPr lang="en-US" b="1" dirty="0">
              <a:solidFill>
                <a:schemeClr val="tx1"/>
              </a:solidFill>
              <a:latin typeface="Arial" pitchFamily="34" charset="0"/>
              <a:cs typeface="Arial" pitchFamily="34" charset="0"/>
            </a:endParaRPr>
          </a:p>
        </p:txBody>
      </p:sp>
      <p:sp>
        <p:nvSpPr>
          <p:cNvPr id="59" name="Oval Callout 58"/>
          <p:cNvSpPr/>
          <p:nvPr/>
        </p:nvSpPr>
        <p:spPr>
          <a:xfrm>
            <a:off x="8134149" y="4257081"/>
            <a:ext cx="607112" cy="515664"/>
          </a:xfrm>
          <a:prstGeom prst="wedgeEllipseCallout">
            <a:avLst>
              <a:gd name="adj1" fmla="val -2299"/>
              <a:gd name="adj2" fmla="val 78223"/>
            </a:avLst>
          </a:prstGeom>
          <a:solidFill>
            <a:srgbClr val="74A0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5.4</a:t>
            </a:r>
            <a:endParaRPr lang="en-US" b="1" dirty="0">
              <a:solidFill>
                <a:schemeClr val="tx1"/>
              </a:solidFill>
              <a:latin typeface="Arial" pitchFamily="34" charset="0"/>
              <a:cs typeface="Arial" pitchFamily="34" charset="0"/>
            </a:endParaRPr>
          </a:p>
        </p:txBody>
      </p:sp>
      <p:sp>
        <p:nvSpPr>
          <p:cNvPr id="61" name="Oval Callout 60"/>
          <p:cNvSpPr/>
          <p:nvPr/>
        </p:nvSpPr>
        <p:spPr>
          <a:xfrm>
            <a:off x="7926747" y="5013519"/>
            <a:ext cx="607112" cy="515664"/>
          </a:xfrm>
          <a:prstGeom prst="wedgeEllipseCallout">
            <a:avLst>
              <a:gd name="adj1" fmla="val -2299"/>
              <a:gd name="adj2" fmla="val 78223"/>
            </a:avLst>
          </a:prstGeom>
          <a:solidFill>
            <a:srgbClr val="74A0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4.9</a:t>
            </a:r>
            <a:endParaRPr lang="en-US"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389462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lstStyle/>
          <a:p>
            <a:pPr lvl="0"/>
            <a:r>
              <a:rPr lang="en-US" sz="2800" dirty="0" smtClean="0"/>
              <a:t>For the most complete picture of student and school performance, it is best to look at both Achievement and Value-Added.</a:t>
            </a:r>
          </a:p>
          <a:p>
            <a:pPr lvl="0"/>
            <a:r>
              <a:rPr lang="en-US" sz="2800" dirty="0" smtClean="0"/>
              <a:t>This will tell you:</a:t>
            </a:r>
          </a:p>
          <a:p>
            <a:pPr lvl="1"/>
            <a:r>
              <a:rPr lang="en-US" sz="2500" dirty="0" smtClean="0"/>
              <a:t>What students know at a point in time (</a:t>
            </a:r>
            <a:r>
              <a:rPr lang="en-US" sz="2500" b="1" dirty="0" smtClean="0">
                <a:solidFill>
                  <a:srgbClr val="DD3B3C"/>
                </a:solidFill>
              </a:rPr>
              <a:t>Achievement</a:t>
            </a:r>
            <a:r>
              <a:rPr lang="en-US" sz="2500" dirty="0" smtClean="0"/>
              <a:t>)</a:t>
            </a:r>
          </a:p>
          <a:p>
            <a:pPr lvl="1"/>
            <a:r>
              <a:rPr lang="en-US" sz="2500" dirty="0" smtClean="0"/>
              <a:t>How your school is affecting student academic growth (</a:t>
            </a:r>
            <a:r>
              <a:rPr lang="en-US" sz="2500" b="1" dirty="0" smtClean="0">
                <a:solidFill>
                  <a:srgbClr val="0060AA"/>
                </a:solidFill>
              </a:rPr>
              <a:t>Value-Added</a:t>
            </a:r>
            <a:r>
              <a:rPr lang="en-US" sz="2500" dirty="0" smtClean="0"/>
              <a:t>)</a:t>
            </a:r>
          </a:p>
          <a:p>
            <a:endParaRPr lang="en-US" dirty="0"/>
          </a:p>
        </p:txBody>
      </p:sp>
      <p:sp>
        <p:nvSpPr>
          <p:cNvPr id="9" name="Title 4"/>
          <p:cNvSpPr>
            <a:spLocks noGrp="1"/>
          </p:cNvSpPr>
          <p:nvPr>
            <p:ph type="title"/>
          </p:nvPr>
        </p:nvSpPr>
        <p:spPr>
          <a:xfrm>
            <a:off x="612648" y="228600"/>
            <a:ext cx="8153400" cy="990600"/>
          </a:xfrm>
        </p:spPr>
        <p:txBody>
          <a:bodyPr/>
          <a:lstStyle/>
          <a:p>
            <a:r>
              <a:rPr lang="en-US" dirty="0" smtClean="0"/>
              <a:t>Achievement and Value-Added</a:t>
            </a:r>
            <a:endParaRPr lang="en-US" dirty="0"/>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Value-Added Color Coding</a:t>
            </a:r>
            <a:endParaRPr lang="en-US" dirty="0"/>
          </a:p>
        </p:txBody>
      </p:sp>
      <p:grpSp>
        <p:nvGrpSpPr>
          <p:cNvPr id="3" name="Group 61"/>
          <p:cNvGrpSpPr/>
          <p:nvPr/>
        </p:nvGrpSpPr>
        <p:grpSpPr>
          <a:xfrm>
            <a:off x="600075" y="1835734"/>
            <a:ext cx="7870180" cy="3952849"/>
            <a:chOff x="600075" y="1835734"/>
            <a:chExt cx="7870180" cy="3952849"/>
          </a:xfrm>
        </p:grpSpPr>
        <p:sp>
          <p:nvSpPr>
            <p:cNvPr id="63" name="Rectangle 62"/>
            <p:cNvSpPr/>
            <p:nvPr/>
          </p:nvSpPr>
          <p:spPr>
            <a:xfrm>
              <a:off x="600075" y="3443288"/>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00075" y="4955381"/>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00796" y="1835734"/>
              <a:ext cx="7831362" cy="7338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10391" y="2669623"/>
              <a:ext cx="2318003" cy="646331"/>
            </a:xfrm>
            <a:prstGeom prst="rect">
              <a:avLst/>
            </a:prstGeom>
            <a:solidFill>
              <a:srgbClr val="2C5A8C"/>
            </a:solidFill>
          </p:spPr>
          <p:txBody>
            <a:bodyPr wrap="square" rtlCol="0">
              <a:spAutoFit/>
            </a:bodyPr>
            <a:lstStyle/>
            <a:p>
              <a:pPr algn="ctr"/>
              <a:r>
                <a:rPr lang="en-US" sz="3600" b="1" dirty="0" smtClean="0">
                  <a:solidFill>
                    <a:schemeClr val="bg1"/>
                  </a:solidFill>
                  <a:latin typeface="Arial" pitchFamily="34" charset="0"/>
                  <a:cs typeface="Arial" pitchFamily="34" charset="0"/>
                </a:rPr>
                <a:t>READING</a:t>
              </a:r>
              <a:endParaRPr lang="en-US" sz="3600" b="1" dirty="0">
                <a:solidFill>
                  <a:schemeClr val="bg1"/>
                </a:solidFill>
                <a:latin typeface="Arial" pitchFamily="34" charset="0"/>
                <a:cs typeface="Arial" pitchFamily="34" charset="0"/>
              </a:endParaRPr>
            </a:p>
          </p:txBody>
        </p:sp>
        <p:sp>
          <p:nvSpPr>
            <p:cNvPr id="67" name="TextBox 66"/>
            <p:cNvSpPr txBox="1"/>
            <p:nvPr/>
          </p:nvSpPr>
          <p:spPr>
            <a:xfrm>
              <a:off x="2591960" y="1871478"/>
              <a:ext cx="1117615" cy="646331"/>
            </a:xfrm>
            <a:prstGeom prst="rect">
              <a:avLst/>
            </a:prstGeom>
            <a:noFill/>
          </p:spPr>
          <p:txBody>
            <a:bodyPr wrap="none" rtlCol="0">
              <a:spAutoFit/>
            </a:bodyPr>
            <a:lstStyle/>
            <a:p>
              <a:pPr algn="ctr"/>
              <a:r>
                <a:rPr lang="en-US" sz="1200" b="1" dirty="0" smtClean="0">
                  <a:solidFill>
                    <a:schemeClr val="bg1"/>
                  </a:solidFill>
                </a:rPr>
                <a:t>NUMBER OF</a:t>
              </a:r>
            </a:p>
            <a:p>
              <a:pPr algn="ctr"/>
              <a:r>
                <a:rPr lang="en-US" sz="1200" b="1" dirty="0" smtClean="0">
                  <a:solidFill>
                    <a:schemeClr val="bg1"/>
                  </a:solidFill>
                </a:rPr>
                <a:t>STUDENTS</a:t>
              </a:r>
            </a:p>
            <a:p>
              <a:pPr algn="ctr"/>
              <a:r>
                <a:rPr lang="en-US" sz="1200" b="1" dirty="0" smtClean="0">
                  <a:solidFill>
                    <a:schemeClr val="bg1"/>
                  </a:solidFill>
                </a:rPr>
                <a:t>(WEIGHTED)</a:t>
              </a:r>
              <a:endParaRPr lang="en-US" sz="1200" b="1" dirty="0">
                <a:solidFill>
                  <a:schemeClr val="bg1"/>
                </a:solidFill>
              </a:endParaRPr>
            </a:p>
          </p:txBody>
        </p:sp>
        <p:sp>
          <p:nvSpPr>
            <p:cNvPr id="68" name="TextBox 67"/>
            <p:cNvSpPr txBox="1"/>
            <p:nvPr/>
          </p:nvSpPr>
          <p:spPr>
            <a:xfrm>
              <a:off x="4976710" y="1885780"/>
              <a:ext cx="2204066" cy="276999"/>
            </a:xfrm>
            <a:prstGeom prst="rect">
              <a:avLst/>
            </a:prstGeom>
            <a:noFill/>
          </p:spPr>
          <p:txBody>
            <a:bodyPr wrap="none" rtlCol="0">
              <a:spAutoFit/>
            </a:bodyPr>
            <a:lstStyle/>
            <a:p>
              <a:pPr algn="ctr"/>
              <a:r>
                <a:rPr lang="en-US" sz="1200" b="1" dirty="0" smtClean="0">
                  <a:solidFill>
                    <a:schemeClr val="bg1"/>
                  </a:solidFill>
                </a:rPr>
                <a:t>VALUE-ADDED ESTIMATES</a:t>
              </a:r>
              <a:endParaRPr lang="en-US" sz="1200" b="1" dirty="0">
                <a:solidFill>
                  <a:schemeClr val="bg1"/>
                </a:solidFill>
              </a:endParaRPr>
            </a:p>
          </p:txBody>
        </p:sp>
        <p:sp>
          <p:nvSpPr>
            <p:cNvPr id="69" name="TextBox 68"/>
            <p:cNvSpPr txBox="1"/>
            <p:nvPr/>
          </p:nvSpPr>
          <p:spPr>
            <a:xfrm>
              <a:off x="3675384" y="2180103"/>
              <a:ext cx="306494" cy="353943"/>
            </a:xfrm>
            <a:prstGeom prst="rect">
              <a:avLst/>
            </a:prstGeom>
            <a:noFill/>
          </p:spPr>
          <p:txBody>
            <a:bodyPr wrap="none" rtlCol="0">
              <a:spAutoFit/>
            </a:bodyPr>
            <a:lstStyle/>
            <a:p>
              <a:pPr algn="ctr"/>
              <a:r>
                <a:rPr lang="en-US" sz="1700" dirty="0" smtClean="0">
                  <a:solidFill>
                    <a:schemeClr val="bg1"/>
                  </a:solidFill>
                </a:rPr>
                <a:t>1</a:t>
              </a:r>
              <a:endParaRPr lang="en-US" sz="1700" dirty="0">
                <a:solidFill>
                  <a:schemeClr val="bg1"/>
                </a:solidFill>
              </a:endParaRPr>
            </a:p>
          </p:txBody>
        </p:sp>
        <p:sp>
          <p:nvSpPr>
            <p:cNvPr id="70" name="TextBox 69"/>
            <p:cNvSpPr txBox="1"/>
            <p:nvPr/>
          </p:nvSpPr>
          <p:spPr>
            <a:xfrm>
              <a:off x="4797478" y="2180103"/>
              <a:ext cx="306494" cy="353943"/>
            </a:xfrm>
            <a:prstGeom prst="rect">
              <a:avLst/>
            </a:prstGeom>
            <a:noFill/>
          </p:spPr>
          <p:txBody>
            <a:bodyPr wrap="none" rtlCol="0">
              <a:spAutoFit/>
            </a:bodyPr>
            <a:lstStyle/>
            <a:p>
              <a:pPr algn="ctr"/>
              <a:r>
                <a:rPr lang="en-US" sz="1700" dirty="0" smtClean="0">
                  <a:solidFill>
                    <a:schemeClr val="bg1"/>
                  </a:solidFill>
                </a:rPr>
                <a:t>2</a:t>
              </a:r>
              <a:endParaRPr lang="en-US" sz="1700" dirty="0">
                <a:solidFill>
                  <a:schemeClr val="bg1"/>
                </a:solidFill>
              </a:endParaRPr>
            </a:p>
          </p:txBody>
        </p:sp>
        <p:sp>
          <p:nvSpPr>
            <p:cNvPr id="71" name="TextBox 70"/>
            <p:cNvSpPr txBox="1"/>
            <p:nvPr/>
          </p:nvSpPr>
          <p:spPr>
            <a:xfrm>
              <a:off x="5919572" y="2189628"/>
              <a:ext cx="306494" cy="353943"/>
            </a:xfrm>
            <a:prstGeom prst="rect">
              <a:avLst/>
            </a:prstGeom>
            <a:noFill/>
          </p:spPr>
          <p:txBody>
            <a:bodyPr wrap="none" rtlCol="0">
              <a:spAutoFit/>
            </a:bodyPr>
            <a:lstStyle/>
            <a:p>
              <a:pPr algn="ctr"/>
              <a:r>
                <a:rPr lang="en-US" sz="1700" dirty="0" smtClean="0">
                  <a:solidFill>
                    <a:schemeClr val="bg1"/>
                  </a:solidFill>
                </a:rPr>
                <a:t>3</a:t>
              </a:r>
              <a:endParaRPr lang="en-US" sz="1700" dirty="0">
                <a:solidFill>
                  <a:schemeClr val="bg1"/>
                </a:solidFill>
              </a:endParaRPr>
            </a:p>
          </p:txBody>
        </p:sp>
        <p:sp>
          <p:nvSpPr>
            <p:cNvPr id="72" name="TextBox 71"/>
            <p:cNvSpPr txBox="1"/>
            <p:nvPr/>
          </p:nvSpPr>
          <p:spPr>
            <a:xfrm>
              <a:off x="7041666" y="2177722"/>
              <a:ext cx="306494" cy="353943"/>
            </a:xfrm>
            <a:prstGeom prst="rect">
              <a:avLst/>
            </a:prstGeom>
            <a:noFill/>
          </p:spPr>
          <p:txBody>
            <a:bodyPr wrap="none" rtlCol="0">
              <a:spAutoFit/>
            </a:bodyPr>
            <a:lstStyle/>
            <a:p>
              <a:pPr algn="ctr"/>
              <a:r>
                <a:rPr lang="en-US" sz="1700" dirty="0" smtClean="0">
                  <a:solidFill>
                    <a:schemeClr val="bg1"/>
                  </a:solidFill>
                </a:rPr>
                <a:t>4</a:t>
              </a:r>
              <a:endParaRPr lang="en-US" sz="1700" dirty="0">
                <a:solidFill>
                  <a:schemeClr val="bg1"/>
                </a:solidFill>
              </a:endParaRPr>
            </a:p>
          </p:txBody>
        </p:sp>
        <p:sp>
          <p:nvSpPr>
            <p:cNvPr id="73" name="TextBox 72"/>
            <p:cNvSpPr txBox="1"/>
            <p:nvPr/>
          </p:nvSpPr>
          <p:spPr>
            <a:xfrm>
              <a:off x="8163761" y="2175340"/>
              <a:ext cx="306494" cy="353943"/>
            </a:xfrm>
            <a:prstGeom prst="rect">
              <a:avLst/>
            </a:prstGeom>
            <a:noFill/>
          </p:spPr>
          <p:txBody>
            <a:bodyPr wrap="none" rtlCol="0">
              <a:spAutoFit/>
            </a:bodyPr>
            <a:lstStyle/>
            <a:p>
              <a:pPr algn="ctr"/>
              <a:r>
                <a:rPr lang="en-US" sz="1700" dirty="0" smtClean="0">
                  <a:solidFill>
                    <a:schemeClr val="bg1"/>
                  </a:solidFill>
                </a:rPr>
                <a:t>5</a:t>
              </a:r>
              <a:endParaRPr lang="en-US" sz="1700" dirty="0">
                <a:solidFill>
                  <a:schemeClr val="bg1"/>
                </a:solidFill>
              </a:endParaRPr>
            </a:p>
          </p:txBody>
        </p:sp>
        <p:sp>
          <p:nvSpPr>
            <p:cNvPr id="74" name="Rectangle 73"/>
            <p:cNvSpPr/>
            <p:nvPr/>
          </p:nvSpPr>
          <p:spPr>
            <a:xfrm flipH="1">
              <a:off x="382640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flipH="1">
              <a:off x="4948766"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flipH="1">
              <a:off x="6071128"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flipH="1">
              <a:off x="7193490"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flipH="1">
              <a:off x="831585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2625731" y="3440112"/>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668723" y="3449637"/>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flipH="1">
              <a:off x="382402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flipH="1">
              <a:off x="4946383"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flipH="1">
              <a:off x="6068745"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flipH="1">
              <a:off x="7191107"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flipH="1">
              <a:off x="831347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flipH="1">
              <a:off x="382402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flipH="1">
              <a:off x="4946383"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flipH="1">
              <a:off x="6068745"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flipH="1">
              <a:off x="7191107"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flipH="1">
              <a:off x="831347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flipH="1">
              <a:off x="382640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flipH="1">
              <a:off x="4948763"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flipH="1">
              <a:off x="6071125"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flipH="1">
              <a:off x="7193487"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flipH="1">
              <a:off x="831585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p:cNvSpPr txBox="1"/>
          <p:nvPr/>
        </p:nvSpPr>
        <p:spPr>
          <a:xfrm>
            <a:off x="2737860" y="3583370"/>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34.2</a:t>
            </a:r>
            <a:endParaRPr lang="en-US" sz="2400" dirty="0">
              <a:latin typeface="Arial" pitchFamily="34" charset="0"/>
              <a:cs typeface="Arial" pitchFamily="34" charset="0"/>
            </a:endParaRPr>
          </a:p>
        </p:txBody>
      </p:sp>
      <p:sp>
        <p:nvSpPr>
          <p:cNvPr id="97" name="TextBox 96"/>
          <p:cNvSpPr txBox="1"/>
          <p:nvPr/>
        </p:nvSpPr>
        <p:spPr>
          <a:xfrm>
            <a:off x="2726286" y="4345912"/>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31.0</a:t>
            </a:r>
            <a:endParaRPr lang="en-US" sz="2400" dirty="0">
              <a:latin typeface="Arial" pitchFamily="34" charset="0"/>
              <a:cs typeface="Arial" pitchFamily="34" charset="0"/>
            </a:endParaRPr>
          </a:p>
        </p:txBody>
      </p:sp>
      <p:sp>
        <p:nvSpPr>
          <p:cNvPr id="98" name="TextBox 97"/>
          <p:cNvSpPr txBox="1"/>
          <p:nvPr/>
        </p:nvSpPr>
        <p:spPr>
          <a:xfrm>
            <a:off x="2737860" y="5103093"/>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36.0</a:t>
            </a:r>
            <a:endParaRPr lang="en-US" sz="2400" dirty="0">
              <a:latin typeface="Arial" pitchFamily="34" charset="0"/>
              <a:cs typeface="Arial" pitchFamily="34" charset="0"/>
            </a:endParaRPr>
          </a:p>
        </p:txBody>
      </p:sp>
      <p:sp>
        <p:nvSpPr>
          <p:cNvPr id="99" name="TextBox 98"/>
          <p:cNvSpPr txBox="1"/>
          <p:nvPr/>
        </p:nvSpPr>
        <p:spPr>
          <a:xfrm>
            <a:off x="606212" y="3588729"/>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3</a:t>
            </a:r>
            <a:endParaRPr lang="en-US" sz="2400" dirty="0">
              <a:latin typeface="Arial" pitchFamily="34" charset="0"/>
              <a:cs typeface="Arial" pitchFamily="34" charset="0"/>
            </a:endParaRPr>
          </a:p>
        </p:txBody>
      </p:sp>
      <p:sp>
        <p:nvSpPr>
          <p:cNvPr id="100" name="TextBox 99"/>
          <p:cNvSpPr txBox="1"/>
          <p:nvPr/>
        </p:nvSpPr>
        <p:spPr>
          <a:xfrm>
            <a:off x="611999" y="4337017"/>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4</a:t>
            </a:r>
            <a:endParaRPr lang="en-US" sz="2400" dirty="0">
              <a:latin typeface="Arial" pitchFamily="34" charset="0"/>
              <a:cs typeface="Arial" pitchFamily="34" charset="0"/>
            </a:endParaRPr>
          </a:p>
        </p:txBody>
      </p:sp>
      <p:sp>
        <p:nvSpPr>
          <p:cNvPr id="101" name="TextBox 100"/>
          <p:cNvSpPr txBox="1"/>
          <p:nvPr/>
        </p:nvSpPr>
        <p:spPr>
          <a:xfrm>
            <a:off x="611999" y="5103094"/>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5</a:t>
            </a:r>
            <a:endParaRPr lang="en-US" sz="2400" dirty="0">
              <a:latin typeface="Arial" pitchFamily="34" charset="0"/>
              <a:cs typeface="Arial" pitchFamily="34" charset="0"/>
            </a:endParaRPr>
          </a:p>
        </p:txBody>
      </p:sp>
      <p:sp>
        <p:nvSpPr>
          <p:cNvPr id="58" name="Content Placeholder 2"/>
          <p:cNvSpPr>
            <a:spLocks noGrp="1"/>
          </p:cNvSpPr>
          <p:nvPr>
            <p:ph sz="quarter" idx="1"/>
          </p:nvPr>
        </p:nvSpPr>
        <p:spPr>
          <a:xfrm>
            <a:off x="612648" y="5897300"/>
            <a:ext cx="8153400" cy="376177"/>
          </a:xfrm>
        </p:spPr>
        <p:txBody>
          <a:bodyPr>
            <a:normAutofit fontScale="77500" lnSpcReduction="20000"/>
          </a:bodyPr>
          <a:lstStyle/>
          <a:p>
            <a:r>
              <a:rPr lang="en-US" dirty="0" smtClean="0"/>
              <a:t>If the confidence interval is entirely below 3, the color is yellow. </a:t>
            </a:r>
          </a:p>
        </p:txBody>
      </p:sp>
      <p:cxnSp>
        <p:nvCxnSpPr>
          <p:cNvPr id="60" name="Straight Connector 59"/>
          <p:cNvCxnSpPr/>
          <p:nvPr/>
        </p:nvCxnSpPr>
        <p:spPr>
          <a:xfrm flipH="1">
            <a:off x="6076709" y="2666757"/>
            <a:ext cx="8135" cy="2970114"/>
          </a:xfrm>
          <a:prstGeom prst="line">
            <a:avLst/>
          </a:prstGeom>
          <a:ln w="25400">
            <a:solidFill>
              <a:srgbClr val="CEB904"/>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658857" y="4184201"/>
            <a:ext cx="11516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842851" y="4938732"/>
            <a:ext cx="11921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791919" y="5693179"/>
            <a:ext cx="11921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Callout 56"/>
          <p:cNvSpPr/>
          <p:nvPr/>
        </p:nvSpPr>
        <p:spPr>
          <a:xfrm>
            <a:off x="4957096" y="3516493"/>
            <a:ext cx="607112" cy="515664"/>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2.3</a:t>
            </a:r>
            <a:endParaRPr lang="en-US" b="1" dirty="0">
              <a:solidFill>
                <a:schemeClr val="tx1"/>
              </a:solidFill>
              <a:latin typeface="Arial" pitchFamily="34" charset="0"/>
              <a:cs typeface="Arial" pitchFamily="34" charset="0"/>
            </a:endParaRPr>
          </a:p>
        </p:txBody>
      </p:sp>
      <p:sp>
        <p:nvSpPr>
          <p:cNvPr id="59" name="Oval Callout 58"/>
          <p:cNvSpPr/>
          <p:nvPr/>
        </p:nvSpPr>
        <p:spPr>
          <a:xfrm>
            <a:off x="4174164" y="4257081"/>
            <a:ext cx="607112" cy="515664"/>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1.6</a:t>
            </a:r>
            <a:endParaRPr lang="en-US" b="1" dirty="0">
              <a:solidFill>
                <a:schemeClr val="tx1"/>
              </a:solidFill>
              <a:latin typeface="Arial" pitchFamily="34" charset="0"/>
              <a:cs typeface="Arial" pitchFamily="34" charset="0"/>
            </a:endParaRPr>
          </a:p>
        </p:txBody>
      </p:sp>
      <p:sp>
        <p:nvSpPr>
          <p:cNvPr id="61" name="Oval Callout 60"/>
          <p:cNvSpPr/>
          <p:nvPr/>
        </p:nvSpPr>
        <p:spPr>
          <a:xfrm>
            <a:off x="5048514" y="5013519"/>
            <a:ext cx="607112" cy="515664"/>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2.4</a:t>
            </a:r>
            <a:endParaRPr lang="en-US"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062570533"/>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Value-Added Color Coding</a:t>
            </a:r>
            <a:endParaRPr lang="en-US" dirty="0"/>
          </a:p>
        </p:txBody>
      </p:sp>
      <p:grpSp>
        <p:nvGrpSpPr>
          <p:cNvPr id="3" name="Group 61"/>
          <p:cNvGrpSpPr/>
          <p:nvPr/>
        </p:nvGrpSpPr>
        <p:grpSpPr>
          <a:xfrm>
            <a:off x="600075" y="1835734"/>
            <a:ext cx="7870180" cy="3952849"/>
            <a:chOff x="600075" y="1835734"/>
            <a:chExt cx="7870180" cy="3952849"/>
          </a:xfrm>
        </p:grpSpPr>
        <p:sp>
          <p:nvSpPr>
            <p:cNvPr id="63" name="Rectangle 62"/>
            <p:cNvSpPr/>
            <p:nvPr/>
          </p:nvSpPr>
          <p:spPr>
            <a:xfrm>
              <a:off x="600075" y="3443288"/>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00075" y="4955381"/>
              <a:ext cx="7831931" cy="757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00796" y="1835734"/>
              <a:ext cx="7831362" cy="7338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10391" y="2669623"/>
              <a:ext cx="2318003" cy="646331"/>
            </a:xfrm>
            <a:prstGeom prst="rect">
              <a:avLst/>
            </a:prstGeom>
            <a:solidFill>
              <a:srgbClr val="2C5A8C"/>
            </a:solidFill>
          </p:spPr>
          <p:txBody>
            <a:bodyPr wrap="square" rtlCol="0">
              <a:spAutoFit/>
            </a:bodyPr>
            <a:lstStyle/>
            <a:p>
              <a:pPr algn="ctr"/>
              <a:r>
                <a:rPr lang="en-US" sz="3600" b="1" dirty="0" smtClean="0">
                  <a:solidFill>
                    <a:schemeClr val="bg1"/>
                  </a:solidFill>
                  <a:latin typeface="Arial" pitchFamily="34" charset="0"/>
                  <a:cs typeface="Arial" pitchFamily="34" charset="0"/>
                </a:rPr>
                <a:t>READING</a:t>
              </a:r>
              <a:endParaRPr lang="en-US" sz="3600" b="1" dirty="0">
                <a:solidFill>
                  <a:schemeClr val="bg1"/>
                </a:solidFill>
                <a:latin typeface="Arial" pitchFamily="34" charset="0"/>
                <a:cs typeface="Arial" pitchFamily="34" charset="0"/>
              </a:endParaRPr>
            </a:p>
          </p:txBody>
        </p:sp>
        <p:sp>
          <p:nvSpPr>
            <p:cNvPr id="67" name="TextBox 66"/>
            <p:cNvSpPr txBox="1"/>
            <p:nvPr/>
          </p:nvSpPr>
          <p:spPr>
            <a:xfrm>
              <a:off x="2591960" y="1871478"/>
              <a:ext cx="1117615" cy="646331"/>
            </a:xfrm>
            <a:prstGeom prst="rect">
              <a:avLst/>
            </a:prstGeom>
            <a:noFill/>
          </p:spPr>
          <p:txBody>
            <a:bodyPr wrap="none" rtlCol="0">
              <a:spAutoFit/>
            </a:bodyPr>
            <a:lstStyle/>
            <a:p>
              <a:pPr algn="ctr"/>
              <a:r>
                <a:rPr lang="en-US" sz="1200" b="1" dirty="0" smtClean="0">
                  <a:solidFill>
                    <a:schemeClr val="bg1"/>
                  </a:solidFill>
                </a:rPr>
                <a:t>NUMBER OF</a:t>
              </a:r>
            </a:p>
            <a:p>
              <a:pPr algn="ctr"/>
              <a:r>
                <a:rPr lang="en-US" sz="1200" b="1" dirty="0" smtClean="0">
                  <a:solidFill>
                    <a:schemeClr val="bg1"/>
                  </a:solidFill>
                </a:rPr>
                <a:t>STUDENTS</a:t>
              </a:r>
            </a:p>
            <a:p>
              <a:pPr algn="ctr"/>
              <a:r>
                <a:rPr lang="en-US" sz="1200" b="1" dirty="0" smtClean="0">
                  <a:solidFill>
                    <a:schemeClr val="bg1"/>
                  </a:solidFill>
                </a:rPr>
                <a:t>(WEIGHTED)</a:t>
              </a:r>
              <a:endParaRPr lang="en-US" sz="1200" b="1" dirty="0">
                <a:solidFill>
                  <a:schemeClr val="bg1"/>
                </a:solidFill>
              </a:endParaRPr>
            </a:p>
          </p:txBody>
        </p:sp>
        <p:sp>
          <p:nvSpPr>
            <p:cNvPr id="68" name="TextBox 67"/>
            <p:cNvSpPr txBox="1"/>
            <p:nvPr/>
          </p:nvSpPr>
          <p:spPr>
            <a:xfrm>
              <a:off x="4976710" y="1885780"/>
              <a:ext cx="2204066" cy="276999"/>
            </a:xfrm>
            <a:prstGeom prst="rect">
              <a:avLst/>
            </a:prstGeom>
            <a:noFill/>
          </p:spPr>
          <p:txBody>
            <a:bodyPr wrap="none" rtlCol="0">
              <a:spAutoFit/>
            </a:bodyPr>
            <a:lstStyle/>
            <a:p>
              <a:pPr algn="ctr"/>
              <a:r>
                <a:rPr lang="en-US" sz="1200" b="1" dirty="0" smtClean="0">
                  <a:solidFill>
                    <a:schemeClr val="bg1"/>
                  </a:solidFill>
                </a:rPr>
                <a:t>VALUE-ADDED ESTIMATES</a:t>
              </a:r>
              <a:endParaRPr lang="en-US" sz="1200" b="1" dirty="0">
                <a:solidFill>
                  <a:schemeClr val="bg1"/>
                </a:solidFill>
              </a:endParaRPr>
            </a:p>
          </p:txBody>
        </p:sp>
        <p:sp>
          <p:nvSpPr>
            <p:cNvPr id="69" name="TextBox 68"/>
            <p:cNvSpPr txBox="1"/>
            <p:nvPr/>
          </p:nvSpPr>
          <p:spPr>
            <a:xfrm>
              <a:off x="3675384" y="2180103"/>
              <a:ext cx="306494" cy="353943"/>
            </a:xfrm>
            <a:prstGeom prst="rect">
              <a:avLst/>
            </a:prstGeom>
            <a:noFill/>
          </p:spPr>
          <p:txBody>
            <a:bodyPr wrap="none" rtlCol="0">
              <a:spAutoFit/>
            </a:bodyPr>
            <a:lstStyle/>
            <a:p>
              <a:pPr algn="ctr"/>
              <a:r>
                <a:rPr lang="en-US" sz="1700" dirty="0" smtClean="0">
                  <a:solidFill>
                    <a:schemeClr val="bg1"/>
                  </a:solidFill>
                </a:rPr>
                <a:t>1</a:t>
              </a:r>
              <a:endParaRPr lang="en-US" sz="1700" dirty="0">
                <a:solidFill>
                  <a:schemeClr val="bg1"/>
                </a:solidFill>
              </a:endParaRPr>
            </a:p>
          </p:txBody>
        </p:sp>
        <p:sp>
          <p:nvSpPr>
            <p:cNvPr id="70" name="TextBox 69"/>
            <p:cNvSpPr txBox="1"/>
            <p:nvPr/>
          </p:nvSpPr>
          <p:spPr>
            <a:xfrm>
              <a:off x="4797478" y="2180103"/>
              <a:ext cx="306494" cy="353943"/>
            </a:xfrm>
            <a:prstGeom prst="rect">
              <a:avLst/>
            </a:prstGeom>
            <a:noFill/>
          </p:spPr>
          <p:txBody>
            <a:bodyPr wrap="none" rtlCol="0">
              <a:spAutoFit/>
            </a:bodyPr>
            <a:lstStyle/>
            <a:p>
              <a:pPr algn="ctr"/>
              <a:r>
                <a:rPr lang="en-US" sz="1700" dirty="0" smtClean="0">
                  <a:solidFill>
                    <a:schemeClr val="bg1"/>
                  </a:solidFill>
                </a:rPr>
                <a:t>2</a:t>
              </a:r>
              <a:endParaRPr lang="en-US" sz="1700" dirty="0">
                <a:solidFill>
                  <a:schemeClr val="bg1"/>
                </a:solidFill>
              </a:endParaRPr>
            </a:p>
          </p:txBody>
        </p:sp>
        <p:sp>
          <p:nvSpPr>
            <p:cNvPr id="71" name="TextBox 70"/>
            <p:cNvSpPr txBox="1"/>
            <p:nvPr/>
          </p:nvSpPr>
          <p:spPr>
            <a:xfrm>
              <a:off x="5919572" y="2189628"/>
              <a:ext cx="306494" cy="353943"/>
            </a:xfrm>
            <a:prstGeom prst="rect">
              <a:avLst/>
            </a:prstGeom>
            <a:noFill/>
          </p:spPr>
          <p:txBody>
            <a:bodyPr wrap="none" rtlCol="0">
              <a:spAutoFit/>
            </a:bodyPr>
            <a:lstStyle/>
            <a:p>
              <a:pPr algn="ctr"/>
              <a:r>
                <a:rPr lang="en-US" sz="1700" dirty="0" smtClean="0">
                  <a:solidFill>
                    <a:schemeClr val="bg1"/>
                  </a:solidFill>
                </a:rPr>
                <a:t>3</a:t>
              </a:r>
              <a:endParaRPr lang="en-US" sz="1700" dirty="0">
                <a:solidFill>
                  <a:schemeClr val="bg1"/>
                </a:solidFill>
              </a:endParaRPr>
            </a:p>
          </p:txBody>
        </p:sp>
        <p:sp>
          <p:nvSpPr>
            <p:cNvPr id="72" name="TextBox 71"/>
            <p:cNvSpPr txBox="1"/>
            <p:nvPr/>
          </p:nvSpPr>
          <p:spPr>
            <a:xfrm>
              <a:off x="7041666" y="2177722"/>
              <a:ext cx="306494" cy="353943"/>
            </a:xfrm>
            <a:prstGeom prst="rect">
              <a:avLst/>
            </a:prstGeom>
            <a:noFill/>
          </p:spPr>
          <p:txBody>
            <a:bodyPr wrap="none" rtlCol="0">
              <a:spAutoFit/>
            </a:bodyPr>
            <a:lstStyle/>
            <a:p>
              <a:pPr algn="ctr"/>
              <a:r>
                <a:rPr lang="en-US" sz="1700" dirty="0" smtClean="0">
                  <a:solidFill>
                    <a:schemeClr val="bg1"/>
                  </a:solidFill>
                </a:rPr>
                <a:t>4</a:t>
              </a:r>
              <a:endParaRPr lang="en-US" sz="1700" dirty="0">
                <a:solidFill>
                  <a:schemeClr val="bg1"/>
                </a:solidFill>
              </a:endParaRPr>
            </a:p>
          </p:txBody>
        </p:sp>
        <p:sp>
          <p:nvSpPr>
            <p:cNvPr id="73" name="TextBox 72"/>
            <p:cNvSpPr txBox="1"/>
            <p:nvPr/>
          </p:nvSpPr>
          <p:spPr>
            <a:xfrm>
              <a:off x="8163761" y="2175340"/>
              <a:ext cx="306494" cy="353943"/>
            </a:xfrm>
            <a:prstGeom prst="rect">
              <a:avLst/>
            </a:prstGeom>
            <a:noFill/>
          </p:spPr>
          <p:txBody>
            <a:bodyPr wrap="none" rtlCol="0">
              <a:spAutoFit/>
            </a:bodyPr>
            <a:lstStyle/>
            <a:p>
              <a:pPr algn="ctr"/>
              <a:r>
                <a:rPr lang="en-US" sz="1700" dirty="0" smtClean="0">
                  <a:solidFill>
                    <a:schemeClr val="bg1"/>
                  </a:solidFill>
                </a:rPr>
                <a:t>5</a:t>
              </a:r>
              <a:endParaRPr lang="en-US" sz="1700" dirty="0">
                <a:solidFill>
                  <a:schemeClr val="bg1"/>
                </a:solidFill>
              </a:endParaRPr>
            </a:p>
          </p:txBody>
        </p:sp>
        <p:sp>
          <p:nvSpPr>
            <p:cNvPr id="74" name="Rectangle 73"/>
            <p:cNvSpPr/>
            <p:nvPr/>
          </p:nvSpPr>
          <p:spPr>
            <a:xfrm flipH="1">
              <a:off x="382640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flipH="1">
              <a:off x="4948766"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flipH="1">
              <a:off x="6071128"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flipH="1">
              <a:off x="7193490"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flipH="1">
              <a:off x="8315854" y="2502165"/>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2625731" y="3440112"/>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668723" y="3449637"/>
              <a:ext cx="0" cy="227012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flipH="1">
              <a:off x="382402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flipH="1">
              <a:off x="4946383"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flipH="1">
              <a:off x="6068745"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flipH="1">
              <a:off x="7191107"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flipH="1">
              <a:off x="8313471" y="4119036"/>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flipH="1">
              <a:off x="382402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flipH="1">
              <a:off x="4946383"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flipH="1">
              <a:off x="6068745"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flipH="1">
              <a:off x="7191107"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flipH="1">
              <a:off x="8313471" y="4871512"/>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flipH="1">
              <a:off x="382640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flipH="1">
              <a:off x="4948763"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flipH="1">
              <a:off x="6071125"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flipH="1">
              <a:off x="7193487"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flipH="1">
              <a:off x="8315851" y="5623991"/>
              <a:ext cx="27432" cy="1645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p:cNvSpPr txBox="1"/>
          <p:nvPr/>
        </p:nvSpPr>
        <p:spPr>
          <a:xfrm>
            <a:off x="2737860" y="3583370"/>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53.0</a:t>
            </a:r>
            <a:endParaRPr lang="en-US" sz="2400" dirty="0">
              <a:latin typeface="Arial" pitchFamily="34" charset="0"/>
              <a:cs typeface="Arial" pitchFamily="34" charset="0"/>
            </a:endParaRPr>
          </a:p>
        </p:txBody>
      </p:sp>
      <p:sp>
        <p:nvSpPr>
          <p:cNvPr id="97" name="TextBox 96"/>
          <p:cNvSpPr txBox="1"/>
          <p:nvPr/>
        </p:nvSpPr>
        <p:spPr>
          <a:xfrm>
            <a:off x="2726286" y="4345912"/>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58.0</a:t>
            </a:r>
            <a:endParaRPr lang="en-US" sz="2400" dirty="0">
              <a:latin typeface="Arial" pitchFamily="34" charset="0"/>
              <a:cs typeface="Arial" pitchFamily="34" charset="0"/>
            </a:endParaRPr>
          </a:p>
        </p:txBody>
      </p:sp>
      <p:sp>
        <p:nvSpPr>
          <p:cNvPr id="98" name="TextBox 97"/>
          <p:cNvSpPr txBox="1"/>
          <p:nvPr/>
        </p:nvSpPr>
        <p:spPr>
          <a:xfrm>
            <a:off x="2737860" y="5103093"/>
            <a:ext cx="792419" cy="461665"/>
          </a:xfrm>
          <a:prstGeom prst="rect">
            <a:avLst/>
          </a:prstGeom>
          <a:noFill/>
        </p:spPr>
        <p:txBody>
          <a:bodyPr wrap="square" rtlCol="0">
            <a:spAutoFit/>
          </a:bodyPr>
          <a:lstStyle/>
          <a:p>
            <a:r>
              <a:rPr lang="en-US" sz="2400" dirty="0" smtClean="0">
                <a:latin typeface="Arial" pitchFamily="34" charset="0"/>
                <a:cs typeface="Arial" pitchFamily="34" charset="0"/>
              </a:rPr>
              <a:t>55.5</a:t>
            </a:r>
            <a:endParaRPr lang="en-US" sz="2400" dirty="0">
              <a:latin typeface="Arial" pitchFamily="34" charset="0"/>
              <a:cs typeface="Arial" pitchFamily="34" charset="0"/>
            </a:endParaRPr>
          </a:p>
        </p:txBody>
      </p:sp>
      <p:sp>
        <p:nvSpPr>
          <p:cNvPr id="99" name="TextBox 98"/>
          <p:cNvSpPr txBox="1"/>
          <p:nvPr/>
        </p:nvSpPr>
        <p:spPr>
          <a:xfrm>
            <a:off x="606212" y="3588729"/>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3</a:t>
            </a:r>
            <a:endParaRPr lang="en-US" sz="2400" dirty="0">
              <a:latin typeface="Arial" pitchFamily="34" charset="0"/>
              <a:cs typeface="Arial" pitchFamily="34" charset="0"/>
            </a:endParaRPr>
          </a:p>
        </p:txBody>
      </p:sp>
      <p:sp>
        <p:nvSpPr>
          <p:cNvPr id="100" name="TextBox 99"/>
          <p:cNvSpPr txBox="1"/>
          <p:nvPr/>
        </p:nvSpPr>
        <p:spPr>
          <a:xfrm>
            <a:off x="611999" y="4337017"/>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4</a:t>
            </a:r>
            <a:endParaRPr lang="en-US" sz="2400" dirty="0">
              <a:latin typeface="Arial" pitchFamily="34" charset="0"/>
              <a:cs typeface="Arial" pitchFamily="34" charset="0"/>
            </a:endParaRPr>
          </a:p>
        </p:txBody>
      </p:sp>
      <p:sp>
        <p:nvSpPr>
          <p:cNvPr id="101" name="TextBox 100"/>
          <p:cNvSpPr txBox="1"/>
          <p:nvPr/>
        </p:nvSpPr>
        <p:spPr>
          <a:xfrm>
            <a:off x="611999" y="5103094"/>
            <a:ext cx="1879226" cy="461665"/>
          </a:xfrm>
          <a:prstGeom prst="rect">
            <a:avLst/>
          </a:prstGeom>
          <a:noFill/>
        </p:spPr>
        <p:txBody>
          <a:bodyPr wrap="square" rtlCol="0">
            <a:spAutoFit/>
          </a:bodyPr>
          <a:lstStyle/>
          <a:p>
            <a:r>
              <a:rPr lang="en-US" sz="2400" dirty="0" smtClean="0">
                <a:latin typeface="Arial" pitchFamily="34" charset="0"/>
                <a:cs typeface="Arial" pitchFamily="34" charset="0"/>
              </a:rPr>
              <a:t>Grade 5</a:t>
            </a:r>
            <a:endParaRPr lang="en-US" sz="2400" dirty="0">
              <a:latin typeface="Arial" pitchFamily="34" charset="0"/>
              <a:cs typeface="Arial" pitchFamily="34" charset="0"/>
            </a:endParaRPr>
          </a:p>
        </p:txBody>
      </p:sp>
      <p:sp>
        <p:nvSpPr>
          <p:cNvPr id="58" name="Content Placeholder 2"/>
          <p:cNvSpPr>
            <a:spLocks noGrp="1"/>
          </p:cNvSpPr>
          <p:nvPr>
            <p:ph sz="quarter" idx="1"/>
          </p:nvPr>
        </p:nvSpPr>
        <p:spPr>
          <a:xfrm>
            <a:off x="612648" y="5897300"/>
            <a:ext cx="8153400" cy="376177"/>
          </a:xfrm>
        </p:spPr>
        <p:txBody>
          <a:bodyPr>
            <a:normAutofit fontScale="77500" lnSpcReduction="20000"/>
          </a:bodyPr>
          <a:lstStyle/>
          <a:p>
            <a:r>
              <a:rPr lang="en-US" dirty="0" smtClean="0"/>
              <a:t>If the confidence interval is entirely below 2, the color is red. </a:t>
            </a:r>
          </a:p>
        </p:txBody>
      </p:sp>
      <p:cxnSp>
        <p:nvCxnSpPr>
          <p:cNvPr id="60" name="Straight Connector 59"/>
          <p:cNvCxnSpPr/>
          <p:nvPr/>
        </p:nvCxnSpPr>
        <p:spPr>
          <a:xfrm flipH="1">
            <a:off x="4954031" y="2666757"/>
            <a:ext cx="8135" cy="2970114"/>
          </a:xfrm>
          <a:prstGeom prst="line">
            <a:avLst/>
          </a:prstGeom>
          <a:ln w="25400">
            <a:solidFill>
              <a:srgbClr val="9F5C49"/>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848588" y="4184201"/>
            <a:ext cx="382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831217" y="4938732"/>
            <a:ext cx="787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854372" y="5693179"/>
            <a:ext cx="9434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Callout 56"/>
          <p:cNvSpPr/>
          <p:nvPr/>
        </p:nvSpPr>
        <p:spPr>
          <a:xfrm>
            <a:off x="3456809" y="3516493"/>
            <a:ext cx="607112" cy="515664"/>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0.3</a:t>
            </a:r>
            <a:endParaRPr lang="en-US" b="1" dirty="0">
              <a:solidFill>
                <a:schemeClr val="tx1"/>
              </a:solidFill>
              <a:latin typeface="Arial" pitchFamily="34" charset="0"/>
              <a:cs typeface="Arial" pitchFamily="34" charset="0"/>
            </a:endParaRPr>
          </a:p>
        </p:txBody>
      </p:sp>
      <p:sp>
        <p:nvSpPr>
          <p:cNvPr id="59" name="Oval Callout 58"/>
          <p:cNvSpPr/>
          <p:nvPr/>
        </p:nvSpPr>
        <p:spPr>
          <a:xfrm>
            <a:off x="3659044" y="4257081"/>
            <a:ext cx="607112" cy="515664"/>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1.1</a:t>
            </a:r>
            <a:endParaRPr lang="en-US" b="1" dirty="0">
              <a:solidFill>
                <a:schemeClr val="tx1"/>
              </a:solidFill>
              <a:latin typeface="Arial" pitchFamily="34" charset="0"/>
              <a:cs typeface="Arial" pitchFamily="34" charset="0"/>
            </a:endParaRPr>
          </a:p>
        </p:txBody>
      </p:sp>
      <p:sp>
        <p:nvSpPr>
          <p:cNvPr id="61" name="Oval Callout 60"/>
          <p:cNvSpPr/>
          <p:nvPr/>
        </p:nvSpPr>
        <p:spPr>
          <a:xfrm>
            <a:off x="3992518" y="5013519"/>
            <a:ext cx="607112" cy="515664"/>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latin typeface="Arial" pitchFamily="34" charset="0"/>
                <a:cs typeface="Arial" pitchFamily="34" charset="0"/>
              </a:rPr>
              <a:t>1.4</a:t>
            </a:r>
            <a:endParaRPr lang="en-US"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965375286"/>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 Value-Added</a:t>
            </a:r>
            <a:endParaRPr lang="en-US" dirty="0"/>
          </a:p>
        </p:txBody>
      </p:sp>
      <p:sp>
        <p:nvSpPr>
          <p:cNvPr id="5" name="TextBox 4"/>
          <p:cNvSpPr txBox="1"/>
          <p:nvPr/>
        </p:nvSpPr>
        <p:spPr>
          <a:xfrm>
            <a:off x="255616" y="2455551"/>
            <a:ext cx="8526780" cy="1015663"/>
          </a:xfrm>
          <a:prstGeom prst="rect">
            <a:avLst/>
          </a:prstGeom>
          <a:noFill/>
        </p:spPr>
        <p:txBody>
          <a:bodyPr wrap="square" rtlCol="0">
            <a:spAutoFit/>
          </a:bodyPr>
          <a:lstStyle/>
          <a:p>
            <a:r>
              <a:rPr lang="en-US" sz="2000" dirty="0" smtClean="0">
                <a:latin typeface="+mn-lt"/>
              </a:rPr>
              <a:t>In the latest generation of Value-Added reports, estimates are color coded based on statistical significance. This represents how confident we are about the effect of schools and teachers on student academic growth.</a:t>
            </a:r>
          </a:p>
        </p:txBody>
      </p:sp>
      <p:sp>
        <p:nvSpPr>
          <p:cNvPr id="16" name="TextBox 15"/>
          <p:cNvSpPr txBox="1"/>
          <p:nvPr/>
        </p:nvSpPr>
        <p:spPr>
          <a:xfrm>
            <a:off x="2209801" y="3837969"/>
            <a:ext cx="6324600" cy="2585323"/>
          </a:xfrm>
          <a:prstGeom prst="rect">
            <a:avLst/>
          </a:prstGeom>
          <a:noFill/>
        </p:spPr>
        <p:txBody>
          <a:bodyPr wrap="square" rtlCol="0">
            <a:spAutoFit/>
          </a:bodyPr>
          <a:lstStyle/>
          <a:p>
            <a:r>
              <a:rPr lang="en-US" dirty="0" smtClean="0">
                <a:latin typeface="+mn-lt"/>
              </a:rPr>
              <a:t>Green and Blue results are areas of relative strength.</a:t>
            </a:r>
          </a:p>
          <a:p>
            <a:r>
              <a:rPr lang="en-US" dirty="0" smtClean="0">
                <a:latin typeface="+mn-lt"/>
              </a:rPr>
              <a:t>Student growth is above average.</a:t>
            </a:r>
          </a:p>
          <a:p>
            <a:endParaRPr lang="en-US" dirty="0" smtClean="0">
              <a:latin typeface="+mn-lt"/>
            </a:endParaRPr>
          </a:p>
          <a:p>
            <a:r>
              <a:rPr lang="en-US" dirty="0" smtClean="0">
                <a:latin typeface="+mn-lt"/>
              </a:rPr>
              <a:t>Gray results are on track. In these areas, there was not enough data available to differentiate this result from average.</a:t>
            </a:r>
          </a:p>
          <a:p>
            <a:endParaRPr lang="en-US" dirty="0" smtClean="0">
              <a:latin typeface="+mn-lt"/>
            </a:endParaRPr>
          </a:p>
          <a:p>
            <a:r>
              <a:rPr lang="en-US" dirty="0" smtClean="0">
                <a:latin typeface="+mn-lt"/>
              </a:rPr>
              <a:t>Yellow and Red results are areas of relative weakness. </a:t>
            </a:r>
          </a:p>
          <a:p>
            <a:r>
              <a:rPr lang="en-US" dirty="0" smtClean="0">
                <a:latin typeface="+mn-lt"/>
              </a:rPr>
              <a:t>Student growth is below average.</a:t>
            </a:r>
          </a:p>
          <a:p>
            <a:endParaRPr lang="en-US" dirty="0">
              <a:latin typeface="+mn-lt"/>
            </a:endParaRPr>
          </a:p>
        </p:txBody>
      </p:sp>
      <p:grpSp>
        <p:nvGrpSpPr>
          <p:cNvPr id="3" name="Group 2"/>
          <p:cNvGrpSpPr/>
          <p:nvPr/>
        </p:nvGrpSpPr>
        <p:grpSpPr>
          <a:xfrm>
            <a:off x="2200158" y="1675833"/>
            <a:ext cx="4743684" cy="515664"/>
            <a:chOff x="2334805" y="1353883"/>
            <a:chExt cx="4743684" cy="515664"/>
          </a:xfrm>
        </p:grpSpPr>
        <p:sp>
          <p:nvSpPr>
            <p:cNvPr id="18" name="Oval Callout 17"/>
            <p:cNvSpPr/>
            <p:nvPr/>
          </p:nvSpPr>
          <p:spPr>
            <a:xfrm>
              <a:off x="3368948" y="1353883"/>
              <a:ext cx="607112" cy="515664"/>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19" name="Oval Callout 18"/>
            <p:cNvSpPr/>
            <p:nvPr/>
          </p:nvSpPr>
          <p:spPr>
            <a:xfrm>
              <a:off x="2334805" y="1353883"/>
              <a:ext cx="607112" cy="515664"/>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0" name="Oval Callout 19"/>
            <p:cNvSpPr/>
            <p:nvPr/>
          </p:nvSpPr>
          <p:spPr>
            <a:xfrm>
              <a:off x="4403091" y="1353883"/>
              <a:ext cx="607112" cy="515664"/>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1" name="Oval Callout 20"/>
            <p:cNvSpPr/>
            <p:nvPr/>
          </p:nvSpPr>
          <p:spPr>
            <a:xfrm>
              <a:off x="5437234" y="1353883"/>
              <a:ext cx="607112" cy="515664"/>
            </a:xfrm>
            <a:prstGeom prst="wedgeEllipseCallout">
              <a:avLst>
                <a:gd name="adj1" fmla="val -2299"/>
                <a:gd name="adj2" fmla="val 78223"/>
              </a:avLst>
            </a:prstGeom>
            <a:solidFill>
              <a:srgbClr val="7A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2" name="Oval Callout 21"/>
            <p:cNvSpPr/>
            <p:nvPr/>
          </p:nvSpPr>
          <p:spPr>
            <a:xfrm>
              <a:off x="6471377" y="1353883"/>
              <a:ext cx="607112" cy="515664"/>
            </a:xfrm>
            <a:prstGeom prst="wedgeEllipseCallout">
              <a:avLst>
                <a:gd name="adj1" fmla="val -2299"/>
                <a:gd name="adj2" fmla="val 78223"/>
              </a:avLst>
            </a:prstGeom>
            <a:solidFill>
              <a:srgbClr val="74A0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grpSp>
      <p:sp>
        <p:nvSpPr>
          <p:cNvPr id="23" name="Oval Callout 22"/>
          <p:cNvSpPr/>
          <p:nvPr/>
        </p:nvSpPr>
        <p:spPr>
          <a:xfrm>
            <a:off x="548988" y="3837969"/>
            <a:ext cx="607112" cy="515664"/>
          </a:xfrm>
          <a:prstGeom prst="wedgeEllipseCallout">
            <a:avLst>
              <a:gd name="adj1" fmla="val -2299"/>
              <a:gd name="adj2" fmla="val 78223"/>
            </a:avLst>
          </a:prstGeom>
          <a:solidFill>
            <a:srgbClr val="7A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4" name="Oval Callout 23"/>
          <p:cNvSpPr/>
          <p:nvPr/>
        </p:nvSpPr>
        <p:spPr>
          <a:xfrm>
            <a:off x="1583131" y="3837969"/>
            <a:ext cx="607112" cy="515664"/>
          </a:xfrm>
          <a:prstGeom prst="wedgeEllipseCallout">
            <a:avLst>
              <a:gd name="adj1" fmla="val -2299"/>
              <a:gd name="adj2" fmla="val 78223"/>
            </a:avLst>
          </a:prstGeom>
          <a:solidFill>
            <a:srgbClr val="74A0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5" name="Oval Callout 24"/>
          <p:cNvSpPr/>
          <p:nvPr/>
        </p:nvSpPr>
        <p:spPr>
          <a:xfrm>
            <a:off x="1080435" y="4671892"/>
            <a:ext cx="607112" cy="515664"/>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6" name="Oval Callout 25"/>
          <p:cNvSpPr/>
          <p:nvPr/>
        </p:nvSpPr>
        <p:spPr>
          <a:xfrm>
            <a:off x="1583131" y="5508969"/>
            <a:ext cx="607112" cy="515664"/>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
        <p:nvSpPr>
          <p:cNvPr id="27" name="Oval Callout 26"/>
          <p:cNvSpPr/>
          <p:nvPr/>
        </p:nvSpPr>
        <p:spPr>
          <a:xfrm>
            <a:off x="548988" y="5508969"/>
            <a:ext cx="607112" cy="515664"/>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599709813"/>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Explain to your Neighbor</a:t>
            </a:r>
            <a:endParaRPr lang="en-US" dirty="0"/>
          </a:p>
        </p:txBody>
      </p:sp>
      <p:sp>
        <p:nvSpPr>
          <p:cNvPr id="50" name="Content Placeholder 49"/>
          <p:cNvSpPr>
            <a:spLocks noGrp="1"/>
          </p:cNvSpPr>
          <p:nvPr>
            <p:ph sz="quarter" idx="1"/>
          </p:nvPr>
        </p:nvSpPr>
        <p:spPr>
          <a:xfrm>
            <a:off x="612647" y="1600200"/>
            <a:ext cx="3002749" cy="4495800"/>
          </a:xfrm>
        </p:spPr>
        <p:txBody>
          <a:bodyPr>
            <a:normAutofit lnSpcReduction="10000"/>
          </a:bodyPr>
          <a:lstStyle/>
          <a:p>
            <a:r>
              <a:rPr lang="en-US" dirty="0" smtClean="0"/>
              <a:t>Which grade-level team is most effective at growing their students?</a:t>
            </a:r>
          </a:p>
          <a:p>
            <a:r>
              <a:rPr lang="en-US" dirty="0" smtClean="0"/>
              <a:t>Can we tell which group of students has the highest proficiency rate?</a:t>
            </a:r>
            <a:endParaRPr lang="en-US" dirty="0"/>
          </a:p>
        </p:txBody>
      </p:sp>
      <p:sp>
        <p:nvSpPr>
          <p:cNvPr id="51" name="Content Placeholder 49"/>
          <p:cNvSpPr txBox="1">
            <a:spLocks/>
          </p:cNvSpPr>
          <p:nvPr/>
        </p:nvSpPr>
        <p:spPr>
          <a:xfrm>
            <a:off x="3686272" y="4499172"/>
            <a:ext cx="5255427" cy="1805872"/>
          </a:xfrm>
          <a:prstGeom prst="rect">
            <a:avLst/>
          </a:prstGeom>
        </p:spPr>
        <p:txBody>
          <a:bodyPr vert="horz">
            <a:normAutofit lnSpcReduction="1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If this was your school, how</a:t>
            </a:r>
            <a:r>
              <a:rPr kumimoji="0" lang="en-US" sz="2900" b="0" i="0" u="none" strike="noStrike" kern="1200" cap="none" spc="0" normalizeH="0" noProof="0" dirty="0" smtClean="0">
                <a:ln>
                  <a:noFill/>
                </a:ln>
                <a:solidFill>
                  <a:schemeClr val="tx1"/>
                </a:solidFill>
                <a:effectLst/>
                <a:uLnTx/>
                <a:uFillTx/>
                <a:latin typeface="+mn-lt"/>
                <a:ea typeface="+mn-ea"/>
                <a:cs typeface="+mn-cs"/>
              </a:rPr>
              <a:t> would you start talking about this data with your teaching teams?</a:t>
            </a: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42" name="Group 441"/>
          <p:cNvGrpSpPr/>
          <p:nvPr/>
        </p:nvGrpSpPr>
        <p:grpSpPr>
          <a:xfrm>
            <a:off x="3748751" y="1688433"/>
            <a:ext cx="5148741" cy="2582709"/>
            <a:chOff x="114301" y="1943078"/>
            <a:chExt cx="5148741" cy="2582709"/>
          </a:xfrm>
        </p:grpSpPr>
        <p:sp>
          <p:nvSpPr>
            <p:cNvPr id="443" name="Rectangle 442"/>
            <p:cNvSpPr/>
            <p:nvPr/>
          </p:nvSpPr>
          <p:spPr>
            <a:xfrm>
              <a:off x="114301" y="3971894"/>
              <a:ext cx="5094307"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ectangle 443"/>
            <p:cNvSpPr/>
            <p:nvPr/>
          </p:nvSpPr>
          <p:spPr>
            <a:xfrm>
              <a:off x="119063" y="2981255"/>
              <a:ext cx="5083757"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5" name="Rectangle 444"/>
            <p:cNvSpPr/>
            <p:nvPr/>
          </p:nvSpPr>
          <p:spPr>
            <a:xfrm>
              <a:off x="126234" y="1947845"/>
              <a:ext cx="5088162"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TextBox 445"/>
            <p:cNvSpPr txBox="1"/>
            <p:nvPr/>
          </p:nvSpPr>
          <p:spPr>
            <a:xfrm>
              <a:off x="1382441" y="1943078"/>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447" name="TextBox 446"/>
            <p:cNvSpPr txBox="1"/>
            <p:nvPr/>
          </p:nvSpPr>
          <p:spPr>
            <a:xfrm>
              <a:off x="2959306"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448" name="TextBox 447"/>
            <p:cNvSpPr txBox="1"/>
            <p:nvPr/>
          </p:nvSpPr>
          <p:spPr>
            <a:xfrm>
              <a:off x="2090677" y="2135959"/>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449" name="TextBox 448"/>
            <p:cNvSpPr txBox="1"/>
            <p:nvPr/>
          </p:nvSpPr>
          <p:spPr>
            <a:xfrm>
              <a:off x="2836008" y="2135959"/>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450" name="TextBox 449"/>
            <p:cNvSpPr txBox="1"/>
            <p:nvPr/>
          </p:nvSpPr>
          <p:spPr>
            <a:xfrm>
              <a:off x="3555142" y="2145484"/>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451" name="TextBox 450"/>
            <p:cNvSpPr txBox="1"/>
            <p:nvPr/>
          </p:nvSpPr>
          <p:spPr>
            <a:xfrm>
              <a:off x="4283804" y="2133578"/>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452" name="TextBox 451"/>
            <p:cNvSpPr txBox="1"/>
            <p:nvPr/>
          </p:nvSpPr>
          <p:spPr>
            <a:xfrm>
              <a:off x="4993416" y="2131196"/>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453" name="TextBox 452"/>
            <p:cNvSpPr txBox="1"/>
            <p:nvPr/>
          </p:nvSpPr>
          <p:spPr>
            <a:xfrm>
              <a:off x="126997" y="2518233"/>
              <a:ext cx="760914" cy="338554"/>
            </a:xfrm>
            <a:prstGeom prst="rect">
              <a:avLst/>
            </a:prstGeom>
            <a:solidFill>
              <a:srgbClr val="BD723B"/>
            </a:solidFill>
          </p:spPr>
          <p:txBody>
            <a:bodyPr wrap="none" rtlCol="0">
              <a:spAutoFit/>
            </a:bodyPr>
            <a:lstStyle/>
            <a:p>
              <a:r>
                <a:rPr lang="en-US" sz="1600" b="1" dirty="0" smtClean="0">
                  <a:solidFill>
                    <a:schemeClr val="bg1"/>
                  </a:solidFill>
                  <a:latin typeface="Arial" pitchFamily="34" charset="0"/>
                  <a:cs typeface="Arial" pitchFamily="34" charset="0"/>
                </a:rPr>
                <a:t>MATH</a:t>
              </a:r>
              <a:endParaRPr lang="en-US" sz="1600" b="1" dirty="0">
                <a:solidFill>
                  <a:schemeClr val="bg1"/>
                </a:solidFill>
                <a:latin typeface="Arial" pitchFamily="34" charset="0"/>
                <a:cs typeface="Arial" pitchFamily="34" charset="0"/>
              </a:endParaRPr>
            </a:p>
          </p:txBody>
        </p:sp>
        <p:sp>
          <p:nvSpPr>
            <p:cNvPr id="454" name="TextBox 453"/>
            <p:cNvSpPr txBox="1"/>
            <p:nvPr/>
          </p:nvSpPr>
          <p:spPr>
            <a:xfrm>
              <a:off x="890432" y="2519347"/>
              <a:ext cx="2596352" cy="338554"/>
            </a:xfrm>
            <a:prstGeom prst="rect">
              <a:avLst/>
            </a:prstGeom>
            <a:noFill/>
          </p:spPr>
          <p:txBody>
            <a:bodyPr wrap="none" rtlCol="0">
              <a:spAutoFit/>
            </a:bodyPr>
            <a:lstStyle/>
            <a:p>
              <a:r>
                <a:rPr lang="en-US" sz="1600" b="1" dirty="0" smtClean="0"/>
                <a:t>Grade-Level</a:t>
              </a:r>
              <a:r>
                <a:rPr lang="en-US" sz="1600" dirty="0" smtClean="0"/>
                <a:t> Value-Added</a:t>
              </a:r>
              <a:endParaRPr lang="en-US" sz="1600" dirty="0"/>
            </a:p>
          </p:txBody>
        </p:sp>
        <p:sp>
          <p:nvSpPr>
            <p:cNvPr id="455" name="Rectangle 454"/>
            <p:cNvSpPr/>
            <p:nvPr/>
          </p:nvSpPr>
          <p:spPr>
            <a:xfrm>
              <a:off x="222234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p:cNvSpPr/>
            <p:nvPr/>
          </p:nvSpPr>
          <p:spPr>
            <a:xfrm>
              <a:off x="294922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p:cNvSpPr/>
            <p:nvPr/>
          </p:nvSpPr>
          <p:spPr>
            <a:xfrm>
              <a:off x="367609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p:cNvSpPr/>
            <p:nvPr/>
          </p:nvSpPr>
          <p:spPr>
            <a:xfrm>
              <a:off x="4402973"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p:cNvSpPr/>
            <p:nvPr/>
          </p:nvSpPr>
          <p:spPr>
            <a:xfrm>
              <a:off x="5129850"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p:cNvSpPr/>
            <p:nvPr/>
          </p:nvSpPr>
          <p:spPr>
            <a:xfrm>
              <a:off x="222473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p:cNvSpPr/>
            <p:nvPr/>
          </p:nvSpPr>
          <p:spPr>
            <a:xfrm>
              <a:off x="295160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p:cNvSpPr/>
            <p:nvPr/>
          </p:nvSpPr>
          <p:spPr>
            <a:xfrm>
              <a:off x="367848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p:cNvSpPr/>
            <p:nvPr/>
          </p:nvSpPr>
          <p:spPr>
            <a:xfrm>
              <a:off x="4405359"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p:cNvSpPr/>
            <p:nvPr/>
          </p:nvSpPr>
          <p:spPr>
            <a:xfrm>
              <a:off x="5132236"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p:cNvSpPr/>
            <p:nvPr/>
          </p:nvSpPr>
          <p:spPr>
            <a:xfrm>
              <a:off x="222235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p:cNvSpPr/>
            <p:nvPr/>
          </p:nvSpPr>
          <p:spPr>
            <a:xfrm>
              <a:off x="294922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p:cNvSpPr/>
            <p:nvPr/>
          </p:nvSpPr>
          <p:spPr>
            <a:xfrm>
              <a:off x="367610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ectangle 467"/>
            <p:cNvSpPr/>
            <p:nvPr/>
          </p:nvSpPr>
          <p:spPr>
            <a:xfrm>
              <a:off x="4402978"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p:cNvSpPr/>
            <p:nvPr/>
          </p:nvSpPr>
          <p:spPr>
            <a:xfrm>
              <a:off x="5129855"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0" name="Straight Connector 469"/>
            <p:cNvCxnSpPr/>
            <p:nvPr/>
          </p:nvCxnSpPr>
          <p:spPr>
            <a:xfrm>
              <a:off x="1428750" y="2987657"/>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a:off x="2120900" y="2987657"/>
              <a:ext cx="0" cy="146367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2" name="Rectangle 471"/>
            <p:cNvSpPr/>
            <p:nvPr/>
          </p:nvSpPr>
          <p:spPr>
            <a:xfrm>
              <a:off x="2219969"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p:cNvSpPr/>
            <p:nvPr/>
          </p:nvSpPr>
          <p:spPr>
            <a:xfrm>
              <a:off x="2946845"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p:cNvSpPr/>
            <p:nvPr/>
          </p:nvSpPr>
          <p:spPr>
            <a:xfrm>
              <a:off x="3673721"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p:cNvSpPr/>
            <p:nvPr/>
          </p:nvSpPr>
          <p:spPr>
            <a:xfrm>
              <a:off x="4400597"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p:cNvSpPr/>
            <p:nvPr/>
          </p:nvSpPr>
          <p:spPr>
            <a:xfrm>
              <a:off x="5127474"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7" name="TextBox 476"/>
          <p:cNvSpPr txBox="1"/>
          <p:nvPr/>
        </p:nvSpPr>
        <p:spPr>
          <a:xfrm>
            <a:off x="5148930" y="2783812"/>
            <a:ext cx="532518" cy="307777"/>
          </a:xfrm>
          <a:prstGeom prst="rect">
            <a:avLst/>
          </a:prstGeom>
          <a:noFill/>
        </p:spPr>
        <p:txBody>
          <a:bodyPr wrap="none" rtlCol="0">
            <a:spAutoFit/>
          </a:bodyPr>
          <a:lstStyle/>
          <a:p>
            <a:pPr algn="ctr"/>
            <a:r>
              <a:rPr lang="en-US" sz="1400" dirty="0" smtClean="0"/>
              <a:t>58.7</a:t>
            </a:r>
            <a:endParaRPr lang="en-US" sz="1400" dirty="0"/>
          </a:p>
        </p:txBody>
      </p:sp>
      <p:sp>
        <p:nvSpPr>
          <p:cNvPr id="478" name="TextBox 477"/>
          <p:cNvSpPr txBox="1"/>
          <p:nvPr/>
        </p:nvSpPr>
        <p:spPr>
          <a:xfrm>
            <a:off x="5152105" y="3272762"/>
            <a:ext cx="532518" cy="307777"/>
          </a:xfrm>
          <a:prstGeom prst="rect">
            <a:avLst/>
          </a:prstGeom>
          <a:noFill/>
        </p:spPr>
        <p:txBody>
          <a:bodyPr wrap="none" rtlCol="0">
            <a:spAutoFit/>
          </a:bodyPr>
          <a:lstStyle/>
          <a:p>
            <a:pPr algn="ctr"/>
            <a:r>
              <a:rPr lang="en-US" sz="1400" dirty="0" smtClean="0"/>
              <a:t>68.3</a:t>
            </a:r>
            <a:endParaRPr lang="en-US" sz="1400" dirty="0"/>
          </a:p>
        </p:txBody>
      </p:sp>
      <p:sp>
        <p:nvSpPr>
          <p:cNvPr id="479" name="TextBox 478"/>
          <p:cNvSpPr txBox="1"/>
          <p:nvPr/>
        </p:nvSpPr>
        <p:spPr>
          <a:xfrm>
            <a:off x="5144168" y="3774451"/>
            <a:ext cx="532518" cy="307777"/>
          </a:xfrm>
          <a:prstGeom prst="rect">
            <a:avLst/>
          </a:prstGeom>
          <a:noFill/>
        </p:spPr>
        <p:txBody>
          <a:bodyPr wrap="none" rtlCol="0">
            <a:spAutoFit/>
          </a:bodyPr>
          <a:lstStyle/>
          <a:p>
            <a:pPr algn="ctr"/>
            <a:r>
              <a:rPr lang="en-US" sz="1400" dirty="0" smtClean="0"/>
              <a:t>55.9</a:t>
            </a:r>
            <a:endParaRPr lang="en-US" sz="1400" dirty="0"/>
          </a:p>
        </p:txBody>
      </p:sp>
      <p:cxnSp>
        <p:nvCxnSpPr>
          <p:cNvPr id="482" name="Straight Connector 481"/>
          <p:cNvCxnSpPr/>
          <p:nvPr/>
        </p:nvCxnSpPr>
        <p:spPr>
          <a:xfrm>
            <a:off x="7726101" y="3705647"/>
            <a:ext cx="87967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p:cNvCxnSpPr/>
          <p:nvPr/>
        </p:nvCxnSpPr>
        <p:spPr>
          <a:xfrm>
            <a:off x="5879929" y="3212385"/>
            <a:ext cx="62504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6713316" y="4200986"/>
            <a:ext cx="85652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92" name="TextBox 491"/>
          <p:cNvSpPr txBox="1"/>
          <p:nvPr/>
        </p:nvSpPr>
        <p:spPr>
          <a:xfrm>
            <a:off x="3796374" y="2793339"/>
            <a:ext cx="926857" cy="338554"/>
          </a:xfrm>
          <a:prstGeom prst="rect">
            <a:avLst/>
          </a:prstGeom>
          <a:noFill/>
        </p:spPr>
        <p:txBody>
          <a:bodyPr wrap="none" rtlCol="0">
            <a:spAutoFit/>
          </a:bodyPr>
          <a:lstStyle/>
          <a:p>
            <a:r>
              <a:rPr lang="en-US" sz="1600" dirty="0" smtClean="0"/>
              <a:t>Grade 3</a:t>
            </a:r>
            <a:endParaRPr lang="en-US" sz="1600" dirty="0"/>
          </a:p>
        </p:txBody>
      </p:sp>
      <p:sp>
        <p:nvSpPr>
          <p:cNvPr id="493" name="TextBox 492"/>
          <p:cNvSpPr txBox="1"/>
          <p:nvPr/>
        </p:nvSpPr>
        <p:spPr>
          <a:xfrm>
            <a:off x="3796374" y="3293402"/>
            <a:ext cx="926857" cy="338554"/>
          </a:xfrm>
          <a:prstGeom prst="rect">
            <a:avLst/>
          </a:prstGeom>
          <a:noFill/>
        </p:spPr>
        <p:txBody>
          <a:bodyPr wrap="none" rtlCol="0">
            <a:spAutoFit/>
          </a:bodyPr>
          <a:lstStyle/>
          <a:p>
            <a:r>
              <a:rPr lang="en-US" sz="1600" dirty="0" smtClean="0"/>
              <a:t>Grade 4</a:t>
            </a:r>
            <a:endParaRPr lang="en-US" sz="1600" dirty="0"/>
          </a:p>
        </p:txBody>
      </p:sp>
      <p:sp>
        <p:nvSpPr>
          <p:cNvPr id="494" name="TextBox 493"/>
          <p:cNvSpPr txBox="1"/>
          <p:nvPr/>
        </p:nvSpPr>
        <p:spPr>
          <a:xfrm>
            <a:off x="3796374" y="3793464"/>
            <a:ext cx="926857" cy="338554"/>
          </a:xfrm>
          <a:prstGeom prst="rect">
            <a:avLst/>
          </a:prstGeom>
          <a:noFill/>
        </p:spPr>
        <p:txBody>
          <a:bodyPr wrap="none" rtlCol="0">
            <a:spAutoFit/>
          </a:bodyPr>
          <a:lstStyle/>
          <a:p>
            <a:r>
              <a:rPr lang="en-US" sz="1600" dirty="0" smtClean="0"/>
              <a:t>Grade 5</a:t>
            </a:r>
            <a:endParaRPr lang="en-US" sz="1600" dirty="0"/>
          </a:p>
        </p:txBody>
      </p:sp>
      <p:sp>
        <p:nvSpPr>
          <p:cNvPr id="59" name="Oval Callout 58"/>
          <p:cNvSpPr/>
          <p:nvPr/>
        </p:nvSpPr>
        <p:spPr>
          <a:xfrm>
            <a:off x="5904390" y="2766931"/>
            <a:ext cx="395536" cy="335957"/>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latin typeface="Arial" pitchFamily="34" charset="0"/>
                <a:cs typeface="Arial" pitchFamily="34" charset="0"/>
              </a:rPr>
              <a:t>1.3</a:t>
            </a:r>
            <a:endParaRPr lang="en-US" sz="1400" b="1" dirty="0">
              <a:solidFill>
                <a:schemeClr val="tx1"/>
              </a:solidFill>
              <a:latin typeface="Arial" pitchFamily="34" charset="0"/>
              <a:cs typeface="Arial" pitchFamily="34" charset="0"/>
            </a:endParaRPr>
          </a:p>
        </p:txBody>
      </p:sp>
      <p:sp>
        <p:nvSpPr>
          <p:cNvPr id="60" name="Oval Callout 59"/>
          <p:cNvSpPr/>
          <p:nvPr/>
        </p:nvSpPr>
        <p:spPr>
          <a:xfrm>
            <a:off x="7942870" y="3265500"/>
            <a:ext cx="395536" cy="335957"/>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latin typeface="Arial" pitchFamily="34" charset="0"/>
                <a:cs typeface="Arial" pitchFamily="34" charset="0"/>
              </a:rPr>
              <a:t>4.1</a:t>
            </a:r>
            <a:endParaRPr lang="en-US" sz="1400" b="1" dirty="0">
              <a:solidFill>
                <a:schemeClr val="tx1"/>
              </a:solidFill>
              <a:latin typeface="Arial" pitchFamily="34" charset="0"/>
              <a:cs typeface="Arial" pitchFamily="34" charset="0"/>
            </a:endParaRPr>
          </a:p>
        </p:txBody>
      </p:sp>
      <p:sp>
        <p:nvSpPr>
          <p:cNvPr id="61" name="Oval Callout 60"/>
          <p:cNvSpPr/>
          <p:nvPr/>
        </p:nvSpPr>
        <p:spPr>
          <a:xfrm>
            <a:off x="6969668" y="3758586"/>
            <a:ext cx="395536" cy="335957"/>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latin typeface="Arial" pitchFamily="34" charset="0"/>
                <a:cs typeface="Arial" pitchFamily="34" charset="0"/>
              </a:rPr>
              <a:t>2.8</a:t>
            </a:r>
            <a:endParaRPr lang="en-US" sz="1400" b="1" dirty="0">
              <a:solidFill>
                <a:schemeClr val="tx1"/>
              </a:solidFill>
              <a:latin typeface="Arial" pitchFamily="34" charset="0"/>
              <a:cs typeface="Arial" pitchFamily="34" charset="0"/>
            </a:endParaRPr>
          </a:p>
        </p:txBody>
      </p:sp>
      <p:sp>
        <p:nvSpPr>
          <p:cNvPr id="52" name="Rectangular Callout 51"/>
          <p:cNvSpPr/>
          <p:nvPr/>
        </p:nvSpPr>
        <p:spPr>
          <a:xfrm>
            <a:off x="94694" y="3691957"/>
            <a:ext cx="4047210" cy="2081046"/>
          </a:xfrm>
          <a:prstGeom prst="wedgeRectCallout">
            <a:avLst>
              <a:gd name="adj1" fmla="val 92763"/>
              <a:gd name="adj2" fmla="val -792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Yellow or Red estimates are not about </a:t>
            </a:r>
          </a:p>
          <a:p>
            <a:pPr algn="ctr"/>
            <a:r>
              <a:rPr lang="en-US" sz="2000" dirty="0" smtClean="0"/>
              <a:t>“</a:t>
            </a:r>
            <a:r>
              <a:rPr lang="en-US" sz="2000" b="1" dirty="0" smtClean="0"/>
              <a:t>Naming, Shaming, and Blaming</a:t>
            </a:r>
            <a:r>
              <a:rPr lang="en-US" sz="2000" dirty="0" smtClean="0"/>
              <a:t>”</a:t>
            </a:r>
          </a:p>
          <a:p>
            <a:pPr algn="ctr"/>
            <a:r>
              <a:rPr lang="en-US" sz="2000" dirty="0" smtClean="0"/>
              <a:t>we want to </a:t>
            </a:r>
          </a:p>
          <a:p>
            <a:pPr algn="ctr"/>
            <a:r>
              <a:rPr lang="en-US" sz="2000" dirty="0" smtClean="0"/>
              <a:t>“</a:t>
            </a:r>
            <a:r>
              <a:rPr lang="en-US" sz="2000" b="1" dirty="0" smtClean="0"/>
              <a:t>Uncover, Discover, and Recover</a:t>
            </a:r>
            <a:r>
              <a:rPr lang="en-US" sz="2000" dirty="0" smtClean="0"/>
              <a:t>”</a:t>
            </a:r>
          </a:p>
          <a:p>
            <a:pPr algn="ctr"/>
            <a:r>
              <a:rPr lang="en-US" sz="2000" dirty="0" smtClean="0"/>
              <a:t>as professional learning communities</a:t>
            </a:r>
            <a:endParaRPr lang="en-US" sz="2000" dirty="0"/>
          </a:p>
        </p:txBody>
      </p:sp>
    </p:spTree>
    <p:extLst>
      <p:ext uri="{BB962C8B-B14F-4D97-AF65-F5344CB8AC3E}">
        <p14:creationId xmlns:p14="http://schemas.microsoft.com/office/powerpoint/2010/main" val="822572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fontScale="92500" lnSpcReduction="20000"/>
          </a:bodyPr>
          <a:lstStyle/>
          <a:p>
            <a:r>
              <a:rPr lang="en-US" dirty="0" smtClean="0"/>
              <a:t>9:35-9:45</a:t>
            </a:r>
          </a:p>
          <a:p>
            <a:endParaRPr lang="en-US" dirty="0" smtClean="0"/>
          </a:p>
          <a:p>
            <a:r>
              <a:rPr lang="en-US" dirty="0" smtClean="0"/>
              <a:t>After the break: If no objections, we will be recording for potential future resource use</a:t>
            </a:r>
            <a:endParaRPr lang="en-US" dirty="0"/>
          </a:p>
        </p:txBody>
      </p:sp>
      <p:sp>
        <p:nvSpPr>
          <p:cNvPr id="4" name="Title 3"/>
          <p:cNvSpPr>
            <a:spLocks noGrp="1"/>
          </p:cNvSpPr>
          <p:nvPr>
            <p:ph type="title"/>
          </p:nvPr>
        </p:nvSpPr>
        <p:spPr/>
        <p:txBody>
          <a:bodyPr>
            <a:normAutofit fontScale="90000"/>
          </a:bodyPr>
          <a:lstStyle/>
          <a:p>
            <a:r>
              <a:rPr lang="en-US" dirty="0" smtClean="0"/>
              <a:t>Break </a:t>
            </a:r>
            <a:r>
              <a:rPr lang="en-US" sz="2700" dirty="0" smtClean="0"/>
              <a:t>(if time allows based on number of questions)</a:t>
            </a:r>
            <a:endParaRPr lang="en-US" sz="2700" dirty="0"/>
          </a:p>
        </p:txBody>
      </p:sp>
    </p:spTree>
    <p:extLst>
      <p:ext uri="{BB962C8B-B14F-4D97-AF65-F5344CB8AC3E}">
        <p14:creationId xmlns:p14="http://schemas.microsoft.com/office/powerpoint/2010/main" val="1094126"/>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Sample Report Review</a:t>
            </a:r>
            <a:endParaRPr lang="en-US" dirty="0"/>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1 - Introduction</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952461" y="1600200"/>
            <a:ext cx="3474027" cy="4495800"/>
          </a:xfrm>
          <a:ln>
            <a:solidFill>
              <a:schemeClr val="accent6"/>
            </a:solidFill>
          </a:ln>
          <a:effectLst>
            <a:outerShdw blurRad="50800" dist="38100" dir="2700000" algn="tl" rotWithShape="0">
              <a:prstClr val="black">
                <a:alpha val="40000"/>
              </a:prstClr>
            </a:outerShdw>
          </a:effectLst>
        </p:spPr>
      </p:pic>
      <p:sp>
        <p:nvSpPr>
          <p:cNvPr id="5" name="Rectangle 4"/>
          <p:cNvSpPr/>
          <p:nvPr/>
        </p:nvSpPr>
        <p:spPr>
          <a:xfrm>
            <a:off x="5326856" y="2000250"/>
            <a:ext cx="802482"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6346370" y="4103913"/>
            <a:ext cx="2645229" cy="1121229"/>
          </a:xfrm>
          <a:prstGeom prst="wedgeRectCallout">
            <a:avLst>
              <a:gd name="adj1" fmla="val -58694"/>
              <a:gd name="adj2" fmla="val -209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Color Coding Explanation</a:t>
            </a:r>
            <a:endParaRPr lang="en-US" sz="3200" dirty="0"/>
          </a:p>
        </p:txBody>
      </p:sp>
      <p:sp>
        <p:nvSpPr>
          <p:cNvPr id="7" name="Rectangular Callout 6"/>
          <p:cNvSpPr/>
          <p:nvPr/>
        </p:nvSpPr>
        <p:spPr>
          <a:xfrm>
            <a:off x="6324599" y="2220684"/>
            <a:ext cx="2645229" cy="1121229"/>
          </a:xfrm>
          <a:prstGeom prst="wedgeRectCallout">
            <a:avLst>
              <a:gd name="adj1" fmla="val -58694"/>
              <a:gd name="adj2" fmla="val -209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Table of Contents</a:t>
            </a:r>
            <a:endParaRPr lang="en-US" sz="3200" dirty="0"/>
          </a:p>
        </p:txBody>
      </p:sp>
      <p:sp>
        <p:nvSpPr>
          <p:cNvPr id="8" name="Rectangular Callout 7"/>
          <p:cNvSpPr/>
          <p:nvPr/>
        </p:nvSpPr>
        <p:spPr>
          <a:xfrm>
            <a:off x="370115" y="2144482"/>
            <a:ext cx="2645229" cy="1513117"/>
          </a:xfrm>
          <a:prstGeom prst="wedgeRectCallout">
            <a:avLst>
              <a:gd name="adj1" fmla="val 60648"/>
              <a:gd name="adj2" fmla="val -209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Reporting Period and Context</a:t>
            </a:r>
            <a:endParaRPr lang="en-US" sz="3200" dirty="0"/>
          </a:p>
        </p:txBody>
      </p:sp>
    </p:spTree>
    <p:extLst>
      <p:ext uri="{BB962C8B-B14F-4D97-AF65-F5344CB8AC3E}">
        <p14:creationId xmlns:p14="http://schemas.microsoft.com/office/powerpoint/2010/main" val="1608884581"/>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2 – School-Level Value-Added and Grade-Level Value-Added Results</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952461" y="1600200"/>
            <a:ext cx="3474027" cy="4495799"/>
          </a:xfrm>
          <a:ln>
            <a:solidFill>
              <a:schemeClr val="accent6"/>
            </a:solidFill>
          </a:ln>
          <a:effectLst>
            <a:outerShdw blurRad="50800" dist="38100" dir="2700000" algn="tl" rotWithShape="0">
              <a:prstClr val="black">
                <a:alpha val="40000"/>
              </a:prstClr>
            </a:outerShdw>
          </a:effectLst>
        </p:spPr>
      </p:pic>
      <p:sp>
        <p:nvSpPr>
          <p:cNvPr id="5" name="Rectangle 4"/>
          <p:cNvSpPr/>
          <p:nvPr/>
        </p:nvSpPr>
        <p:spPr>
          <a:xfrm>
            <a:off x="5326856" y="2000250"/>
            <a:ext cx="802482"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500743" y="2144486"/>
            <a:ext cx="2296886" cy="1175657"/>
          </a:xfrm>
          <a:prstGeom prst="wedgeRectCallout">
            <a:avLst>
              <a:gd name="adj1" fmla="val 65896"/>
              <a:gd name="adj2" fmla="val 398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School-Level Value-Added Estimates</a:t>
            </a:r>
            <a:endParaRPr lang="en-US" sz="2400" dirty="0"/>
          </a:p>
        </p:txBody>
      </p:sp>
      <p:sp>
        <p:nvSpPr>
          <p:cNvPr id="7" name="Rectangular Callout 6"/>
          <p:cNvSpPr/>
          <p:nvPr/>
        </p:nvSpPr>
        <p:spPr>
          <a:xfrm>
            <a:off x="511629" y="3526971"/>
            <a:ext cx="2296886" cy="1175657"/>
          </a:xfrm>
          <a:prstGeom prst="wedgeRectCallout">
            <a:avLst>
              <a:gd name="adj1" fmla="val 66370"/>
              <a:gd name="adj2" fmla="val -286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Grade-Level Value-Added Estimates</a:t>
            </a:r>
            <a:endParaRPr lang="en-US" sz="2400" dirty="0"/>
          </a:p>
        </p:txBody>
      </p:sp>
    </p:spTree>
    <p:extLst>
      <p:ext uri="{BB962C8B-B14F-4D97-AF65-F5344CB8AC3E}">
        <p14:creationId xmlns:p14="http://schemas.microsoft.com/office/powerpoint/2010/main" val="195424344"/>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2 Top</a:t>
            </a:r>
            <a:br>
              <a:rPr lang="en-US" dirty="0" smtClean="0"/>
            </a:br>
            <a:r>
              <a:rPr lang="en-US" dirty="0" smtClean="0"/>
              <a:t>School-Level Value-Added</a:t>
            </a:r>
            <a:endParaRPr lang="en-US" dirty="0"/>
          </a:p>
        </p:txBody>
      </p:sp>
      <p:grpSp>
        <p:nvGrpSpPr>
          <p:cNvPr id="3" name="Background"/>
          <p:cNvGrpSpPr/>
          <p:nvPr/>
        </p:nvGrpSpPr>
        <p:grpSpPr>
          <a:xfrm>
            <a:off x="119063" y="1795465"/>
            <a:ext cx="8923021" cy="2404069"/>
            <a:chOff x="119063" y="1795465"/>
            <a:chExt cx="8923021" cy="2404069"/>
          </a:xfrm>
        </p:grpSpPr>
        <p:sp>
          <p:nvSpPr>
            <p:cNvPr id="5" name="Rectangle 4"/>
            <p:cNvSpPr/>
            <p:nvPr/>
          </p:nvSpPr>
          <p:spPr>
            <a:xfrm>
              <a:off x="119063" y="3648075"/>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6233" y="2119313"/>
              <a:ext cx="8879655"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82441" y="2114546"/>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9" name="TextBox 8"/>
            <p:cNvSpPr txBox="1"/>
            <p:nvPr/>
          </p:nvSpPr>
          <p:spPr>
            <a:xfrm>
              <a:off x="5163866" y="2114543"/>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10" name="TextBox 9"/>
            <p:cNvSpPr txBox="1"/>
            <p:nvPr/>
          </p:nvSpPr>
          <p:spPr>
            <a:xfrm>
              <a:off x="2959306" y="2128834"/>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1" name="TextBox 10"/>
            <p:cNvSpPr txBox="1"/>
            <p:nvPr/>
          </p:nvSpPr>
          <p:spPr>
            <a:xfrm>
              <a:off x="6726445" y="2128834"/>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2" name="TextBox 11"/>
            <p:cNvSpPr txBox="1"/>
            <p:nvPr/>
          </p:nvSpPr>
          <p:spPr>
            <a:xfrm>
              <a:off x="1423986" y="1795465"/>
              <a:ext cx="3795714"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Past Academic Year 2011-2012</a:t>
              </a:r>
              <a:endParaRPr lang="en-US" sz="1200" b="1" dirty="0">
                <a:solidFill>
                  <a:schemeClr val="tx1">
                    <a:lumMod val="65000"/>
                    <a:lumOff val="35000"/>
                  </a:schemeClr>
                </a:solidFill>
              </a:endParaRPr>
            </a:p>
          </p:txBody>
        </p:sp>
        <p:sp>
          <p:nvSpPr>
            <p:cNvPr id="13" name="TextBox 12"/>
            <p:cNvSpPr txBox="1"/>
            <p:nvPr/>
          </p:nvSpPr>
          <p:spPr>
            <a:xfrm>
              <a:off x="5214934" y="1795466"/>
              <a:ext cx="3781429"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Up-To-3-Year Average</a:t>
              </a:r>
              <a:endParaRPr lang="en-US" sz="1200" b="1" dirty="0">
                <a:solidFill>
                  <a:schemeClr val="tx1">
                    <a:lumMod val="65000"/>
                    <a:lumOff val="35000"/>
                  </a:schemeClr>
                </a:solidFill>
              </a:endParaRPr>
            </a:p>
          </p:txBody>
        </p:sp>
        <p:sp>
          <p:nvSpPr>
            <p:cNvPr id="14" name="TextBox 13"/>
            <p:cNvSpPr txBox="1"/>
            <p:nvPr/>
          </p:nvSpPr>
          <p:spPr>
            <a:xfrm>
              <a:off x="2090677" y="2307427"/>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5" name="TextBox 14"/>
            <p:cNvSpPr txBox="1"/>
            <p:nvPr/>
          </p:nvSpPr>
          <p:spPr>
            <a:xfrm>
              <a:off x="2836008" y="2307427"/>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16" name="TextBox 15"/>
            <p:cNvSpPr txBox="1"/>
            <p:nvPr/>
          </p:nvSpPr>
          <p:spPr>
            <a:xfrm>
              <a:off x="3555142" y="2316952"/>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17" name="TextBox 16"/>
            <p:cNvSpPr txBox="1"/>
            <p:nvPr/>
          </p:nvSpPr>
          <p:spPr>
            <a:xfrm>
              <a:off x="4283804" y="2305046"/>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18" name="TextBox 17"/>
            <p:cNvSpPr txBox="1"/>
            <p:nvPr/>
          </p:nvSpPr>
          <p:spPr>
            <a:xfrm>
              <a:off x="4993416" y="2302664"/>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19" name="TextBox 18"/>
            <p:cNvSpPr txBox="1"/>
            <p:nvPr/>
          </p:nvSpPr>
          <p:spPr>
            <a:xfrm>
              <a:off x="5869719" y="2307425"/>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20" name="TextBox 19"/>
            <p:cNvSpPr txBox="1"/>
            <p:nvPr/>
          </p:nvSpPr>
          <p:spPr>
            <a:xfrm>
              <a:off x="6615050" y="2307425"/>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21" name="TextBox 20"/>
            <p:cNvSpPr txBox="1"/>
            <p:nvPr/>
          </p:nvSpPr>
          <p:spPr>
            <a:xfrm>
              <a:off x="7334184" y="2316950"/>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22" name="TextBox 21"/>
            <p:cNvSpPr txBox="1"/>
            <p:nvPr/>
          </p:nvSpPr>
          <p:spPr>
            <a:xfrm>
              <a:off x="8062846" y="2305044"/>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23" name="TextBox 22"/>
            <p:cNvSpPr txBox="1"/>
            <p:nvPr/>
          </p:nvSpPr>
          <p:spPr>
            <a:xfrm>
              <a:off x="8772458" y="2302662"/>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24" name="Rectangle 23"/>
            <p:cNvSpPr/>
            <p:nvPr/>
          </p:nvSpPr>
          <p:spPr>
            <a:xfrm>
              <a:off x="2222345" y="254754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949221" y="254754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676097" y="254754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402973" y="254754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129850" y="254754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001389" y="254754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728265" y="254754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455141" y="254754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182017" y="254754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908894" y="2547547"/>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224731" y="359688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951607" y="359688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678483" y="359688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405359" y="359688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132236" y="359688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003775" y="359688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730651" y="359688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457527" y="359688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184403" y="359688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911280" y="359688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222350" y="408980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949226" y="408980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676102" y="408980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402978" y="408980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129855" y="408980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001394" y="408980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728270" y="408980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455146" y="408980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182022" y="408980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908899" y="4089806"/>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210175" y="2588419"/>
              <a:ext cx="45719" cy="15501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1428750" y="3159125"/>
              <a:ext cx="0" cy="97472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120900" y="3159125"/>
              <a:ext cx="0" cy="97472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886450" y="3159125"/>
              <a:ext cx="0" cy="97472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58" name="TextBox 57"/>
          <p:cNvSpPr txBox="1"/>
          <p:nvPr/>
        </p:nvSpPr>
        <p:spPr>
          <a:xfrm>
            <a:off x="126997" y="3208868"/>
            <a:ext cx="1128835" cy="338554"/>
          </a:xfrm>
          <a:prstGeom prst="rect">
            <a:avLst/>
          </a:prstGeom>
          <a:solidFill>
            <a:srgbClr val="2C5A8C"/>
          </a:solidFill>
        </p:spPr>
        <p:txBody>
          <a:bodyPr wrap="none" rtlCol="0">
            <a:spAutoFit/>
          </a:bodyPr>
          <a:lstStyle/>
          <a:p>
            <a:r>
              <a:rPr lang="en-US" sz="1600" b="1" dirty="0" smtClean="0">
                <a:solidFill>
                  <a:schemeClr val="bg1"/>
                </a:solidFill>
                <a:latin typeface="Arial" pitchFamily="34" charset="0"/>
                <a:cs typeface="Arial" pitchFamily="34" charset="0"/>
              </a:rPr>
              <a:t>READING</a:t>
            </a:r>
            <a:endParaRPr lang="en-US" sz="1600" b="1" dirty="0">
              <a:solidFill>
                <a:schemeClr val="bg1"/>
              </a:solidFill>
              <a:latin typeface="Arial" pitchFamily="34" charset="0"/>
              <a:cs typeface="Arial" pitchFamily="34" charset="0"/>
            </a:endParaRPr>
          </a:p>
        </p:txBody>
      </p:sp>
      <p:sp>
        <p:nvSpPr>
          <p:cNvPr id="59" name="TextBox 58"/>
          <p:cNvSpPr txBox="1"/>
          <p:nvPr/>
        </p:nvSpPr>
        <p:spPr>
          <a:xfrm>
            <a:off x="126992" y="3704170"/>
            <a:ext cx="763595" cy="338554"/>
          </a:xfrm>
          <a:prstGeom prst="rect">
            <a:avLst/>
          </a:prstGeom>
          <a:solidFill>
            <a:srgbClr val="BD723B"/>
          </a:solidFill>
        </p:spPr>
        <p:txBody>
          <a:bodyPr wrap="square" rtlCol="0">
            <a:spAutoFit/>
          </a:bodyPr>
          <a:lstStyle/>
          <a:p>
            <a:pPr algn="ctr"/>
            <a:r>
              <a:rPr lang="en-US" sz="1600" b="1" dirty="0" smtClean="0">
                <a:solidFill>
                  <a:schemeClr val="bg1"/>
                </a:solidFill>
                <a:latin typeface="Arial" pitchFamily="34" charset="0"/>
                <a:cs typeface="Arial" pitchFamily="34" charset="0"/>
              </a:rPr>
              <a:t>MATH</a:t>
            </a:r>
            <a:endParaRPr lang="en-US" sz="1600" b="1" dirty="0">
              <a:solidFill>
                <a:schemeClr val="bg1"/>
              </a:solidFill>
              <a:latin typeface="Arial" pitchFamily="34" charset="0"/>
              <a:cs typeface="Arial" pitchFamily="34" charset="0"/>
            </a:endParaRPr>
          </a:p>
        </p:txBody>
      </p:sp>
      <p:sp>
        <p:nvSpPr>
          <p:cNvPr id="60" name="TextBox 59"/>
          <p:cNvSpPr txBox="1"/>
          <p:nvPr/>
        </p:nvSpPr>
        <p:spPr>
          <a:xfrm>
            <a:off x="138113" y="2690815"/>
            <a:ext cx="2686120" cy="338554"/>
          </a:xfrm>
          <a:prstGeom prst="rect">
            <a:avLst/>
          </a:prstGeom>
          <a:noFill/>
        </p:spPr>
        <p:txBody>
          <a:bodyPr wrap="none" rtlCol="0">
            <a:spAutoFit/>
          </a:bodyPr>
          <a:lstStyle/>
          <a:p>
            <a:r>
              <a:rPr lang="en-US" sz="1600" b="1" dirty="0" smtClean="0"/>
              <a:t>School-Level</a:t>
            </a:r>
            <a:r>
              <a:rPr lang="en-US" sz="1600" dirty="0" smtClean="0"/>
              <a:t> Value-Added</a:t>
            </a:r>
            <a:endParaRPr lang="en-US" sz="1600" dirty="0"/>
          </a:p>
        </p:txBody>
      </p:sp>
      <p:sp>
        <p:nvSpPr>
          <p:cNvPr id="61" name="TextBox 60"/>
          <p:cNvSpPr txBox="1"/>
          <p:nvPr/>
        </p:nvSpPr>
        <p:spPr>
          <a:xfrm>
            <a:off x="1466850" y="3209925"/>
            <a:ext cx="631904" cy="307777"/>
          </a:xfrm>
          <a:prstGeom prst="rect">
            <a:avLst/>
          </a:prstGeom>
          <a:noFill/>
        </p:spPr>
        <p:txBody>
          <a:bodyPr wrap="none" rtlCol="0">
            <a:spAutoFit/>
          </a:bodyPr>
          <a:lstStyle/>
          <a:p>
            <a:r>
              <a:rPr lang="en-US" sz="1400" dirty="0" smtClean="0"/>
              <a:t>182.9</a:t>
            </a:r>
            <a:endParaRPr lang="en-US" sz="1400" dirty="0"/>
          </a:p>
        </p:txBody>
      </p:sp>
      <p:sp>
        <p:nvSpPr>
          <p:cNvPr id="62" name="TextBox 61"/>
          <p:cNvSpPr txBox="1"/>
          <p:nvPr/>
        </p:nvSpPr>
        <p:spPr>
          <a:xfrm>
            <a:off x="1470025" y="3698875"/>
            <a:ext cx="631904" cy="307777"/>
          </a:xfrm>
          <a:prstGeom prst="rect">
            <a:avLst/>
          </a:prstGeom>
          <a:noFill/>
        </p:spPr>
        <p:txBody>
          <a:bodyPr wrap="none" rtlCol="0">
            <a:spAutoFit/>
          </a:bodyPr>
          <a:lstStyle/>
          <a:p>
            <a:r>
              <a:rPr lang="en-US" sz="1400" dirty="0" smtClean="0"/>
              <a:t>182.9</a:t>
            </a:r>
            <a:endParaRPr lang="en-US" sz="1400" dirty="0"/>
          </a:p>
        </p:txBody>
      </p:sp>
      <p:sp>
        <p:nvSpPr>
          <p:cNvPr id="63" name="TextBox 62"/>
          <p:cNvSpPr txBox="1"/>
          <p:nvPr/>
        </p:nvSpPr>
        <p:spPr>
          <a:xfrm>
            <a:off x="5260975" y="3209925"/>
            <a:ext cx="631904" cy="307777"/>
          </a:xfrm>
          <a:prstGeom prst="rect">
            <a:avLst/>
          </a:prstGeom>
          <a:noFill/>
        </p:spPr>
        <p:txBody>
          <a:bodyPr wrap="none" rtlCol="0">
            <a:spAutoFit/>
          </a:bodyPr>
          <a:lstStyle/>
          <a:p>
            <a:r>
              <a:rPr lang="en-US" sz="1400" dirty="0" smtClean="0"/>
              <a:t>559.4</a:t>
            </a:r>
            <a:endParaRPr lang="en-US" sz="1400" dirty="0"/>
          </a:p>
        </p:txBody>
      </p:sp>
      <p:sp>
        <p:nvSpPr>
          <p:cNvPr id="64" name="TextBox 63"/>
          <p:cNvSpPr txBox="1"/>
          <p:nvPr/>
        </p:nvSpPr>
        <p:spPr>
          <a:xfrm>
            <a:off x="5260975" y="3698875"/>
            <a:ext cx="631904" cy="307777"/>
          </a:xfrm>
          <a:prstGeom prst="rect">
            <a:avLst/>
          </a:prstGeom>
          <a:noFill/>
        </p:spPr>
        <p:txBody>
          <a:bodyPr wrap="none" rtlCol="0">
            <a:spAutoFit/>
          </a:bodyPr>
          <a:lstStyle/>
          <a:p>
            <a:r>
              <a:rPr lang="en-US" sz="1400" dirty="0" smtClean="0"/>
              <a:t>559.4</a:t>
            </a:r>
            <a:endParaRPr lang="en-US" sz="1400" dirty="0"/>
          </a:p>
        </p:txBody>
      </p:sp>
      <p:cxnSp>
        <p:nvCxnSpPr>
          <p:cNvPr id="67" name="Straight Connector 66"/>
          <p:cNvCxnSpPr/>
          <p:nvPr/>
        </p:nvCxnSpPr>
        <p:spPr>
          <a:xfrm>
            <a:off x="2244725" y="4131760"/>
            <a:ext cx="9017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145219" y="4128585"/>
            <a:ext cx="76300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589219" y="3636460"/>
            <a:ext cx="146525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65891" y="3639635"/>
            <a:ext cx="113506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Subject"/>
          <p:cNvSpPr/>
          <p:nvPr/>
        </p:nvSpPr>
        <p:spPr>
          <a:xfrm>
            <a:off x="82951" y="3127095"/>
            <a:ext cx="1294436" cy="1583801"/>
          </a:xfrm>
          <a:prstGeom prst="rect">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000" dirty="0" smtClean="0"/>
              <a:t>Subject</a:t>
            </a:r>
            <a:endParaRPr lang="en-US" sz="3000" dirty="0"/>
          </a:p>
        </p:txBody>
      </p:sp>
      <p:sp>
        <p:nvSpPr>
          <p:cNvPr id="84" name="Level"/>
          <p:cNvSpPr/>
          <p:nvPr/>
        </p:nvSpPr>
        <p:spPr>
          <a:xfrm>
            <a:off x="75235" y="2654462"/>
            <a:ext cx="5116011" cy="430191"/>
          </a:xfrm>
          <a:prstGeom prst="rect">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sz="2800" dirty="0" smtClean="0"/>
              <a:t>Level of Analysis</a:t>
            </a:r>
            <a:endParaRPr lang="en-US" sz="2800" dirty="0"/>
          </a:p>
        </p:txBody>
      </p:sp>
      <p:sp>
        <p:nvSpPr>
          <p:cNvPr id="86" name="VA"/>
          <p:cNvSpPr/>
          <p:nvPr/>
        </p:nvSpPr>
        <p:spPr>
          <a:xfrm>
            <a:off x="4450465" y="5058136"/>
            <a:ext cx="4554638" cy="1435261"/>
          </a:xfrm>
          <a:prstGeom prst="wedgeRectCallout">
            <a:avLst>
              <a:gd name="adj1" fmla="val -4778"/>
              <a:gd name="adj2" fmla="val -111942"/>
            </a:avLst>
          </a:prstGeom>
          <a:solidFill>
            <a:schemeClr val="accent2">
              <a:alpha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smtClean="0"/>
              <a:t>Value-Added Estimate</a:t>
            </a:r>
          </a:p>
          <a:p>
            <a:pPr>
              <a:buFont typeface="Arial" pitchFamily="34" charset="0"/>
              <a:buChar char="•"/>
            </a:pPr>
            <a:r>
              <a:rPr lang="en-US" sz="2000" dirty="0" smtClean="0"/>
              <a:t> Point Estimate (number in color-coded bubble)</a:t>
            </a:r>
          </a:p>
          <a:p>
            <a:pPr>
              <a:buFont typeface="Arial" pitchFamily="34" charset="0"/>
              <a:buChar char="•"/>
            </a:pPr>
            <a:r>
              <a:rPr lang="en-US" sz="2000" dirty="0" smtClean="0"/>
              <a:t> 95% Confidence Interval (black line)</a:t>
            </a:r>
          </a:p>
        </p:txBody>
      </p:sp>
      <p:sp>
        <p:nvSpPr>
          <p:cNvPr id="87" name="1-5"/>
          <p:cNvSpPr/>
          <p:nvPr/>
        </p:nvSpPr>
        <p:spPr>
          <a:xfrm>
            <a:off x="2170250" y="2181829"/>
            <a:ext cx="3015206" cy="462986"/>
          </a:xfrm>
          <a:prstGeom prst="rect">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dirty="0" smtClean="0"/>
              <a:t>1-5 Scale</a:t>
            </a:r>
            <a:endParaRPr lang="en-US" sz="2800" dirty="0"/>
          </a:p>
        </p:txBody>
      </p:sp>
      <p:sp>
        <p:nvSpPr>
          <p:cNvPr id="88" name="1-5"/>
          <p:cNvSpPr/>
          <p:nvPr/>
        </p:nvSpPr>
        <p:spPr>
          <a:xfrm>
            <a:off x="5951313" y="2172183"/>
            <a:ext cx="3015206" cy="484207"/>
          </a:xfrm>
          <a:prstGeom prst="rect">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dirty="0" smtClean="0"/>
              <a:t>1-5 Scale</a:t>
            </a:r>
            <a:endParaRPr lang="en-US" sz="2800" dirty="0"/>
          </a:p>
        </p:txBody>
      </p:sp>
      <p:sp>
        <p:nvSpPr>
          <p:cNvPr id="89" name="N"/>
          <p:cNvSpPr/>
          <p:nvPr/>
        </p:nvSpPr>
        <p:spPr>
          <a:xfrm>
            <a:off x="133107" y="5168096"/>
            <a:ext cx="3443471" cy="897038"/>
          </a:xfrm>
          <a:prstGeom prst="wedgeRectCallout">
            <a:avLst>
              <a:gd name="adj1" fmla="val -1831"/>
              <a:gd name="adj2" fmla="val -176750"/>
            </a:avLst>
          </a:prstGeom>
          <a:solidFill>
            <a:schemeClr val="accent2">
              <a:alpha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t>Number of students included in the analysis</a:t>
            </a:r>
          </a:p>
        </p:txBody>
      </p:sp>
      <p:sp>
        <p:nvSpPr>
          <p:cNvPr id="90" name="Oval Callout 89"/>
          <p:cNvSpPr/>
          <p:nvPr/>
        </p:nvSpPr>
        <p:spPr>
          <a:xfrm>
            <a:off x="3132257" y="3209925"/>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2.5</a:t>
            </a:r>
            <a:endParaRPr lang="en-US" sz="1200" b="1" dirty="0">
              <a:solidFill>
                <a:schemeClr val="tx1"/>
              </a:solidFill>
              <a:latin typeface="Arial" pitchFamily="34" charset="0"/>
              <a:cs typeface="Arial" pitchFamily="34" charset="0"/>
            </a:endParaRPr>
          </a:p>
        </p:txBody>
      </p:sp>
      <p:sp>
        <p:nvSpPr>
          <p:cNvPr id="91" name="Oval Callout 90"/>
          <p:cNvSpPr/>
          <p:nvPr/>
        </p:nvSpPr>
        <p:spPr>
          <a:xfrm>
            <a:off x="6843836" y="3217116"/>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2.4</a:t>
            </a:r>
            <a:endParaRPr lang="en-US" sz="1200" b="1" dirty="0">
              <a:solidFill>
                <a:schemeClr val="tx1"/>
              </a:solidFill>
              <a:latin typeface="Arial" pitchFamily="34" charset="0"/>
              <a:cs typeface="Arial" pitchFamily="34" charset="0"/>
            </a:endParaRPr>
          </a:p>
        </p:txBody>
      </p:sp>
      <p:sp>
        <p:nvSpPr>
          <p:cNvPr id="92" name="Oval Callout 91"/>
          <p:cNvSpPr/>
          <p:nvPr/>
        </p:nvSpPr>
        <p:spPr>
          <a:xfrm>
            <a:off x="2505989" y="3712418"/>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1.6</a:t>
            </a:r>
            <a:endParaRPr lang="en-US" sz="1200" b="1" dirty="0">
              <a:solidFill>
                <a:schemeClr val="tx1"/>
              </a:solidFill>
              <a:latin typeface="Arial" pitchFamily="34" charset="0"/>
              <a:cs typeface="Arial" pitchFamily="34" charset="0"/>
            </a:endParaRPr>
          </a:p>
        </p:txBody>
      </p:sp>
      <p:sp>
        <p:nvSpPr>
          <p:cNvPr id="93" name="Oval Callout 92"/>
          <p:cNvSpPr/>
          <p:nvPr/>
        </p:nvSpPr>
        <p:spPr>
          <a:xfrm>
            <a:off x="6337134" y="3702049"/>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1.7</a:t>
            </a:r>
            <a:endParaRPr lang="en-US" sz="1200" b="1" dirty="0">
              <a:solidFill>
                <a:schemeClr val="tx1"/>
              </a:solidFill>
              <a:latin typeface="Arial" pitchFamily="34" charset="0"/>
              <a:cs typeface="Arial" pitchFamily="34" charset="0"/>
            </a:endParaRPr>
          </a:p>
        </p:txBody>
      </p:sp>
      <p:sp>
        <p:nvSpPr>
          <p:cNvPr id="81" name="Past Year"/>
          <p:cNvSpPr/>
          <p:nvPr/>
        </p:nvSpPr>
        <p:spPr>
          <a:xfrm>
            <a:off x="1421718" y="1784430"/>
            <a:ext cx="3796496" cy="3217762"/>
          </a:xfrm>
          <a:prstGeom prst="rect">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000" dirty="0" smtClean="0"/>
              <a:t>Past Academic Year</a:t>
            </a:r>
            <a:endParaRPr lang="en-US" sz="3000" dirty="0"/>
          </a:p>
        </p:txBody>
      </p:sp>
      <p:sp>
        <p:nvSpPr>
          <p:cNvPr id="82" name="3 Year"/>
          <p:cNvSpPr/>
          <p:nvPr/>
        </p:nvSpPr>
        <p:spPr>
          <a:xfrm>
            <a:off x="5249118" y="1784430"/>
            <a:ext cx="3757915" cy="3217762"/>
          </a:xfrm>
          <a:prstGeom prst="rect">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000" dirty="0" smtClean="0"/>
              <a:t>Up-To-3-Year Average</a:t>
            </a:r>
            <a:endParaRPr lang="en-US" sz="3000" dirty="0"/>
          </a:p>
        </p:txBody>
      </p:sp>
    </p:spTree>
    <p:extLst>
      <p:ext uri="{BB962C8B-B14F-4D97-AF65-F5344CB8AC3E}">
        <p14:creationId xmlns:p14="http://schemas.microsoft.com/office/powerpoint/2010/main" val="2462059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3"/>
                                        </p:tgtEl>
                                      </p:cBhvr>
                                    </p:animEffect>
                                    <p:set>
                                      <p:cBhvr>
                                        <p:cTn id="12" dur="1" fill="hold">
                                          <p:stCondLst>
                                            <p:cond delay="499"/>
                                          </p:stCondLst>
                                        </p:cTn>
                                        <p:tgtEl>
                                          <p:spTgt spid="8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500"/>
                                        <p:tgtEl>
                                          <p:spTgt spid="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4"/>
                                        </p:tgtEl>
                                      </p:cBhvr>
                                    </p:animEffect>
                                    <p:set>
                                      <p:cBhvr>
                                        <p:cTn id="20" dur="1" fill="hold">
                                          <p:stCondLst>
                                            <p:cond delay="499"/>
                                          </p:stCondLst>
                                        </p:cTn>
                                        <p:tgtEl>
                                          <p:spTgt spid="84"/>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fade">
                                      <p:cBhvr>
                                        <p:cTn id="26" dur="500"/>
                                        <p:tgtEl>
                                          <p:spTgt spid="8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82"/>
                                        </p:tgtEl>
                                      </p:cBhvr>
                                    </p:animEffect>
                                    <p:set>
                                      <p:cBhvr>
                                        <p:cTn id="31" dur="1" fill="hold">
                                          <p:stCondLst>
                                            <p:cond delay="499"/>
                                          </p:stCondLst>
                                        </p:cTn>
                                        <p:tgtEl>
                                          <p:spTgt spid="8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81"/>
                                        </p:tgtEl>
                                      </p:cBhvr>
                                    </p:animEffect>
                                    <p:set>
                                      <p:cBhvr>
                                        <p:cTn id="34" dur="1" fill="hold">
                                          <p:stCondLst>
                                            <p:cond delay="499"/>
                                          </p:stCondLst>
                                        </p:cTn>
                                        <p:tgtEl>
                                          <p:spTgt spid="81"/>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fade">
                                      <p:cBhvr>
                                        <p:cTn id="37" dur="500"/>
                                        <p:tgtEl>
                                          <p:spTgt spid="8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fade">
                                      <p:cBhvr>
                                        <p:cTn id="40" dur="500"/>
                                        <p:tgtEl>
                                          <p:spTgt spid="8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87"/>
                                        </p:tgtEl>
                                      </p:cBhvr>
                                    </p:animEffect>
                                    <p:set>
                                      <p:cBhvr>
                                        <p:cTn id="45" dur="1" fill="hold">
                                          <p:stCondLst>
                                            <p:cond delay="499"/>
                                          </p:stCondLst>
                                        </p:cTn>
                                        <p:tgtEl>
                                          <p:spTgt spid="8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8"/>
                                        </p:tgtEl>
                                      </p:cBhvr>
                                    </p:animEffect>
                                    <p:set>
                                      <p:cBhvr>
                                        <p:cTn id="48" dur="1" fill="hold">
                                          <p:stCondLst>
                                            <p:cond delay="499"/>
                                          </p:stCondLst>
                                        </p:cTn>
                                        <p:tgtEl>
                                          <p:spTgt spid="88"/>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fade">
                                      <p:cBhvr>
                                        <p:cTn id="51" dur="500"/>
                                        <p:tgtEl>
                                          <p:spTgt spid="8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89"/>
                                        </p:tgtEl>
                                      </p:cBhvr>
                                    </p:animEffect>
                                    <p:set>
                                      <p:cBhvr>
                                        <p:cTn id="56" dur="1" fill="hold">
                                          <p:stCondLst>
                                            <p:cond delay="499"/>
                                          </p:stCondLst>
                                        </p:cTn>
                                        <p:tgtEl>
                                          <p:spTgt spid="89"/>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86"/>
                                        </p:tgtEl>
                                        <p:attrNameLst>
                                          <p:attrName>style.visibility</p:attrName>
                                        </p:attrNameLst>
                                      </p:cBhvr>
                                      <p:to>
                                        <p:strVal val="visible"/>
                                      </p:to>
                                    </p:set>
                                    <p:animEffect transition="in" filter="fade">
                                      <p:cBhvr>
                                        <p:cTn id="59" dur="500"/>
                                        <p:tgtEl>
                                          <p:spTgt spid="8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86"/>
                                        </p:tgtEl>
                                      </p:cBhvr>
                                    </p:animEffect>
                                    <p:set>
                                      <p:cBhvr>
                                        <p:cTn id="64" dur="1" fill="hold">
                                          <p:stCondLst>
                                            <p:cond delay="499"/>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3" grpId="1" animBg="1"/>
      <p:bldP spid="84" grpId="0" animBg="1"/>
      <p:bldP spid="84" grpId="1" animBg="1"/>
      <p:bldP spid="86" grpId="0" animBg="1"/>
      <p:bldP spid="86" grpId="1" animBg="1"/>
      <p:bldP spid="87" grpId="0" animBg="1"/>
      <p:bldP spid="87" grpId="1" animBg="1"/>
      <p:bldP spid="88" grpId="0" animBg="1"/>
      <p:bldP spid="88" grpId="1" animBg="1"/>
      <p:bldP spid="89" grpId="0" animBg="1"/>
      <p:bldP spid="89" grpId="1" animBg="1"/>
      <p:bldP spid="81" grpId="0" animBg="1"/>
      <p:bldP spid="81" grpId="1" animBg="1"/>
      <p:bldP spid="82" grpId="0" animBg="1"/>
      <p:bldP spid="82"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7"/>
          <p:cNvGrpSpPr/>
          <p:nvPr/>
        </p:nvGrpSpPr>
        <p:grpSpPr>
          <a:xfrm>
            <a:off x="0" y="1585913"/>
            <a:ext cx="9144000" cy="5272087"/>
            <a:chOff x="0" y="1585913"/>
            <a:chExt cx="9144000" cy="5272087"/>
          </a:xfrm>
        </p:grpSpPr>
        <p:sp>
          <p:nvSpPr>
            <p:cNvPr id="174" name="Rectangle 173"/>
            <p:cNvSpPr/>
            <p:nvPr/>
          </p:nvSpPr>
          <p:spPr>
            <a:xfrm>
              <a:off x="0" y="1585913"/>
              <a:ext cx="9144000" cy="527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114301" y="3971894"/>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19063" y="2981255"/>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26233" y="1947845"/>
              <a:ext cx="8879655" cy="4776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82441" y="1943078"/>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7" name="TextBox 6"/>
            <p:cNvSpPr txBox="1"/>
            <p:nvPr/>
          </p:nvSpPr>
          <p:spPr>
            <a:xfrm>
              <a:off x="5163866" y="1943075"/>
              <a:ext cx="805028" cy="461665"/>
            </a:xfrm>
            <a:prstGeom prst="rect">
              <a:avLst/>
            </a:prstGeom>
            <a:noFill/>
          </p:spPr>
          <p:txBody>
            <a:bodyPr wrap="none" rtlCol="0">
              <a:spAutoFit/>
            </a:bodyPr>
            <a:lstStyle/>
            <a:p>
              <a:pPr algn="ctr"/>
              <a:r>
                <a:rPr lang="en-US" sz="800" dirty="0" smtClean="0">
                  <a:solidFill>
                    <a:schemeClr val="bg1"/>
                  </a:solidFill>
                </a:rPr>
                <a:t>NUMBER OF</a:t>
              </a:r>
            </a:p>
            <a:p>
              <a:pPr algn="ctr"/>
              <a:r>
                <a:rPr lang="en-US" sz="800" dirty="0" smtClean="0">
                  <a:solidFill>
                    <a:schemeClr val="bg1"/>
                  </a:solidFill>
                </a:rPr>
                <a:t>STUDENTS</a:t>
              </a:r>
            </a:p>
            <a:p>
              <a:pPr algn="ctr"/>
              <a:r>
                <a:rPr lang="en-US" sz="800" dirty="0" smtClean="0">
                  <a:solidFill>
                    <a:schemeClr val="bg1"/>
                  </a:solidFill>
                </a:rPr>
                <a:t>(WEIGHTED)</a:t>
              </a:r>
              <a:endParaRPr lang="en-US" sz="800" dirty="0">
                <a:solidFill>
                  <a:schemeClr val="bg1"/>
                </a:solidFill>
              </a:endParaRPr>
            </a:p>
          </p:txBody>
        </p:sp>
        <p:sp>
          <p:nvSpPr>
            <p:cNvPr id="8" name="TextBox 7"/>
            <p:cNvSpPr txBox="1"/>
            <p:nvPr/>
          </p:nvSpPr>
          <p:spPr>
            <a:xfrm>
              <a:off x="2959306"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9" name="TextBox 8"/>
            <p:cNvSpPr txBox="1"/>
            <p:nvPr/>
          </p:nvSpPr>
          <p:spPr>
            <a:xfrm>
              <a:off x="6726445" y="1957366"/>
              <a:ext cx="1527983" cy="215444"/>
            </a:xfrm>
            <a:prstGeom prst="rect">
              <a:avLst/>
            </a:prstGeom>
            <a:noFill/>
          </p:spPr>
          <p:txBody>
            <a:bodyPr wrap="none" rtlCol="0">
              <a:spAutoFit/>
            </a:bodyPr>
            <a:lstStyle/>
            <a:p>
              <a:pPr algn="ctr"/>
              <a:r>
                <a:rPr lang="en-US" sz="800" dirty="0" smtClean="0">
                  <a:solidFill>
                    <a:schemeClr val="bg1"/>
                  </a:solidFill>
                </a:rPr>
                <a:t>VALUE-ADDED ESTIMATES</a:t>
              </a:r>
              <a:endParaRPr lang="en-US" sz="800" dirty="0">
                <a:solidFill>
                  <a:schemeClr val="bg1"/>
                </a:solidFill>
              </a:endParaRPr>
            </a:p>
          </p:txBody>
        </p:sp>
        <p:sp>
          <p:nvSpPr>
            <p:cNvPr id="10" name="TextBox 9"/>
            <p:cNvSpPr txBox="1"/>
            <p:nvPr/>
          </p:nvSpPr>
          <p:spPr>
            <a:xfrm>
              <a:off x="1423986" y="1623997"/>
              <a:ext cx="3795714"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Past Academic Year 2011-2012</a:t>
              </a:r>
              <a:endParaRPr lang="en-US" sz="1200" b="1" dirty="0">
                <a:solidFill>
                  <a:schemeClr val="tx1">
                    <a:lumMod val="65000"/>
                    <a:lumOff val="35000"/>
                  </a:schemeClr>
                </a:solidFill>
              </a:endParaRPr>
            </a:p>
          </p:txBody>
        </p:sp>
        <p:sp>
          <p:nvSpPr>
            <p:cNvPr id="11" name="TextBox 10"/>
            <p:cNvSpPr txBox="1"/>
            <p:nvPr/>
          </p:nvSpPr>
          <p:spPr>
            <a:xfrm>
              <a:off x="5214934" y="1623998"/>
              <a:ext cx="3781429" cy="323165"/>
            </a:xfrm>
            <a:prstGeom prst="rect">
              <a:avLst/>
            </a:prstGeom>
            <a:noFill/>
            <a:ln w="12700">
              <a:solidFill>
                <a:schemeClr val="bg1">
                  <a:lumMod val="50000"/>
                </a:schemeClr>
              </a:solidFill>
            </a:ln>
          </p:spPr>
          <p:txBody>
            <a:bodyPr wrap="square" tIns="45720" bIns="91440" rtlCol="0">
              <a:spAutoFit/>
            </a:bodyPr>
            <a:lstStyle/>
            <a:p>
              <a:pPr algn="ctr"/>
              <a:r>
                <a:rPr lang="en-US" sz="1200" b="1" dirty="0" smtClean="0">
                  <a:solidFill>
                    <a:schemeClr val="tx1">
                      <a:lumMod val="65000"/>
                      <a:lumOff val="35000"/>
                    </a:schemeClr>
                  </a:solidFill>
                </a:rPr>
                <a:t>Up-To-3-Year Average</a:t>
              </a:r>
              <a:endParaRPr lang="en-US" sz="1200" b="1" dirty="0">
                <a:solidFill>
                  <a:schemeClr val="tx1">
                    <a:lumMod val="65000"/>
                    <a:lumOff val="35000"/>
                  </a:schemeClr>
                </a:solidFill>
              </a:endParaRPr>
            </a:p>
          </p:txBody>
        </p:sp>
        <p:sp>
          <p:nvSpPr>
            <p:cNvPr id="12" name="TextBox 11"/>
            <p:cNvSpPr txBox="1"/>
            <p:nvPr/>
          </p:nvSpPr>
          <p:spPr>
            <a:xfrm>
              <a:off x="2090677" y="2135959"/>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3" name="TextBox 12"/>
            <p:cNvSpPr txBox="1"/>
            <p:nvPr/>
          </p:nvSpPr>
          <p:spPr>
            <a:xfrm>
              <a:off x="2836008" y="2135959"/>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14" name="TextBox 13"/>
            <p:cNvSpPr txBox="1"/>
            <p:nvPr/>
          </p:nvSpPr>
          <p:spPr>
            <a:xfrm>
              <a:off x="3555142" y="2145484"/>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15" name="TextBox 14"/>
            <p:cNvSpPr txBox="1"/>
            <p:nvPr/>
          </p:nvSpPr>
          <p:spPr>
            <a:xfrm>
              <a:off x="4283804" y="2133578"/>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16" name="TextBox 15"/>
            <p:cNvSpPr txBox="1"/>
            <p:nvPr/>
          </p:nvSpPr>
          <p:spPr>
            <a:xfrm>
              <a:off x="4993416" y="2131196"/>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17" name="TextBox 16"/>
            <p:cNvSpPr txBox="1"/>
            <p:nvPr/>
          </p:nvSpPr>
          <p:spPr>
            <a:xfrm>
              <a:off x="5869719" y="2135957"/>
              <a:ext cx="269626" cy="276999"/>
            </a:xfrm>
            <a:prstGeom prst="rect">
              <a:avLst/>
            </a:prstGeom>
            <a:noFill/>
          </p:spPr>
          <p:txBody>
            <a:bodyPr wrap="none" rtlCol="0">
              <a:spAutoFit/>
            </a:bodyPr>
            <a:lstStyle/>
            <a:p>
              <a:pPr algn="ctr"/>
              <a:r>
                <a:rPr lang="en-US" sz="1200" dirty="0" smtClean="0">
                  <a:solidFill>
                    <a:schemeClr val="bg1"/>
                  </a:solidFill>
                </a:rPr>
                <a:t>1</a:t>
              </a:r>
              <a:endParaRPr lang="en-US" sz="1200" dirty="0">
                <a:solidFill>
                  <a:schemeClr val="bg1"/>
                </a:solidFill>
              </a:endParaRPr>
            </a:p>
          </p:txBody>
        </p:sp>
        <p:sp>
          <p:nvSpPr>
            <p:cNvPr id="18" name="TextBox 17"/>
            <p:cNvSpPr txBox="1"/>
            <p:nvPr/>
          </p:nvSpPr>
          <p:spPr>
            <a:xfrm>
              <a:off x="6615050" y="2135957"/>
              <a:ext cx="269626" cy="276999"/>
            </a:xfrm>
            <a:prstGeom prst="rect">
              <a:avLst/>
            </a:prstGeom>
            <a:noFill/>
          </p:spPr>
          <p:txBody>
            <a:bodyPr wrap="none" rtlCol="0">
              <a:spAutoFit/>
            </a:bodyPr>
            <a:lstStyle/>
            <a:p>
              <a:pPr algn="ctr"/>
              <a:r>
                <a:rPr lang="en-US" sz="1200" dirty="0" smtClean="0">
                  <a:solidFill>
                    <a:schemeClr val="bg1"/>
                  </a:solidFill>
                </a:rPr>
                <a:t>2</a:t>
              </a:r>
              <a:endParaRPr lang="en-US" sz="1200" dirty="0">
                <a:solidFill>
                  <a:schemeClr val="bg1"/>
                </a:solidFill>
              </a:endParaRPr>
            </a:p>
          </p:txBody>
        </p:sp>
        <p:sp>
          <p:nvSpPr>
            <p:cNvPr id="19" name="TextBox 18"/>
            <p:cNvSpPr txBox="1"/>
            <p:nvPr/>
          </p:nvSpPr>
          <p:spPr>
            <a:xfrm>
              <a:off x="7334184" y="2145482"/>
              <a:ext cx="269626" cy="276999"/>
            </a:xfrm>
            <a:prstGeom prst="rect">
              <a:avLst/>
            </a:prstGeom>
            <a:noFill/>
          </p:spPr>
          <p:txBody>
            <a:bodyPr wrap="none" rtlCol="0">
              <a:spAutoFit/>
            </a:bodyPr>
            <a:lstStyle/>
            <a:p>
              <a:pPr algn="ctr"/>
              <a:r>
                <a:rPr lang="en-US" sz="1200" dirty="0" smtClean="0">
                  <a:solidFill>
                    <a:schemeClr val="bg1"/>
                  </a:solidFill>
                </a:rPr>
                <a:t>3</a:t>
              </a:r>
              <a:endParaRPr lang="en-US" sz="1200" dirty="0">
                <a:solidFill>
                  <a:schemeClr val="bg1"/>
                </a:solidFill>
              </a:endParaRPr>
            </a:p>
          </p:txBody>
        </p:sp>
        <p:sp>
          <p:nvSpPr>
            <p:cNvPr id="20" name="TextBox 19"/>
            <p:cNvSpPr txBox="1"/>
            <p:nvPr/>
          </p:nvSpPr>
          <p:spPr>
            <a:xfrm>
              <a:off x="8062846" y="2133576"/>
              <a:ext cx="269626" cy="276999"/>
            </a:xfrm>
            <a:prstGeom prst="rect">
              <a:avLst/>
            </a:prstGeom>
            <a:noFill/>
          </p:spPr>
          <p:txBody>
            <a:bodyPr wrap="none" rtlCol="0">
              <a:spAutoFit/>
            </a:bodyPr>
            <a:lstStyle/>
            <a:p>
              <a:pPr algn="ctr"/>
              <a:r>
                <a:rPr lang="en-US" sz="1200" dirty="0" smtClean="0">
                  <a:solidFill>
                    <a:schemeClr val="bg1"/>
                  </a:solidFill>
                </a:rPr>
                <a:t>4</a:t>
              </a:r>
              <a:endParaRPr lang="en-US" sz="1200" dirty="0">
                <a:solidFill>
                  <a:schemeClr val="bg1"/>
                </a:solidFill>
              </a:endParaRPr>
            </a:p>
          </p:txBody>
        </p:sp>
        <p:sp>
          <p:nvSpPr>
            <p:cNvPr id="21" name="TextBox 20"/>
            <p:cNvSpPr txBox="1"/>
            <p:nvPr/>
          </p:nvSpPr>
          <p:spPr>
            <a:xfrm>
              <a:off x="8772458" y="2131194"/>
              <a:ext cx="269626" cy="276999"/>
            </a:xfrm>
            <a:prstGeom prst="rect">
              <a:avLst/>
            </a:prstGeom>
            <a:noFill/>
          </p:spPr>
          <p:txBody>
            <a:bodyPr wrap="none" rtlCol="0">
              <a:spAutoFit/>
            </a:bodyPr>
            <a:lstStyle/>
            <a:p>
              <a:pPr algn="ctr"/>
              <a:r>
                <a:rPr lang="en-US" sz="1200" dirty="0" smtClean="0">
                  <a:solidFill>
                    <a:schemeClr val="bg1"/>
                  </a:solidFill>
                </a:rPr>
                <a:t>5</a:t>
              </a:r>
              <a:endParaRPr lang="en-US" sz="1200" dirty="0">
                <a:solidFill>
                  <a:schemeClr val="bg1"/>
                </a:solidFill>
              </a:endParaRPr>
            </a:p>
          </p:txBody>
        </p:sp>
        <p:sp>
          <p:nvSpPr>
            <p:cNvPr id="22" name="TextBox 21"/>
            <p:cNvSpPr txBox="1"/>
            <p:nvPr/>
          </p:nvSpPr>
          <p:spPr>
            <a:xfrm>
              <a:off x="126997" y="2518233"/>
              <a:ext cx="1128835" cy="338554"/>
            </a:xfrm>
            <a:prstGeom prst="rect">
              <a:avLst/>
            </a:prstGeom>
            <a:solidFill>
              <a:srgbClr val="2C5A8C"/>
            </a:solidFill>
          </p:spPr>
          <p:txBody>
            <a:bodyPr wrap="none" rtlCol="0">
              <a:spAutoFit/>
            </a:bodyPr>
            <a:lstStyle/>
            <a:p>
              <a:r>
                <a:rPr lang="en-US" sz="1600" b="1" dirty="0" smtClean="0">
                  <a:solidFill>
                    <a:schemeClr val="bg1"/>
                  </a:solidFill>
                  <a:latin typeface="Arial" pitchFamily="34" charset="0"/>
                  <a:cs typeface="Arial" pitchFamily="34" charset="0"/>
                </a:rPr>
                <a:t>READING</a:t>
              </a:r>
              <a:endParaRPr lang="en-US" sz="1600" b="1" dirty="0">
                <a:solidFill>
                  <a:schemeClr val="bg1"/>
                </a:solidFill>
                <a:latin typeface="Arial" pitchFamily="34" charset="0"/>
                <a:cs typeface="Arial" pitchFamily="34" charset="0"/>
              </a:endParaRPr>
            </a:p>
          </p:txBody>
        </p:sp>
        <p:sp>
          <p:nvSpPr>
            <p:cNvPr id="23" name="TextBox 22"/>
            <p:cNvSpPr txBox="1"/>
            <p:nvPr/>
          </p:nvSpPr>
          <p:spPr>
            <a:xfrm>
              <a:off x="126992" y="4761556"/>
              <a:ext cx="763595" cy="338554"/>
            </a:xfrm>
            <a:prstGeom prst="rect">
              <a:avLst/>
            </a:prstGeom>
            <a:solidFill>
              <a:srgbClr val="BD723B"/>
            </a:solidFill>
          </p:spPr>
          <p:txBody>
            <a:bodyPr wrap="square" rtlCol="0">
              <a:spAutoFit/>
            </a:bodyPr>
            <a:lstStyle/>
            <a:p>
              <a:pPr algn="ctr"/>
              <a:r>
                <a:rPr lang="en-US" sz="1600" b="1" dirty="0" smtClean="0">
                  <a:solidFill>
                    <a:schemeClr val="bg1"/>
                  </a:solidFill>
                  <a:latin typeface="Arial" pitchFamily="34" charset="0"/>
                  <a:cs typeface="Arial" pitchFamily="34" charset="0"/>
                </a:rPr>
                <a:t>MATH</a:t>
              </a:r>
              <a:endParaRPr lang="en-US" sz="1600" b="1" dirty="0">
                <a:solidFill>
                  <a:schemeClr val="bg1"/>
                </a:solidFill>
                <a:latin typeface="Arial" pitchFamily="34" charset="0"/>
                <a:cs typeface="Arial" pitchFamily="34" charset="0"/>
              </a:endParaRPr>
            </a:p>
          </p:txBody>
        </p:sp>
        <p:sp>
          <p:nvSpPr>
            <p:cNvPr id="24" name="TextBox 23"/>
            <p:cNvSpPr txBox="1"/>
            <p:nvPr/>
          </p:nvSpPr>
          <p:spPr>
            <a:xfrm>
              <a:off x="1295522" y="2519347"/>
              <a:ext cx="2596352" cy="338554"/>
            </a:xfrm>
            <a:prstGeom prst="rect">
              <a:avLst/>
            </a:prstGeom>
            <a:noFill/>
          </p:spPr>
          <p:txBody>
            <a:bodyPr wrap="none" rtlCol="0">
              <a:spAutoFit/>
            </a:bodyPr>
            <a:lstStyle/>
            <a:p>
              <a:r>
                <a:rPr lang="en-US" sz="1600" b="1" dirty="0" smtClean="0"/>
                <a:t>Grade-Level</a:t>
              </a:r>
              <a:r>
                <a:rPr lang="en-US" sz="1600" dirty="0" smtClean="0"/>
                <a:t> Value-Added</a:t>
              </a:r>
              <a:endParaRPr lang="en-US" sz="1600" dirty="0"/>
            </a:p>
          </p:txBody>
        </p:sp>
        <p:sp>
          <p:nvSpPr>
            <p:cNvPr id="25" name="Rectangle 24"/>
            <p:cNvSpPr/>
            <p:nvPr/>
          </p:nvSpPr>
          <p:spPr>
            <a:xfrm>
              <a:off x="222234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94922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7609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402973"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129850"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001389"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728265"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455141"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182017"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908894" y="237607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22473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95160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67848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405359"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132236"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03775"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730651"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457527"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184403"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911280" y="3425420"/>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22235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94922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67610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402978"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129855"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001394"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728270"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455146"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182022"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908899" y="3918338"/>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210175" y="2416950"/>
              <a:ext cx="47625" cy="21169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1428750" y="2987657"/>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120900" y="2987657"/>
              <a:ext cx="0" cy="146367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886450" y="2987657"/>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514480" y="3038457"/>
              <a:ext cx="532518" cy="307777"/>
            </a:xfrm>
            <a:prstGeom prst="rect">
              <a:avLst/>
            </a:prstGeom>
            <a:noFill/>
          </p:spPr>
          <p:txBody>
            <a:bodyPr wrap="none" rtlCol="0">
              <a:spAutoFit/>
            </a:bodyPr>
            <a:lstStyle/>
            <a:p>
              <a:pPr algn="ctr"/>
              <a:r>
                <a:rPr lang="en-US" sz="1400" dirty="0" smtClean="0"/>
                <a:t>58.7</a:t>
              </a:r>
              <a:endParaRPr lang="en-US" sz="1400" dirty="0"/>
            </a:p>
          </p:txBody>
        </p:sp>
        <p:sp>
          <p:nvSpPr>
            <p:cNvPr id="62" name="TextBox 61"/>
            <p:cNvSpPr txBox="1"/>
            <p:nvPr/>
          </p:nvSpPr>
          <p:spPr>
            <a:xfrm>
              <a:off x="1517655" y="3527407"/>
              <a:ext cx="532518" cy="307777"/>
            </a:xfrm>
            <a:prstGeom prst="rect">
              <a:avLst/>
            </a:prstGeom>
            <a:noFill/>
          </p:spPr>
          <p:txBody>
            <a:bodyPr wrap="none" rtlCol="0">
              <a:spAutoFit/>
            </a:bodyPr>
            <a:lstStyle/>
            <a:p>
              <a:pPr algn="ctr"/>
              <a:r>
                <a:rPr lang="en-US" sz="1400" dirty="0" smtClean="0"/>
                <a:t>68.3</a:t>
              </a:r>
              <a:endParaRPr lang="en-US" sz="1400" dirty="0"/>
            </a:p>
          </p:txBody>
        </p:sp>
        <p:sp>
          <p:nvSpPr>
            <p:cNvPr id="63" name="TextBox 62"/>
            <p:cNvSpPr txBox="1"/>
            <p:nvPr/>
          </p:nvSpPr>
          <p:spPr>
            <a:xfrm>
              <a:off x="5260975" y="3038457"/>
              <a:ext cx="631904" cy="307777"/>
            </a:xfrm>
            <a:prstGeom prst="rect">
              <a:avLst/>
            </a:prstGeom>
            <a:noFill/>
          </p:spPr>
          <p:txBody>
            <a:bodyPr wrap="none" rtlCol="0">
              <a:spAutoFit/>
            </a:bodyPr>
            <a:lstStyle/>
            <a:p>
              <a:r>
                <a:rPr lang="en-US" sz="1400" dirty="0" smtClean="0"/>
                <a:t>171.9</a:t>
              </a:r>
              <a:endParaRPr lang="en-US" sz="1400" dirty="0"/>
            </a:p>
          </p:txBody>
        </p:sp>
        <p:sp>
          <p:nvSpPr>
            <p:cNvPr id="64" name="TextBox 63"/>
            <p:cNvSpPr txBox="1"/>
            <p:nvPr/>
          </p:nvSpPr>
          <p:spPr>
            <a:xfrm>
              <a:off x="5260975" y="3527407"/>
              <a:ext cx="631904" cy="307777"/>
            </a:xfrm>
            <a:prstGeom prst="rect">
              <a:avLst/>
            </a:prstGeom>
            <a:noFill/>
          </p:spPr>
          <p:txBody>
            <a:bodyPr wrap="none" rtlCol="0">
              <a:spAutoFit/>
            </a:bodyPr>
            <a:lstStyle/>
            <a:p>
              <a:r>
                <a:rPr lang="en-US" sz="1400" dirty="0" smtClean="0"/>
                <a:t>187.5</a:t>
              </a:r>
              <a:endParaRPr lang="en-US" sz="1400" dirty="0"/>
            </a:p>
          </p:txBody>
        </p:sp>
        <p:sp>
          <p:nvSpPr>
            <p:cNvPr id="79" name="Rectangle 78"/>
            <p:cNvSpPr/>
            <p:nvPr/>
          </p:nvSpPr>
          <p:spPr>
            <a:xfrm>
              <a:off x="2219969"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946845"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673721"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400597"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5127474"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5999013"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6725889"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452765"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8179641"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8906518" y="4416059"/>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1509718" y="4029096"/>
              <a:ext cx="532518" cy="307777"/>
            </a:xfrm>
            <a:prstGeom prst="rect">
              <a:avLst/>
            </a:prstGeom>
            <a:noFill/>
          </p:spPr>
          <p:txBody>
            <a:bodyPr wrap="none" rtlCol="0">
              <a:spAutoFit/>
            </a:bodyPr>
            <a:lstStyle/>
            <a:p>
              <a:pPr algn="ctr"/>
              <a:r>
                <a:rPr lang="en-US" sz="1400" dirty="0" smtClean="0"/>
                <a:t>55.9</a:t>
              </a:r>
              <a:endParaRPr lang="en-US" sz="1400" dirty="0"/>
            </a:p>
          </p:txBody>
        </p:sp>
        <p:sp>
          <p:nvSpPr>
            <p:cNvPr id="97" name="TextBox 96"/>
            <p:cNvSpPr txBox="1"/>
            <p:nvPr/>
          </p:nvSpPr>
          <p:spPr>
            <a:xfrm>
              <a:off x="5256213" y="4029096"/>
              <a:ext cx="631904" cy="307777"/>
            </a:xfrm>
            <a:prstGeom prst="rect">
              <a:avLst/>
            </a:prstGeom>
            <a:noFill/>
          </p:spPr>
          <p:txBody>
            <a:bodyPr wrap="none" rtlCol="0">
              <a:spAutoFit/>
            </a:bodyPr>
            <a:lstStyle/>
            <a:p>
              <a:r>
                <a:rPr lang="en-US" sz="1400" dirty="0" smtClean="0"/>
                <a:t>200.1</a:t>
              </a:r>
              <a:endParaRPr lang="en-US" sz="1400" dirty="0"/>
            </a:p>
          </p:txBody>
        </p:sp>
        <p:sp>
          <p:nvSpPr>
            <p:cNvPr id="110" name="Rectangle 109"/>
            <p:cNvSpPr/>
            <p:nvPr/>
          </p:nvSpPr>
          <p:spPr>
            <a:xfrm>
              <a:off x="109539" y="6215049"/>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14301" y="5224410"/>
              <a:ext cx="8882062" cy="485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extBox 112"/>
            <p:cNvSpPr txBox="1"/>
            <p:nvPr/>
          </p:nvSpPr>
          <p:spPr>
            <a:xfrm>
              <a:off x="938298" y="4762502"/>
              <a:ext cx="2596352" cy="338554"/>
            </a:xfrm>
            <a:prstGeom prst="rect">
              <a:avLst/>
            </a:prstGeom>
            <a:noFill/>
          </p:spPr>
          <p:txBody>
            <a:bodyPr wrap="none" rtlCol="0">
              <a:spAutoFit/>
            </a:bodyPr>
            <a:lstStyle/>
            <a:p>
              <a:r>
                <a:rPr lang="en-US" sz="1600" b="1" dirty="0" smtClean="0"/>
                <a:t>Grade-Level</a:t>
              </a:r>
              <a:r>
                <a:rPr lang="en-US" sz="1600" dirty="0" smtClean="0"/>
                <a:t> Value-Added</a:t>
              </a:r>
              <a:endParaRPr lang="en-US" sz="1600" dirty="0"/>
            </a:p>
          </p:txBody>
        </p:sp>
        <p:sp>
          <p:nvSpPr>
            <p:cNvPr id="114" name="Rectangle 113"/>
            <p:cNvSpPr/>
            <p:nvPr/>
          </p:nvSpPr>
          <p:spPr>
            <a:xfrm>
              <a:off x="2219969"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2946845"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3673721"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4400597"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5127474"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5999013"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6725889"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7452765"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8179641"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8906518" y="5668575"/>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2217588"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2944464"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3671340"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4398216"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5125093"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5996632"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6723508"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7450384"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8177260"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8904137" y="6161493"/>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Connector 133"/>
            <p:cNvCxnSpPr/>
            <p:nvPr/>
          </p:nvCxnSpPr>
          <p:spPr>
            <a:xfrm>
              <a:off x="1423988" y="5230812"/>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116138" y="5230812"/>
              <a:ext cx="0" cy="1463675"/>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5881688" y="5230812"/>
              <a:ext cx="0" cy="146685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1509718" y="5281612"/>
              <a:ext cx="532518" cy="307777"/>
            </a:xfrm>
            <a:prstGeom prst="rect">
              <a:avLst/>
            </a:prstGeom>
            <a:noFill/>
          </p:spPr>
          <p:txBody>
            <a:bodyPr wrap="none" rtlCol="0">
              <a:spAutoFit/>
            </a:bodyPr>
            <a:lstStyle/>
            <a:p>
              <a:pPr algn="ctr"/>
              <a:r>
                <a:rPr lang="en-US" sz="1400" dirty="0" smtClean="0"/>
                <a:t>58.7</a:t>
              </a:r>
              <a:endParaRPr lang="en-US" sz="1400" dirty="0"/>
            </a:p>
          </p:txBody>
        </p:sp>
        <p:sp>
          <p:nvSpPr>
            <p:cNvPr id="138" name="TextBox 137"/>
            <p:cNvSpPr txBox="1"/>
            <p:nvPr/>
          </p:nvSpPr>
          <p:spPr>
            <a:xfrm>
              <a:off x="1512893" y="5770562"/>
              <a:ext cx="532518" cy="307777"/>
            </a:xfrm>
            <a:prstGeom prst="rect">
              <a:avLst/>
            </a:prstGeom>
            <a:noFill/>
          </p:spPr>
          <p:txBody>
            <a:bodyPr wrap="none" rtlCol="0">
              <a:spAutoFit/>
            </a:bodyPr>
            <a:lstStyle/>
            <a:p>
              <a:pPr algn="ctr"/>
              <a:r>
                <a:rPr lang="en-US" sz="1400" dirty="0" smtClean="0"/>
                <a:t>68.3</a:t>
              </a:r>
              <a:endParaRPr lang="en-US" sz="1400" dirty="0"/>
            </a:p>
          </p:txBody>
        </p:sp>
        <p:sp>
          <p:nvSpPr>
            <p:cNvPr id="139" name="TextBox 138"/>
            <p:cNvSpPr txBox="1"/>
            <p:nvPr/>
          </p:nvSpPr>
          <p:spPr>
            <a:xfrm>
              <a:off x="5256213" y="5281612"/>
              <a:ext cx="631904" cy="307777"/>
            </a:xfrm>
            <a:prstGeom prst="rect">
              <a:avLst/>
            </a:prstGeom>
            <a:noFill/>
          </p:spPr>
          <p:txBody>
            <a:bodyPr wrap="none" rtlCol="0">
              <a:spAutoFit/>
            </a:bodyPr>
            <a:lstStyle/>
            <a:p>
              <a:r>
                <a:rPr lang="en-US" sz="1400" dirty="0" smtClean="0"/>
                <a:t>171.9</a:t>
              </a:r>
              <a:endParaRPr lang="en-US" sz="1400" dirty="0"/>
            </a:p>
          </p:txBody>
        </p:sp>
        <p:sp>
          <p:nvSpPr>
            <p:cNvPr id="140" name="TextBox 139"/>
            <p:cNvSpPr txBox="1"/>
            <p:nvPr/>
          </p:nvSpPr>
          <p:spPr>
            <a:xfrm>
              <a:off x="5256213" y="5770562"/>
              <a:ext cx="631904" cy="307777"/>
            </a:xfrm>
            <a:prstGeom prst="rect">
              <a:avLst/>
            </a:prstGeom>
            <a:noFill/>
          </p:spPr>
          <p:txBody>
            <a:bodyPr wrap="none" rtlCol="0">
              <a:spAutoFit/>
            </a:bodyPr>
            <a:lstStyle/>
            <a:p>
              <a:r>
                <a:rPr lang="en-US" sz="1400" dirty="0" smtClean="0"/>
                <a:t>187.5</a:t>
              </a:r>
              <a:endParaRPr lang="en-US" sz="1400" dirty="0"/>
            </a:p>
          </p:txBody>
        </p:sp>
        <p:sp>
          <p:nvSpPr>
            <p:cNvPr id="153" name="Rectangle 152"/>
            <p:cNvSpPr/>
            <p:nvPr/>
          </p:nvSpPr>
          <p:spPr>
            <a:xfrm>
              <a:off x="2215207"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2942083"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3668959"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4395835"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5122712"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5994251"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6721127"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7448003"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8174879"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8901756" y="6659214"/>
              <a:ext cx="18288" cy="1097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p:cNvSpPr txBox="1"/>
            <p:nvPr/>
          </p:nvSpPr>
          <p:spPr>
            <a:xfrm>
              <a:off x="1504956" y="6272251"/>
              <a:ext cx="532518" cy="307777"/>
            </a:xfrm>
            <a:prstGeom prst="rect">
              <a:avLst/>
            </a:prstGeom>
            <a:noFill/>
          </p:spPr>
          <p:txBody>
            <a:bodyPr wrap="none" rtlCol="0">
              <a:spAutoFit/>
            </a:bodyPr>
            <a:lstStyle/>
            <a:p>
              <a:pPr algn="ctr"/>
              <a:r>
                <a:rPr lang="en-US" sz="1400" dirty="0" smtClean="0"/>
                <a:t>55.9</a:t>
              </a:r>
              <a:endParaRPr lang="en-US" sz="1400" dirty="0"/>
            </a:p>
          </p:txBody>
        </p:sp>
        <p:sp>
          <p:nvSpPr>
            <p:cNvPr id="164" name="TextBox 163"/>
            <p:cNvSpPr txBox="1"/>
            <p:nvPr/>
          </p:nvSpPr>
          <p:spPr>
            <a:xfrm>
              <a:off x="5251451" y="6272251"/>
              <a:ext cx="631904" cy="307777"/>
            </a:xfrm>
            <a:prstGeom prst="rect">
              <a:avLst/>
            </a:prstGeom>
            <a:noFill/>
          </p:spPr>
          <p:txBody>
            <a:bodyPr wrap="none" rtlCol="0">
              <a:spAutoFit/>
            </a:bodyPr>
            <a:lstStyle/>
            <a:p>
              <a:r>
                <a:rPr lang="en-US" sz="1400" dirty="0" smtClean="0"/>
                <a:t>200.1</a:t>
              </a:r>
              <a:endParaRPr lang="en-US" sz="1400" dirty="0"/>
            </a:p>
          </p:txBody>
        </p:sp>
        <p:sp>
          <p:nvSpPr>
            <p:cNvPr id="175" name="Rectangle 174"/>
            <p:cNvSpPr/>
            <p:nvPr/>
          </p:nvSpPr>
          <p:spPr>
            <a:xfrm>
              <a:off x="5210175" y="4691064"/>
              <a:ext cx="50006" cy="20954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7" name="Straight Connector 176"/>
            <p:cNvCxnSpPr/>
            <p:nvPr/>
          </p:nvCxnSpPr>
          <p:spPr>
            <a:xfrm>
              <a:off x="114300" y="4600575"/>
              <a:ext cx="8882063"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fontScale="90000"/>
          </a:bodyPr>
          <a:lstStyle/>
          <a:p>
            <a:r>
              <a:rPr lang="en-US" dirty="0" smtClean="0"/>
              <a:t>Page 2 Bottom</a:t>
            </a:r>
            <a:br>
              <a:rPr lang="en-US" dirty="0" smtClean="0"/>
            </a:br>
            <a:r>
              <a:rPr lang="en-US" dirty="0" smtClean="0"/>
              <a:t>Grade-Level Value-Added</a:t>
            </a:r>
            <a:endParaRPr lang="en-US" dirty="0"/>
          </a:p>
        </p:txBody>
      </p:sp>
      <p:sp>
        <p:nvSpPr>
          <p:cNvPr id="104" name="TextBox 103"/>
          <p:cNvSpPr txBox="1"/>
          <p:nvPr/>
        </p:nvSpPr>
        <p:spPr>
          <a:xfrm>
            <a:off x="161924" y="3047984"/>
            <a:ext cx="926857" cy="338554"/>
          </a:xfrm>
          <a:prstGeom prst="rect">
            <a:avLst/>
          </a:prstGeom>
          <a:noFill/>
        </p:spPr>
        <p:txBody>
          <a:bodyPr wrap="none" rtlCol="0">
            <a:spAutoFit/>
          </a:bodyPr>
          <a:lstStyle/>
          <a:p>
            <a:r>
              <a:rPr lang="en-US" sz="1600" dirty="0" smtClean="0"/>
              <a:t>Grade 3</a:t>
            </a:r>
            <a:endParaRPr lang="en-US" sz="1600" dirty="0"/>
          </a:p>
        </p:txBody>
      </p:sp>
      <p:sp>
        <p:nvSpPr>
          <p:cNvPr id="105" name="TextBox 104"/>
          <p:cNvSpPr txBox="1"/>
          <p:nvPr/>
        </p:nvSpPr>
        <p:spPr>
          <a:xfrm>
            <a:off x="161924" y="3548047"/>
            <a:ext cx="926857" cy="338554"/>
          </a:xfrm>
          <a:prstGeom prst="rect">
            <a:avLst/>
          </a:prstGeom>
          <a:noFill/>
        </p:spPr>
        <p:txBody>
          <a:bodyPr wrap="none" rtlCol="0">
            <a:spAutoFit/>
          </a:bodyPr>
          <a:lstStyle/>
          <a:p>
            <a:r>
              <a:rPr lang="en-US" sz="1600" dirty="0" smtClean="0"/>
              <a:t>Grade 4</a:t>
            </a:r>
            <a:endParaRPr lang="en-US" sz="1600" dirty="0"/>
          </a:p>
        </p:txBody>
      </p:sp>
      <p:sp>
        <p:nvSpPr>
          <p:cNvPr id="106" name="TextBox 105"/>
          <p:cNvSpPr txBox="1"/>
          <p:nvPr/>
        </p:nvSpPr>
        <p:spPr>
          <a:xfrm>
            <a:off x="161924" y="4048109"/>
            <a:ext cx="926857" cy="338554"/>
          </a:xfrm>
          <a:prstGeom prst="rect">
            <a:avLst/>
          </a:prstGeom>
          <a:noFill/>
        </p:spPr>
        <p:txBody>
          <a:bodyPr wrap="none" rtlCol="0">
            <a:spAutoFit/>
          </a:bodyPr>
          <a:lstStyle/>
          <a:p>
            <a:r>
              <a:rPr lang="en-US" sz="1600" dirty="0" smtClean="0"/>
              <a:t>Grade 5</a:t>
            </a:r>
            <a:endParaRPr lang="en-US" sz="1600" dirty="0"/>
          </a:p>
        </p:txBody>
      </p:sp>
      <p:sp>
        <p:nvSpPr>
          <p:cNvPr id="171" name="TextBox 170"/>
          <p:cNvSpPr txBox="1"/>
          <p:nvPr/>
        </p:nvSpPr>
        <p:spPr>
          <a:xfrm>
            <a:off x="157162" y="5291139"/>
            <a:ext cx="926857" cy="338554"/>
          </a:xfrm>
          <a:prstGeom prst="rect">
            <a:avLst/>
          </a:prstGeom>
          <a:noFill/>
        </p:spPr>
        <p:txBody>
          <a:bodyPr wrap="none" rtlCol="0">
            <a:spAutoFit/>
          </a:bodyPr>
          <a:lstStyle/>
          <a:p>
            <a:r>
              <a:rPr lang="en-US" sz="1600" dirty="0" smtClean="0"/>
              <a:t>Grade 3</a:t>
            </a:r>
            <a:endParaRPr lang="en-US" sz="1600" dirty="0"/>
          </a:p>
        </p:txBody>
      </p:sp>
      <p:sp>
        <p:nvSpPr>
          <p:cNvPr id="172" name="TextBox 171"/>
          <p:cNvSpPr txBox="1"/>
          <p:nvPr/>
        </p:nvSpPr>
        <p:spPr>
          <a:xfrm>
            <a:off x="157162" y="5791202"/>
            <a:ext cx="926857" cy="338554"/>
          </a:xfrm>
          <a:prstGeom prst="rect">
            <a:avLst/>
          </a:prstGeom>
          <a:noFill/>
        </p:spPr>
        <p:txBody>
          <a:bodyPr wrap="none" rtlCol="0">
            <a:spAutoFit/>
          </a:bodyPr>
          <a:lstStyle/>
          <a:p>
            <a:r>
              <a:rPr lang="en-US" sz="1600" dirty="0" smtClean="0"/>
              <a:t>Grade 4</a:t>
            </a:r>
            <a:endParaRPr lang="en-US" sz="1600" dirty="0"/>
          </a:p>
        </p:txBody>
      </p:sp>
      <p:sp>
        <p:nvSpPr>
          <p:cNvPr id="173" name="TextBox 172"/>
          <p:cNvSpPr txBox="1"/>
          <p:nvPr/>
        </p:nvSpPr>
        <p:spPr>
          <a:xfrm>
            <a:off x="157162" y="6291264"/>
            <a:ext cx="926857" cy="338554"/>
          </a:xfrm>
          <a:prstGeom prst="rect">
            <a:avLst/>
          </a:prstGeom>
          <a:noFill/>
        </p:spPr>
        <p:txBody>
          <a:bodyPr wrap="none" rtlCol="0">
            <a:spAutoFit/>
          </a:bodyPr>
          <a:lstStyle/>
          <a:p>
            <a:r>
              <a:rPr lang="en-US" sz="1600" dirty="0" smtClean="0"/>
              <a:t>Grade 5</a:t>
            </a:r>
            <a:endParaRPr lang="en-US" sz="1600" dirty="0"/>
          </a:p>
        </p:txBody>
      </p:sp>
      <p:sp>
        <p:nvSpPr>
          <p:cNvPr id="176" name="Rectangular Callout 175"/>
          <p:cNvSpPr/>
          <p:nvPr/>
        </p:nvSpPr>
        <p:spPr>
          <a:xfrm>
            <a:off x="4691742" y="185057"/>
            <a:ext cx="2852057" cy="957942"/>
          </a:xfrm>
          <a:prstGeom prst="wedgeRectCallout">
            <a:avLst>
              <a:gd name="adj1" fmla="val -55184"/>
              <a:gd name="adj2" fmla="val 10681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FAQ 1:</a:t>
            </a:r>
          </a:p>
          <a:p>
            <a:pPr algn="ctr"/>
            <a:r>
              <a:rPr lang="en-US" dirty="0" smtClean="0"/>
              <a:t>Which school year is this?</a:t>
            </a:r>
            <a:endParaRPr lang="en-US" dirty="0"/>
          </a:p>
        </p:txBody>
      </p:sp>
      <p:grpSp>
        <p:nvGrpSpPr>
          <p:cNvPr id="112" name="Group 111"/>
          <p:cNvGrpSpPr/>
          <p:nvPr/>
        </p:nvGrpSpPr>
        <p:grpSpPr>
          <a:xfrm>
            <a:off x="2312965" y="3038457"/>
            <a:ext cx="1465256" cy="426535"/>
            <a:chOff x="2312965" y="3038457"/>
            <a:chExt cx="1465256" cy="426535"/>
          </a:xfrm>
        </p:grpSpPr>
        <p:cxnSp>
          <p:nvCxnSpPr>
            <p:cNvPr id="67" name="Straight Connector 66"/>
            <p:cNvCxnSpPr/>
            <p:nvPr/>
          </p:nvCxnSpPr>
          <p:spPr>
            <a:xfrm>
              <a:off x="2312965" y="3464992"/>
              <a:ext cx="146525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78" name="Oval Callout 177"/>
            <p:cNvSpPr/>
            <p:nvPr/>
          </p:nvSpPr>
          <p:spPr>
            <a:xfrm>
              <a:off x="2887763" y="3038457"/>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2.1</a:t>
              </a:r>
              <a:endParaRPr lang="en-US" sz="1200" b="1" dirty="0">
                <a:solidFill>
                  <a:schemeClr val="tx1"/>
                </a:solidFill>
                <a:latin typeface="Arial" pitchFamily="34" charset="0"/>
                <a:cs typeface="Arial" pitchFamily="34" charset="0"/>
              </a:endParaRPr>
            </a:p>
          </p:txBody>
        </p:sp>
      </p:grpSp>
      <p:grpSp>
        <p:nvGrpSpPr>
          <p:cNvPr id="195" name="Group 194"/>
          <p:cNvGrpSpPr/>
          <p:nvPr/>
        </p:nvGrpSpPr>
        <p:grpSpPr>
          <a:xfrm>
            <a:off x="6057900" y="3048824"/>
            <a:ext cx="1166764" cy="419343"/>
            <a:chOff x="6057900" y="3048824"/>
            <a:chExt cx="1166764" cy="419343"/>
          </a:xfrm>
        </p:grpSpPr>
        <p:cxnSp>
          <p:nvCxnSpPr>
            <p:cNvPr id="72" name="Straight Connector 71"/>
            <p:cNvCxnSpPr/>
            <p:nvPr/>
          </p:nvCxnSpPr>
          <p:spPr>
            <a:xfrm>
              <a:off x="6057900" y="3468167"/>
              <a:ext cx="116676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Oval Callout 178"/>
            <p:cNvSpPr/>
            <p:nvPr/>
          </p:nvSpPr>
          <p:spPr>
            <a:xfrm>
              <a:off x="6451696" y="3048824"/>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1.9</a:t>
              </a:r>
              <a:endParaRPr lang="en-US" sz="1200" b="1" dirty="0">
                <a:solidFill>
                  <a:schemeClr val="tx1"/>
                </a:solidFill>
                <a:latin typeface="Arial" pitchFamily="34" charset="0"/>
                <a:cs typeface="Arial" pitchFamily="34" charset="0"/>
              </a:endParaRPr>
            </a:p>
          </p:txBody>
        </p:sp>
      </p:grpSp>
      <p:grpSp>
        <p:nvGrpSpPr>
          <p:cNvPr id="190" name="Group 189"/>
          <p:cNvGrpSpPr/>
          <p:nvPr/>
        </p:nvGrpSpPr>
        <p:grpSpPr>
          <a:xfrm>
            <a:off x="3236758" y="3551102"/>
            <a:ext cx="1243012" cy="409190"/>
            <a:chOff x="3236758" y="3551102"/>
            <a:chExt cx="1243012" cy="409190"/>
          </a:xfrm>
        </p:grpSpPr>
        <p:cxnSp>
          <p:nvCxnSpPr>
            <p:cNvPr id="77" name="Straight Connector 76"/>
            <p:cNvCxnSpPr/>
            <p:nvPr/>
          </p:nvCxnSpPr>
          <p:spPr>
            <a:xfrm>
              <a:off x="3236758" y="3960292"/>
              <a:ext cx="124301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Oval Callout 179"/>
            <p:cNvSpPr/>
            <p:nvPr/>
          </p:nvSpPr>
          <p:spPr>
            <a:xfrm>
              <a:off x="3723297" y="3551102"/>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3.3</a:t>
              </a:r>
              <a:endParaRPr lang="en-US" sz="1200" b="1" dirty="0">
                <a:solidFill>
                  <a:schemeClr val="tx1"/>
                </a:solidFill>
                <a:latin typeface="Arial" pitchFamily="34" charset="0"/>
                <a:cs typeface="Arial" pitchFamily="34" charset="0"/>
              </a:endParaRPr>
            </a:p>
          </p:txBody>
        </p:sp>
      </p:grpSp>
      <p:grpSp>
        <p:nvGrpSpPr>
          <p:cNvPr id="196" name="Group 195"/>
          <p:cNvGrpSpPr/>
          <p:nvPr/>
        </p:nvGrpSpPr>
        <p:grpSpPr>
          <a:xfrm>
            <a:off x="7829552" y="3536984"/>
            <a:ext cx="1081088" cy="420133"/>
            <a:chOff x="7829552" y="3536984"/>
            <a:chExt cx="1081088" cy="420133"/>
          </a:xfrm>
        </p:grpSpPr>
        <p:cxnSp>
          <p:nvCxnSpPr>
            <p:cNvPr id="82" name="Straight Connector 81"/>
            <p:cNvCxnSpPr/>
            <p:nvPr/>
          </p:nvCxnSpPr>
          <p:spPr>
            <a:xfrm>
              <a:off x="7829552" y="3957117"/>
              <a:ext cx="108108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Oval Callout 180"/>
            <p:cNvSpPr/>
            <p:nvPr/>
          </p:nvSpPr>
          <p:spPr>
            <a:xfrm>
              <a:off x="8196434" y="3536984"/>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4.3</a:t>
              </a:r>
              <a:endParaRPr lang="en-US" sz="1200" b="1" dirty="0">
                <a:solidFill>
                  <a:schemeClr val="tx1"/>
                </a:solidFill>
                <a:latin typeface="Arial" pitchFamily="34" charset="0"/>
                <a:cs typeface="Arial" pitchFamily="34" charset="0"/>
              </a:endParaRPr>
            </a:p>
          </p:txBody>
        </p:sp>
      </p:grpSp>
      <p:grpSp>
        <p:nvGrpSpPr>
          <p:cNvPr id="191" name="Group 190"/>
          <p:cNvGrpSpPr/>
          <p:nvPr/>
        </p:nvGrpSpPr>
        <p:grpSpPr>
          <a:xfrm>
            <a:off x="2652713" y="4031553"/>
            <a:ext cx="1411289" cy="424078"/>
            <a:chOff x="2652713" y="4031553"/>
            <a:chExt cx="1411289" cy="424078"/>
          </a:xfrm>
        </p:grpSpPr>
        <p:cxnSp>
          <p:nvCxnSpPr>
            <p:cNvPr id="98" name="Straight Connector 97"/>
            <p:cNvCxnSpPr/>
            <p:nvPr/>
          </p:nvCxnSpPr>
          <p:spPr>
            <a:xfrm>
              <a:off x="2652713" y="4455631"/>
              <a:ext cx="14112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Oval Callout 181"/>
            <p:cNvSpPr/>
            <p:nvPr/>
          </p:nvSpPr>
          <p:spPr>
            <a:xfrm>
              <a:off x="3168771" y="4031553"/>
              <a:ext cx="379172" cy="322058"/>
            </a:xfrm>
            <a:prstGeom prst="wedgeEllipseCallout">
              <a:avLst>
                <a:gd name="adj1" fmla="val -2299"/>
                <a:gd name="adj2" fmla="val 782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2.6</a:t>
              </a:r>
              <a:endParaRPr lang="en-US" sz="1200" b="1" dirty="0">
                <a:solidFill>
                  <a:schemeClr val="tx1"/>
                </a:solidFill>
                <a:latin typeface="Arial" pitchFamily="34" charset="0"/>
                <a:cs typeface="Arial" pitchFamily="34" charset="0"/>
              </a:endParaRPr>
            </a:p>
          </p:txBody>
        </p:sp>
      </p:grpSp>
      <p:grpSp>
        <p:nvGrpSpPr>
          <p:cNvPr id="197" name="Group 196"/>
          <p:cNvGrpSpPr/>
          <p:nvPr/>
        </p:nvGrpSpPr>
        <p:grpSpPr>
          <a:xfrm>
            <a:off x="6253164" y="4031553"/>
            <a:ext cx="1109663" cy="427253"/>
            <a:chOff x="6253164" y="4031553"/>
            <a:chExt cx="1109663" cy="427253"/>
          </a:xfrm>
        </p:grpSpPr>
        <p:cxnSp>
          <p:nvCxnSpPr>
            <p:cNvPr id="99" name="Straight Connector 98"/>
            <p:cNvCxnSpPr/>
            <p:nvPr/>
          </p:nvCxnSpPr>
          <p:spPr>
            <a:xfrm>
              <a:off x="6253164" y="4458806"/>
              <a:ext cx="110966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Oval Callout 182"/>
            <p:cNvSpPr/>
            <p:nvPr/>
          </p:nvSpPr>
          <p:spPr>
            <a:xfrm>
              <a:off x="6641282" y="4031553"/>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2.1</a:t>
              </a:r>
              <a:endParaRPr lang="en-US" sz="1200" b="1" dirty="0">
                <a:solidFill>
                  <a:schemeClr val="tx1"/>
                </a:solidFill>
                <a:latin typeface="Arial" pitchFamily="34" charset="0"/>
                <a:cs typeface="Arial" pitchFamily="34" charset="0"/>
              </a:endParaRPr>
            </a:p>
          </p:txBody>
        </p:sp>
      </p:grpSp>
      <p:grpSp>
        <p:nvGrpSpPr>
          <p:cNvPr id="198" name="Group 197"/>
          <p:cNvGrpSpPr/>
          <p:nvPr/>
        </p:nvGrpSpPr>
        <p:grpSpPr>
          <a:xfrm>
            <a:off x="5779308" y="5274471"/>
            <a:ext cx="695184" cy="436851"/>
            <a:chOff x="5779308" y="5274471"/>
            <a:chExt cx="695184" cy="436851"/>
          </a:xfrm>
        </p:grpSpPr>
        <p:cxnSp>
          <p:nvCxnSpPr>
            <p:cNvPr id="142" name="Straight Connector 141"/>
            <p:cNvCxnSpPr/>
            <p:nvPr/>
          </p:nvCxnSpPr>
          <p:spPr>
            <a:xfrm>
              <a:off x="6012651" y="5711322"/>
              <a:ext cx="46184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Oval Callout 183"/>
            <p:cNvSpPr/>
            <p:nvPr/>
          </p:nvSpPr>
          <p:spPr>
            <a:xfrm>
              <a:off x="5779308" y="5274471"/>
              <a:ext cx="379172" cy="322058"/>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0.7</a:t>
              </a:r>
              <a:endParaRPr lang="en-US" sz="1200" b="1" dirty="0">
                <a:solidFill>
                  <a:schemeClr val="tx1"/>
                </a:solidFill>
                <a:latin typeface="Arial" pitchFamily="34" charset="0"/>
                <a:cs typeface="Arial" pitchFamily="34" charset="0"/>
              </a:endParaRPr>
            </a:p>
          </p:txBody>
        </p:sp>
      </p:grpSp>
      <p:grpSp>
        <p:nvGrpSpPr>
          <p:cNvPr id="192" name="Group 191"/>
          <p:cNvGrpSpPr/>
          <p:nvPr/>
        </p:nvGrpSpPr>
        <p:grpSpPr>
          <a:xfrm>
            <a:off x="2113408" y="5281612"/>
            <a:ext cx="758380" cy="426535"/>
            <a:chOff x="2113408" y="5281612"/>
            <a:chExt cx="758380" cy="426535"/>
          </a:xfrm>
        </p:grpSpPr>
        <p:cxnSp>
          <p:nvCxnSpPr>
            <p:cNvPr id="141" name="Straight Connector 140"/>
            <p:cNvCxnSpPr/>
            <p:nvPr/>
          </p:nvCxnSpPr>
          <p:spPr>
            <a:xfrm>
              <a:off x="2233606" y="5708147"/>
              <a:ext cx="63818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Oval Callout 184"/>
            <p:cNvSpPr/>
            <p:nvPr/>
          </p:nvSpPr>
          <p:spPr>
            <a:xfrm>
              <a:off x="2113408" y="5281612"/>
              <a:ext cx="379172" cy="322058"/>
            </a:xfrm>
            <a:prstGeom prst="wedgeEllipseCallout">
              <a:avLst>
                <a:gd name="adj1" fmla="val -2299"/>
                <a:gd name="adj2" fmla="val 78223"/>
              </a:avLst>
            </a:prstGeom>
            <a:solidFill>
              <a:srgbClr val="9F5C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1.1</a:t>
              </a:r>
              <a:endParaRPr lang="en-US" sz="1200" b="1" dirty="0">
                <a:solidFill>
                  <a:schemeClr val="tx1"/>
                </a:solidFill>
                <a:latin typeface="Arial" pitchFamily="34" charset="0"/>
                <a:cs typeface="Arial" pitchFamily="34" charset="0"/>
              </a:endParaRPr>
            </a:p>
          </p:txBody>
        </p:sp>
      </p:grpSp>
      <p:grpSp>
        <p:nvGrpSpPr>
          <p:cNvPr id="193" name="Group 192"/>
          <p:cNvGrpSpPr/>
          <p:nvPr/>
        </p:nvGrpSpPr>
        <p:grpSpPr>
          <a:xfrm>
            <a:off x="2235201" y="5778303"/>
            <a:ext cx="901700" cy="425144"/>
            <a:chOff x="2235201" y="5778303"/>
            <a:chExt cx="901700" cy="425144"/>
          </a:xfrm>
        </p:grpSpPr>
        <p:cxnSp>
          <p:nvCxnSpPr>
            <p:cNvPr id="144" name="Straight Connector 143"/>
            <p:cNvCxnSpPr/>
            <p:nvPr/>
          </p:nvCxnSpPr>
          <p:spPr>
            <a:xfrm>
              <a:off x="2235201" y="6203447"/>
              <a:ext cx="9017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Oval Callout 185"/>
            <p:cNvSpPr/>
            <p:nvPr/>
          </p:nvSpPr>
          <p:spPr>
            <a:xfrm>
              <a:off x="2492580" y="5778303"/>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1.6</a:t>
              </a:r>
              <a:endParaRPr lang="en-US" sz="1200" b="1" dirty="0">
                <a:solidFill>
                  <a:schemeClr val="tx1"/>
                </a:solidFill>
                <a:latin typeface="Arial" pitchFamily="34" charset="0"/>
                <a:cs typeface="Arial" pitchFamily="34" charset="0"/>
              </a:endParaRPr>
            </a:p>
          </p:txBody>
        </p:sp>
      </p:grpSp>
      <p:grpSp>
        <p:nvGrpSpPr>
          <p:cNvPr id="199" name="Group 198"/>
          <p:cNvGrpSpPr/>
          <p:nvPr/>
        </p:nvGrpSpPr>
        <p:grpSpPr>
          <a:xfrm>
            <a:off x="6226191" y="5764833"/>
            <a:ext cx="731829" cy="435439"/>
            <a:chOff x="6226191" y="5764833"/>
            <a:chExt cx="731829" cy="435439"/>
          </a:xfrm>
        </p:grpSpPr>
        <p:cxnSp>
          <p:nvCxnSpPr>
            <p:cNvPr id="146" name="Straight Connector 145"/>
            <p:cNvCxnSpPr/>
            <p:nvPr/>
          </p:nvCxnSpPr>
          <p:spPr>
            <a:xfrm>
              <a:off x="6226191" y="6200272"/>
              <a:ext cx="7318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Oval Callout 186"/>
            <p:cNvSpPr/>
            <p:nvPr/>
          </p:nvSpPr>
          <p:spPr>
            <a:xfrm>
              <a:off x="6402519" y="5764833"/>
              <a:ext cx="379172" cy="322058"/>
            </a:xfrm>
            <a:prstGeom prst="wedgeEllipseCallout">
              <a:avLst>
                <a:gd name="adj1" fmla="val -2299"/>
                <a:gd name="adj2" fmla="val 78223"/>
              </a:avLst>
            </a:prstGeom>
            <a:solidFill>
              <a:srgbClr val="CEB9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1.8</a:t>
              </a:r>
              <a:endParaRPr lang="en-US" sz="1200" b="1" dirty="0">
                <a:solidFill>
                  <a:schemeClr val="tx1"/>
                </a:solidFill>
                <a:latin typeface="Arial" pitchFamily="34" charset="0"/>
                <a:cs typeface="Arial" pitchFamily="34" charset="0"/>
              </a:endParaRPr>
            </a:p>
          </p:txBody>
        </p:sp>
      </p:grpSp>
      <p:grpSp>
        <p:nvGrpSpPr>
          <p:cNvPr id="194" name="Group 193"/>
          <p:cNvGrpSpPr/>
          <p:nvPr/>
        </p:nvGrpSpPr>
        <p:grpSpPr>
          <a:xfrm>
            <a:off x="3712369" y="6272251"/>
            <a:ext cx="1178719" cy="426535"/>
            <a:chOff x="3712369" y="6272251"/>
            <a:chExt cx="1178719" cy="426535"/>
          </a:xfrm>
        </p:grpSpPr>
        <p:cxnSp>
          <p:nvCxnSpPr>
            <p:cNvPr id="165" name="Straight Connector 164"/>
            <p:cNvCxnSpPr/>
            <p:nvPr/>
          </p:nvCxnSpPr>
          <p:spPr>
            <a:xfrm>
              <a:off x="3712369" y="6698786"/>
              <a:ext cx="11787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Oval Callout 187"/>
            <p:cNvSpPr/>
            <p:nvPr/>
          </p:nvSpPr>
          <p:spPr>
            <a:xfrm>
              <a:off x="4094218" y="6272251"/>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latin typeface="Arial" pitchFamily="34" charset="0"/>
                  <a:cs typeface="Arial" pitchFamily="34" charset="0"/>
                </a:rPr>
                <a:t>3</a:t>
              </a:r>
              <a:r>
                <a:rPr lang="en-US" sz="1200" b="1" dirty="0" smtClean="0">
                  <a:solidFill>
                    <a:schemeClr val="tx1"/>
                  </a:solidFill>
                  <a:latin typeface="Arial" pitchFamily="34" charset="0"/>
                  <a:cs typeface="Arial" pitchFamily="34" charset="0"/>
                </a:rPr>
                <a:t>.8</a:t>
              </a:r>
              <a:endParaRPr lang="en-US" sz="1200" b="1" dirty="0">
                <a:solidFill>
                  <a:schemeClr val="tx1"/>
                </a:solidFill>
                <a:latin typeface="Arial" pitchFamily="34" charset="0"/>
                <a:cs typeface="Arial" pitchFamily="34" charset="0"/>
              </a:endParaRPr>
            </a:p>
          </p:txBody>
        </p:sp>
      </p:grpSp>
      <p:grpSp>
        <p:nvGrpSpPr>
          <p:cNvPr id="200" name="Group 199"/>
          <p:cNvGrpSpPr/>
          <p:nvPr/>
        </p:nvGrpSpPr>
        <p:grpSpPr>
          <a:xfrm>
            <a:off x="7891670" y="6272251"/>
            <a:ext cx="805069" cy="429710"/>
            <a:chOff x="7891670" y="6272251"/>
            <a:chExt cx="805069" cy="429710"/>
          </a:xfrm>
        </p:grpSpPr>
        <p:cxnSp>
          <p:nvCxnSpPr>
            <p:cNvPr id="166" name="Straight Connector 165"/>
            <p:cNvCxnSpPr/>
            <p:nvPr/>
          </p:nvCxnSpPr>
          <p:spPr>
            <a:xfrm>
              <a:off x="7891670" y="6701961"/>
              <a:ext cx="80506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Oval Callout 188"/>
            <p:cNvSpPr/>
            <p:nvPr/>
          </p:nvSpPr>
          <p:spPr>
            <a:xfrm>
              <a:off x="8064842" y="6272251"/>
              <a:ext cx="379172" cy="322058"/>
            </a:xfrm>
            <a:prstGeom prst="wedgeEllipseCallout">
              <a:avLst>
                <a:gd name="adj1" fmla="val -2299"/>
                <a:gd name="adj2" fmla="val 78223"/>
              </a:avLst>
            </a:prstGeom>
            <a:solidFill>
              <a:srgbClr val="708F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Arial" pitchFamily="34" charset="0"/>
                  <a:cs typeface="Arial" pitchFamily="34" charset="0"/>
                </a:rPr>
                <a:t>4.1</a:t>
              </a:r>
              <a:endParaRPr lang="en-US" sz="1200" b="1" dirty="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4088312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iVBORw0KGgoAAAANSUhEUgAABAAAAAMACAMAAACNZOU/AAAAAXNSR0IArs4c6QAAAARnQU1BAACxjwv8YQUAAAAgY0hSTQAAeiYAAICEAAD6AAAAgOgAAHUwAADqYAAAOpgAABdwnLpRPAAAAwBQTFRFnr7Jn7/KoL/KocDKosDLo8HMpMLMpcLNp8TOqMTOqcXPqsbPqsbQrMfQrMfRrcjRrsjSsMrTscvUsszUs8zVtMzVtc3Wtc7Wt8/XuM/XudDYutHZvNLZvNLavtPbv9TbwNTcwtbdxNfexNjexdjfx9ngx9rgyNrgydvhytzhy9zizNzizN3jzd7jzt7k0N/k0N/l0ODl0uDm1OLn1ePo1+To1+Tp2OXp2eXq2ebq2+fr3Ofr3Ojr3ejs3unt3+rt4Ort4Oru4uvv4uzv5O3w5u7x5+/y6O/y6PDy6vDz6/L07PL07fP17vT17/T28PX28PX38fb38vb49Pf59Pj59vn69/r6+Pr7+fv8+vz8+/z9/P39/f3+/f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y/UKQAAABh0RVh0U29mdHdhcmUAUGFpbnQuTkVUIHYzLjM2qefiJQAAE5dJREFUeF7t2QVyWFcQRNGJmZmZmZltyczMdva/jKwjdc/TCvr0qOuXNOMRIECAAAECBAgQIECAAAECBAgQIECAAAECBAgQIECAAAECBAgQIECAAAECBAgQIECAAAECBAgQIPD/EPjHI0AgKzDZ5IITIPCPAXAEBMICs8QjQCArYACy1QtOYMkSA+AKCIQFDEC4fNEJGAA3QCAsYADC5YtOYJZ6BAhkBQxAtnrBCSxdagBcAYGwgAEIly86AQPgBgiEBQxAuHzRCcwyjwCBrIAByFYvOIFlywyAKyAQFjAA4fJFJ2AA3ACBsIABCJcvOgED4AYIhAUMQLh80QkYADdAICxgAMLli07AALgBAmEBAxAuX3QCBsANEAgLGIBw+aITMABugEBYYJZ7BAhkBQxAtnrBCSxfbgBcAYGwwKzwCBDIChiAbPWCE1ixwgC4AgJhAQMQLl90AgbADRAICxiAcPmiEzAAboBAWMAAhMsXnYABcAMEwgKz0iNAICtgALLVC05g5UoD4AoIhAUMQLh80QkYADdAICxgAMLli07AALgBAmEBAxAuX3QCBsANEAgLGIBw+aITMABugEBYwACEyxedgAFwAwTCAgYgXL7oBAyAGyAQFphVHgECWQEDkK1ecAKrVhkAV0AgLGAAwuWLTsAAuAECYQEDEC5fdAIGwA0QCAsYgHD5ohMwAG6AQFhgVnsECGQFDEC2esEJrF5tAFwBgbCAAQiXLzoBA+AGCIQFDEC4fNEJzBqPAIGsgAHIVi84gTVrDIArIBAWMADh8kUnYADcAIGwgAEIly86AQPgBgiEBQxAuHzRCRgAN0AgLDBrPQIEsgIGIFu94ATWrjUAroBAWMAAhMsXnYABcAMEwgIGIFy+6ARmnUeAQFbAAGSrF5zAunUGwBUQCAsYgHD5ohMwAG6AQFjAAITLF52AAXADBMICBiBcvugEDIAbIBAWmPUeAQJZAQOQrV5wAuvXGwBXQCAsMBs8AgSyAgYgW73gBDZsMACugEBYwACEyxedgAFwAwTCAgYgXL7oBGajR4BAVsAAZKsXnMDGjQbAFRAICxiAcPmiEzAAboBAWMAAhMsXnYABcAMEwgIGIFy+6AQMgBsgEBaYTR4BAlkBA5CtXnACmzYZAFdAICxgAMLli07AALgBAmEBAxAuX3QCBsANEAgLGIBw+aITMABugEBYwACEyxedgAFwAwTCAgYgXL7oBAyAGyAQFjAA4fJFJ2AA3ACBsMBs9ggQyAoYgGz1ghPYvNkAuAICYQEDEC5fdAIGwA0QCAsYgHD5ohMwAG6AQFjAAITLF52AAXADBMICBiBcvugEDIAbIBAWMADh8kUnMFs8AgSyAgYgW73gBLZsMQCugEBYwACEyxedgAFwAwTCAgYgXL7oBAyAGyAQFjAA4fJFJ2AA3ACBsMBs9QgQyAoYgGz1ghPYutUAuAICYQEDEC5fdAIGwA0QCAsYgHD5ohOYbR4BAlkBA5CtXnAC27YZAFdAICww2z0CBLICBiBbveAEtm83AK6AQFjAAITLF52AAXADBMICBiBcvugEDIAbIBAWMADh8kUnYADcAIGwgAEIly86AQPgBgiEBQxAuHzRCcwOjwCBrIAByFYvOIEdOwyAKyAQFpidHgECWQEDkK1ecAI7dxoAV0AgLGAAwuWLTsAAuAECYQEDEC5fdAIGwA0QCAsYgHD5ohMwAG6AQFjAAITLF52AAXADBMICs9sjQCAr4AsgvP6iE/AFkN1+wQns3j27PAIEsgIGIFu94AR27TIAroBAWMAAhMsXnYABcAMEwgL+C+BPwQTCAgYgXL7oBAyAGyAQFjAA4fJFJ2AA3ACBsIABCJcvOoHZ4xEgkBUwANnqBSewZ48BcAUEwgIGIFy+6AQMgBsgEBYwAOHyRSdgANwAgbCAAQiXLzoBA+AGCIQFDEC4fNEJGAA3QCAsYADC5YtOwAC4AQJhAQMQLl90AgbADRAIC8xejwCBrIAByFYvOIG9ew2AKyAQFjAA4fJFJ2AA3ACBsIABCJcvOgED4AYIhAUMQLh80QkYADdAICww+zwCBLICBiBbveAE9u0zAK6AQFjAAITLF52AAXADBMICBiBcvugEZr9HgEBWwABkqxecwP79BsAVEAgLGIBw+aITMABugEBYwACEyxedgAFwAwTCAgYgXL7oBAyAGyAQFjAA4fJFJ2AA3ACBsIABCJcvOoE54BEgkBUwANnqBSdw4IABcAUEwgIGIFy+6AQMgBsgEBYwAOHyRScwBz0CBLICBiBbveAEDh40AK6AQFjAAITLF52AAXADBMICBiBcvugEDIAbIBAWMADh8kUnYADcAIGwwBzyCBDIChiAbPWCEzh0yAC4AgJhAQMQLl90AgbADRAICxiAcPmiEzAAboBAWMAAhMsXnYABcAMEwgIGIFy+6AQMgBsgEBYwAOHyRSdgANwAgbCAAQiXLzoBA+AGCIQF5rBHgEBWwABkqxecwOHDBsAVEAgLGIBw+aITMABugEBYwACEyxedgAFwAwTCAgYgXL7oBAyAGyAQFjAA4fJFJ2AA3ACBsIABCJcvOgED4AYIhAUMQLh80QkYADdAICwwRzwCBLICBiBbveAEjhwxAK6AQFjAAITLF52AAXADBMICBiBcvugE5qhHgEBWwABkqxecwNGjBsAVEAgLGIBw+aITMABugEBYwACEyxedwBzzCBDIChiAbPWCEzh2zAC4AgJhAQMQLl90AgbADRAICxiAcPmiEzAAboBAWMAAhMsXnYABcAMEwgIGIFy+6AQMgBsgEBYwAOHyRSdgANwAgbDAHPcIEMgK+AIIr7/oBHwBZLdfcALHjxsAV0AgLGAAwuWLTmBOeAQIZAUMQLZ6wQmcOGEAXAGBsMCc9AgQyAoYgGz1ghM4edIAuAICYQEDEC5fdAIGwA0QCAsYgHD5ohMwAG6AQFjAAITLF52AAXADBMICc8ojQCArYACy1QtO4NQpA+AKCIQFDEC4fNEJGAA3QCAsYADC5YtOwAC4AQJhAQMQLl90AgbADRAICxiAcPmiEzAAboBAWMAAhMsXncCc9ggQyAoYgGz1ghM4fdoAuAICYYE54xEgkBUwANnqBSdw5owBcAUEwgIGIFy+6AQMgBsgEBYwAOHyRScwZz0CBLICBiBbveAEzp41AK6AQFjAAITLF52AAXADBMICBiBcvugE5pxHgEBWwABkqxecwLlzBsAVEAgLGIBw+aITMABugEBYwACEyxedgAFwAwTCAgYgXL7oBAyAGyAQFpjzHgECWQEDkK1ecALnzxsAV0AgLGAAwuWLTsAAuAECYQEDEC5fdAIGwA0QCAvMBY8AgayAAchWLziBCxcMgCsgEBYwAOHyRSdgANwAgbCAAQiXLzoBA+AGCIQFDEC4fNEJGAA3QCAsYADC5YtOwAC4AQJhAQMQLl90AnPRI0AgK2AAstULTuDiRQPgCgiEBeaSR4BAVsAAZKsXnMClSwbAFRAIC8xljwCBrIAByFYvOIHLlw2AKyAQFjAA4fJFJ2AA3ACBsIABCJcvOgED4AYIhAUMQLh80QkYADdAICwwVzwCBLICBiBbveAErlwxAK6AQFjAAITLF52AAXADBMICBiBcvugEDIAbIBAWMADh8kUnYADcAIGwgAEIly86AQPgBgiEBQxAuHzRCRgAN0AgLGAAwuWLTsAAuAECYYG56hEgkBUwANnqBSdw9aoBcAUEwgIGIFy+6AQMgBsgEBYwAOHyRSdgANwAgbCAAQiXLzoBA+AGCIQFDEC4fNEJGAA3QCAsYADC5YtOwAC4AQJhAQMQLl90AgbADRAIC8w1jwCBrIAByFYvOIFr1wyAKyAQFjAA4fJFJ2AA3ACBsIABCJcvOgED4AYIhAUMQLh80QkYADdAICww1z0CBLICBiBbveAErl83AK6AQFjAAITLF52AAXADBMICBiBcvugE5oZHgEBWwABkqxecwI0bBsAVEAgLzE2PAIGsgAHIVi84gZs3DYArIBAWMADh8kUnYADcAIGwgAEIly86AQPgBgiEBQxAuHzRCRgAN0AgLDC3PAIEsgIGIFu94ARu3TIAroBAWGBuewQIZAUMQLZ6wQncvm0AXAGBsIABCJcvOgED4AYIhAUMQLh80QkYADdAICxgAMLli07AALgBAmEBAxAuX3QCBsANEAgLGIBw+aITmDseAQJZAQOQrV5wAnfuGABXQCAsYADC5YtOwAC4AQJhAQMQLl90AnPXI0AgK2AAstULTuDuXQPgCgiEBQxAuHzRCRgAN0AgLGAAwuWLTmDueQQIZAUMQLZ6wQncu2cAXAGBsMDc9wgQyAoYgGz1ghO4f98AuAICYQEDEC5fdAIGwA0QCAsYgHD5ohMwAG6AQFjAAITLF52AAXADBMICBiBcvugEDIAbIBAWMADh8kUnMA88AgSyAgYgW73gBB48MACugEBYwACEyxedgAFwAwTCAgYgXL7oBAyAGyAQFjAA4fJFJ2AA3ACBsMA89AgQyAoYgGz1ghN4+NAAuAICYYF55BEgkBUwANnqBSfw6JEBcAUEwgKz4BEgkBUwANnqBSewsGAAXAGBsIABCJcvOgED4AYIhAUMQLh80QkYADdAICxgAMLli07AALgBAmEBAxAuX3QCBsANEAgLGIBw+aITMABugEBYYBYW/RAgUBUYv/8ECHQFZtEjQCArYACy1QtOYHHRALgCAmGBeewRIJAVMADZ6gUn8PixAXAFBMICBiBcvugEDIAbIBAWMADh8kUnYADcAIGwgAEIly86AQPgBgiEBQxAuHzRCRgAN0AgLGAAwuWLTmCeeAQIZAUMQLZ6wQk8eWIAXAGBsIABCJcvOgED4AYIhAUMQLh80QkYADdAICxgAMLli07AALgBAmEBAxAuX3QCBsANEAgLGIBw+aITmKceAQJZAQOQrV5wAk+fGgBXQCAsYADC5YtOwAC4AQJhAQMQLl90AgbADRAICxiAcPmiEzAAboBAWMAAhMsXnYABcAMEwgIGIFy+6AQMgBsgEBYwAOHyRSdgANwAgbCAAQiXLzqBeeYRIJAVMADZ6gUn8OyZAXAFBMIC89wjQCArYACy1QtO4PlzA+AKCIQFDEC4fNEJGAA3QCAsYADC5YtOYF54BAhkBQxAtnrBCbx4YQBcAYGwgAEIly86AQPgBgiEBQxAuHzRCcxLjwCBrIAByFYvOIGXLw2AKyAQFjAA4fJFJ2AA3ACBsIABCJcvOgED4AYIhAUMQLh80QkYADdAICxgAMLli07AALgBAmEBAxAuX3QCBsANEAgLGIBw+aITMABugEBYYF55BAhkBQxAtnrBCbx6ZQBcAYGwgAEIly86AQPgBgiEBQxAuHzRCcxrjwCBrIAByFYvOIHXrw2AKyAQFjAA4fJFJ2AA3ACBsIABCJcvOoF54xEgkBUwANnqBSfw5o0BcAUEwgIGIFy+6AQMgBsgEBYwAOHyRSdgANwAgbCAAQiXLzoBA+AGCIQFDEC4fNEJGAA3QCAsYADC5YtOYN56BAhkBQxAtnrBCbx9awBcAYGwwLzzCBDIChiAbPWCE3j3zgC4AgJhAQMQLl90AgbADRAICxiAcPmiEzAAboBAWMAAhMsXnYABcAMEwgLz3iNAICtgALLVC07g/XsD4AoIhAUMQLh80QkYADdAICxgAMLli05gPngECGQFDEC2esEJfPhgAFwBgbCAAQiXLzoBA+AGCIQFDEC4fNEJzEePAIGsgAHIVi84gY8fDYArIBAWMADh8kUnYADcAIGwgAEIly86gfnkESCQFTAA2eoFJ/DpkwFwBQTCAgYgXL7oBAyAGyAQFjAA4fJFJ2AA3ACBsIABCJcvOgED4AYIhAUMQLh80QkYADdAICxgAMLli07AALgBAmEBAxAuX3QCBsANEAgLzGePAIGsgAHIVi84gc+fDYArIBAWmC8eAQJZAQOQrV5wAl++GABXQCAsYADC5YtOwAC4AQJhAQMQLl90AgbADRAICxiAcPmiEzAAboBAWMAAhMsXnYABcAMEwgIGIFy+6ATmq0eAQFbAAGSrF5zA168GwBUQCAsYgHD5ohMwAG6AQFjAAITLF52AAXADBMICBiBcvugEDIAbIBAWMADh8kUnYADcAIGwgAEIly86gfnmESCQFTAA2eoFJ/DtmwFwBQTCAvPdI0AgK2AAstULTuD7dwPgCgiEBQxAuHzRCRgAN0AgLGAAwuWLTsAAuAECYQEDEC5fdAIGwA0QCAsYgHD5ohMwAG6AQFjAAITLF53A/PAIEMgKGIBs9YIT+PHDALgCAmEBAxAuX3QCBsANEAgLGIBw+aITMABugEBYwACEyxedgAFwAwTCAvPTI0AgK2AAstULTuDnTwPgCgiEBQxAuHzRCRgAN0AgLGAAwuWLTmB+eQQIZAUMQLZ6wQn8+mUAXAGBsIABCJcvOgED4AYIhAUMQLh80QnMb48AgayAAchWLziB378NgCsgEBYwAOHyRSdgANwAgbCAAQiXLzoBA+AGCIQFDEC4fNEJGAA3QCAsMH88AgSyAgYgW73gBP78MQCugEBYYP56BAhkBQxAtnrBCfz9awBcAYGwgAEIly86AQPgBgiEBQxAuHzRCRgAN0AgLGAAwuWLTsAAuAECYQEDEC5fdALzr0eAQFbgPwaneDum4zWeAAAAAElFTkSuQmCC"/>
  <p:tag name="MMPROD_10328PHOTO" val="iVBORw0KGgoAAAANSUhEUgAAAJQAAAA0CAYAAABsIBE6AAAABGdBTUEAALGPC/xhBQAAAAlwSFlzAAAuGwAALhsBhxMGTQAAABl0RVh0U29mdHdhcmUAUGFpbnQuTkVUIHYzLjUuNtCDrVoAABEYSURBVHhe7Zx3VBfHFsf9I++ftJcXjcZEU+w11lheVIqoYEksKIKKiKJoLCiCChYQVBAVC6KiiBUbFmyIFcUeey+xV+y9633znR+77P7azg+XxPPym3P2HIWZO7N3Pnvnzp075CN7sWtARw3k01GWXZRdA2QHyg6BrhoQBurlixe6diwi7NWrl/Tu3VuRqvY6H4gGhIC6cuk89fRrTTsyN/5lw3769AmFh/aipOnj7VD9ZVp//440gbrMYOru24K8WjpQe/f6tGNb3kP1jMEUFtKTvFo5kGcLB0pKiGVQvXv/t7VLyHMNWAWKw9SpBXXp4Egr1jaiwAAnDtX2bRvybGDPnj2lYYN+pw5tHGjRsoYUE1OfQzXTDlWe6VxPwRaBAkz+nZpTF29HStvUiPYcdaPMfa7Un0PlTNu36g8VLJME0+LlDXmfu4+45UA1zW6p9Jz8vJBlFqjLF89RN59smDYbYJIeDlVfJ2rXClCt121MT588pmEDe3DLtGSFASblI1mqxKnj6O1bu6Oum+J1FmQC1KVsmPxgmYxgUkIVlA1VZsb7QyXB5G0BJqnfMWMMy1/i1LF2qHQGQS9x+Zize0ESBsvkb8EyGVsMWCpAheVv25b0XI8HMA1llsnbw7xlUvaL5U+CagaDyl4+PA2oLNTNG1epV9c2BOu0bot6qTMGCv/fvl8J1TqTtzOOXb15/VpVh8M0oLsQTNyfOuxGIyINVmrB3IQPT5v/4BExw/Qcr2+y5N28cc0AVUcxqDIBVT/JUuVAtW/Pdlq1fIFKxVHDg+j582f8Z4BpiARTqqnPZAwwrFNkhAGmhfMS7GGEDxRes0551s0cqNKELJUbhwqO+rYt6yhjUxr7txMtWzxb9dr+LAQRMSSAIJ/DxHymFFGYhhtgWjR/uh2mDxQmsxZKGismvXc3D0PYwIJzrrQi2/e7UXA/Zw6SF3sw+cZA9ejciv8cfhd8ppSVApaJLXMR2TAtTp4hDNPm9DSaHDva5Jk2aRy9evXK6pRsz9hktm3WzRtW271ju8+ESbG87fEjh3I17ffu3KEDf+yhP3bvoA1pq2n1ihRaODeJkqZNNhlTyoJ5tGdnJj24fz9XfRk3up2VRauXp1DsqOE0PCSIIkKDCPrasXUz4eRCpFgNbBqgamsbVIHONDDImUfW161OUY0BQPXu4cTliVimXSqYEoVhQqeYkJrli1GxAh/LT8lCn/GJ0Qo7nDx2hJo41FS1De7VjR4/emRVpwf37ZXbBHTrJKJ/kzrLFyVTtVJFVX3jHWqU/YH69/Sj8dGRNHXiWBo5bBB19mxJlYp9TaUL/5s8mjWgJfPn0MuXL23uF+OGrPJFC1D7Fo1p1LAQGseg6uvvS7WydfjTj4UIOjh94phV+ZpHL1k3r1Mff3Godhxwoy27XJmlcqCN6akmQEVHs0g7s2bmnHzlz4xhIrL96GV7xmYq/tUn8uQ41/hJWNlHDu6X20LBIkc/I4YMlPuqXLwwIeqfm7ImdakKKIdq5eje3TtmRT169JDixkVT2W//w9u41KrEPqadQt3iw4pn1rTU159Tmyb16ezpkybtXjx/TrMS4qlckfxcPur26epD169dMduHJlBodYtBJVmqtdlRc2tAbN1rHqiA7l7csRaCKRw+kyMtTrbNMinfEhC0/bWhPDllvvnC4sQYawfKrlLiG2r4S1V6rbFEoi3qA1ilRczYmLtwyo3r16hEwU9lWVFhoZqApK9ZSbDA6L9skS8J/9cqoyOG8vodWjWVN0uW2mBplaBCm3pVypr9yISA4lBl3RCGChYKS96WDatV4xvUrwuFDXW2ChR2c8M5TCwutWCmkGWwprjF82erJnnpwnlaeua/f/jgPgHARfNmCdWHzwRr+N+KJeT+sETkpjx6+ID3LcE5MWakkJiBAT3kNpWKFaZrVy5bbLd8cTKv+3OZ7+nO7VtC8ufNTJDl9/DxzL2FkloCKr78scNia5YqPcOVA7F39zabgMIyNzzMAFPKwiShl9SqhKWiTPZyAAXCVxAp69kXXvGHgsxveihSnWLY1+5apzpNZsuPBAJ8ISwZtpbcAnVg727VxwMLZK7cZBYQwGGcc2ZMER7emzdvZN/S0ocpbKGUUAV096TOVqDKDVBKmJYuErMKopro1sFDVjSWg3t372o2hXXx9/bQrIcKWO7q1/yJxo4Mp1PMaVX6bTu2bhGSoayUW6AAr3LJbdGwntm+B/bpzutV+P4r4Q9GErQkeQ73oyxZNZuBgmCEA2BFoqLM+0PWgBo2xPySh9AE4lI4+nn82PpuytYZSk1ZqFJ0SvJcqyIQVsBSoFVPEoJdYXHm85w4epj/qF7VcnJ/oYG9bB0u5RYogK0EyrF6BZO+b9/KonJFDQ52N8EPRinkyePHtJSFKywVm4HCuR1iTQCqX28n6uXvRD38ch5/X0fy8XTkvz96aJ+q35FhgRwaqX7fXk48HQYPzgXRFu2QXIdUFr0KAC3/XQFZ2b5tW1gVDQcUy+SdW2K+xfjoEdSgdmXZ3wsfFCj3he2+iFOvh4V69PChCqhWrk4m7zlnxlS5zvTJ4/VSsSzHJqCuXrlIsdFDKGbEIPmJi42kaXHR8jNjyhh+zobn9i11IHDDulRV3XEKWdERwTQk2F9+IEcrXmSLNnr7eecse99i2TO/DYfMyMHBfHcoUrCTbFSnGo1jy51UsMwpLcXuHWpfUktubi1U2qoVqn7NOfN+7dzlOpvXp2kNxebf2wSUzdI/oAbrVquVPT9pusXRIe6TNC1OaPTcZ2LL3ZFD++X68GWqliwiTxwsli0lN0C9ePGcmjjWkvusU7m0SQQdTnXNcj/KdY4dPmjLsITq/mOAevb0KVXO3tnAerRr4WZWQSeOGvyhyxfPCylwwugRBF/lLZssZenTtaM8cbVZKMEWa2srUHCQsXuVrCL6O8H8OuMCqyzFqlD31HHrUW8hBRhV+scAhfcO6tlVVnpJtlO5nXXTRGcApKlTbeH4F+pGhZsGHlNTFqmWH9HoNQZkDNSosBBV+OHpkyd05dJFWr92FcHpr/hDId5X6cJfUL/uvszVyDLLwumTx1Vj+tuBQnamr5cb9fBtyeNR/GEhhMEK3ydyaF/uX00YE0avjfKfcLir9L/w7/CQXirfaVBgFy5XrziUUrNbNqxTKRSBOmWBP9TUqRY/LxMp5/88w0MEOKYxZw3KMl9Nsho4exMtxkDhWAU7swrffcUfbBiUoYn2LRtT4pSJdPXKJatdnDx+VPX+hw+oN02i47NWz2YLtXJZMouCO5K7e0P6uWsg1ejaj+r4dpcfJx9fasrML1JZjM+yECn3be8o7+ywuwsZ6ExDQw0PcrCwy4sZMZDevFEn4+nxsvBtEA6QJtmruXrZu3zpAp+oo4K+BbIK6lUta7LcSWPFsir1Bb/s7Vv1smjpnYyBwkHtg/v36P69u/xRbjAgP3l2opB6jIESOZ4REqyoZDNQaAvrg4kv1SeK8o3MMHlK9B3Df48kOmWxdvSCyHt7dwfq5deGnZjn3S3lwf175yx7hT5nR0o5yx4OQetWKWPTcjdsQF8eFjD3JMSNV1mEQ/v/EJofLR9qV+ZWlVx3N2chuRfOnVW1mzRmlFA7WyrZDBQueuJunkuHDvSviHSbgOrXsz0/p7N0ODwpziX7YiduC9ueXSDy4jszMywue16/ufI8IJFy9fIlbs0Q36pc/BuzD5YnZfhgzIgwEdGagU04+K51q8uySxT8jM6cPKEpm4OqOIbyafOrZhtbK9gEFO7iITnOxdvbIkywWJYsFPKhkL5iLdsgbrIBqry62Im/l6A8wPX8rRHXGXZKpdmBLIATKQgKQs6aFUtpbeoyiw92gBJULrUqC+32tCwUxrfE6NAbyXAipX7NSvJ4kP+EpVTPIgwUYGrHYKqvAROAKtZvHIcCJ/bKIgIUYJOhYhc7bdluiyomIjRYVirOpW7euE4pC+byxDatbE70AevZspEDy2gM1uwSh8ZKKyWSySkCFDY8jtXLy7KRaiNykD04MGfJx7hmTxc/HNZ8WVZBCCjs7mCZ6nt3tGqZJH+qSNAUDtSN6+okLFGgJKiQApM4Tf+LnfuNTuXnJk5lB8FtKbBHFxGdsRjVBZ6vJBIKUGZxYgJjo4Zr9iECFIQYJ+IhG1WrIGqvBPyXSqU0M1HNycRHhdQg4w9eE6htGekyTB9Z8JmUjvmnw5ZT0aB4s0B5ezSgCRNdKH2rq2aSHYcq3oXnVeG2sJ5/1gcRY+VS9JtLHar4fUGhpDQoN358DE/JhRytgjq1KxSXJ9Gt7s+a/qEoUJjUju7NZNnYULzSSAEGAM0b1FVBhY2KrSUxfiJ18mhu8i5WgcJBsGSZPopYb9YBV8L0ZWgytWztSo29WpsFCs58QE925ao1g2RWAyGoJjOoPDlUY3WFSspWlL5WONBPBLIckLONUIF/x7bCcxDS93d5AhGF13KgRYHCAGAtkVcuvUfyrBma49q3Z6cqYo7NxXyBdpJgJB0iXx+ZpcbFIlC4DmUrTK0YTH4dmnGYzC15AAo/Rx1ueUShmmJw1HFbWC9LdYxlWCpNf9f2rTUnAhVmJUzm7QK6+QjVR6VN6WtVfUUOHmC1LXw6ZQpwTOQwq/XXsJsxUqATZ3UiH0Z8bIxqTOgP/p41C4cIPQ7OkQps6cDbLFCACSkqzt4+JGaZ5hNgwgVR3JRZtWIhb3/29HFZEa9fv+KAIsMA8alR4f0NUCWJWap4CSqdshCwXDSoXUVWqkiqb8bG9fxmCICqw3wPKFik4AaOEt4KbHm1FtVew3aNyvoIZ2gVRPelNjiqESmxURGqiDvaO1YrTwlxsTy4e/fObR6n279nFz89wNKNTM9tmy3/5R0ToLZuNlzSdO7IYIrUXubyhxpgwh0+wCQVXPb880xObOTRoweElBTpOAbBy1HhQRyqGaJQTTX4VNPjY3TZ/U0YPZJPAq4h3dK4cwcrobQaaIct+NlTpjdFlJOJbATpKpISEmQDnDt7xmTekeutzFSQ2nTxasV2oJavSME3GhockP0+X/C7fSIF1tO5RkUVwFKfeF/pnWEBvZm/dvH8OatiVUBlMgccRyYIDQjD5A6Y2qpgknpUBifxb+NgJaDC9XQOyUwxSwVHHcvfdAbn+xZcXrx04RxduXxRUxSWIdQ1fp49M1ytt1Rw/GSuHX5m7vIkrIKl+lrBXvweV6pKshMAbDogS6QA1LSVy6n/7378lg+ARnpwtdJF6df6v/DwyEEGqFb/6EsF1KkTh8m3XWN+FvdxWKpVJzx/6LxsywSYrouM22wd/EGNKJZcJwLVzoNuNHgQLpE60dqVS3Ld5/97QyxJsIAeTRvkKiSAP2qCD8E4JUdEbzJQbHvLcT514gjLKLAOVf4QCSYPtsbmHiZpgIAKGZvWoAJMoRwmduNmlR0mrcl9wvzUuLFRtGzRfK2quv7erFN++uRRA1Qs99rYUnGY3BvxZQ7XqvQqWP4sQbXzEIOJZSUApjSj6+169W+Xo48GLIYNAFVntvw1Y1B9EraCL38FsmHq4++pK0zSq2Atj44YwC1VQqLBp4JlQooLYFq3Zqk+b22XkmcasBrY5FC1b8Kgak7f9Z/McqAaEe7k6WmZjN+MQxVpgGrKNBcZpvQ1y/JMCXbB+mlA8+jl9KljHCrsrPIaJtlSsWj0aJZkhz4RwrDDpN+E57UkTaAwgDMMqpD+fixX2TQHO68GiCOOsaNC7TDllYLzSK4QUOg7L9JItN7p7+hTa0z231vXgDBQdkXaNSCiATtQIlqy1xHWgB0oYVXZK4powA6UiJbsdYQ18D+eDf7tU4DOfgAAAABJRU5ErkJggg=="/>
  <p:tag name="MMPROD_10328LOGO" val="iVBORw0KGgoAAAANSUhEUgAAAJQAAAA0CAYAAABsIBE6AAAABGdBTUEAALGPC/xhBQAAAAlwSFlzAAAuGwAALhsBhxMGTQAAABl0RVh0U29mdHdhcmUAUGFpbnQuTkVUIHYzLjUuNtCDrVoAABEYSURBVHhe7Zx3VBfHFsf9I++ftJcXjcZEU+w11lheVIqoYEksKIKKiKJoLCiCChYQVBAVC6KiiBUbFmyIFcUeey+xV+y9633znR+77P7azg+XxPPym3P2HIWZO7N3Pnvnzp075CN7sWtARw3k01GWXZRdA2QHyg6BrhoQBurlixe6diwi7NWrl/Tu3VuRqvY6H4gGhIC6cuk89fRrTTsyN/5lw3769AmFh/aipOnj7VD9ZVp//440gbrMYOru24K8WjpQe/f6tGNb3kP1jMEUFtKTvFo5kGcLB0pKiGVQvXv/t7VLyHMNWAWKw9SpBXXp4Egr1jaiwAAnDtX2bRvybGDPnj2lYYN+pw5tHGjRsoYUE1OfQzXTDlWe6VxPwRaBAkz+nZpTF29HStvUiPYcdaPMfa7Un0PlTNu36g8VLJME0+LlDXmfu4+45UA1zW6p9Jz8vJBlFqjLF89RN59smDYbYJIeDlVfJ2rXClCt121MT588pmEDe3DLtGSFASblI1mqxKnj6O1bu6Oum+J1FmQC1KVsmPxgmYxgUkIVlA1VZsb7QyXB5G0BJqnfMWMMy1/i1LF2qHQGQS9x+Zize0ESBsvkb8EyGVsMWCpAheVv25b0XI8HMA1llsnbw7xlUvaL5U+CagaDyl4+PA2oLNTNG1epV9c2BOu0bot6qTMGCv/fvl8J1TqTtzOOXb15/VpVh8M0oLsQTNyfOuxGIyINVmrB3IQPT5v/4BExw/Qcr2+y5N28cc0AVUcxqDIBVT/JUuVAtW/Pdlq1fIFKxVHDg+j582f8Z4BpiARTqqnPZAwwrFNkhAGmhfMS7GGEDxRes0551s0cqNKELJUbhwqO+rYt6yhjUxr7txMtWzxb9dr+LAQRMSSAIJ/DxHymFFGYhhtgWjR/uh2mDxQmsxZKGismvXc3D0PYwIJzrrQi2/e7UXA/Zw6SF3sw+cZA9ejciv8cfhd8ppSVApaJLXMR2TAtTp4hDNPm9DSaHDva5Jk2aRy9evXK6pRsz9hktm3WzRtW271ju8+ESbG87fEjh3I17ffu3KEDf+yhP3bvoA1pq2n1ihRaODeJkqZNNhlTyoJ5tGdnJj24fz9XfRk3up2VRauXp1DsqOE0PCSIIkKDCPrasXUz4eRCpFgNbBqgamsbVIHONDDImUfW161OUY0BQPXu4cTliVimXSqYEoVhQqeYkJrli1GxAh/LT8lCn/GJ0Qo7nDx2hJo41FS1De7VjR4/emRVpwf37ZXbBHTrJKJ/kzrLFyVTtVJFVX3jHWqU/YH69/Sj8dGRNHXiWBo5bBB19mxJlYp9TaUL/5s8mjWgJfPn0MuXL23uF+OGrPJFC1D7Fo1p1LAQGseg6uvvS7WydfjTj4UIOjh94phV+ZpHL1k3r1Mff3Godhxwoy27XJmlcqCN6akmQEVHs0g7s2bmnHzlz4xhIrL96GV7xmYq/tUn8uQ41/hJWNlHDu6X20LBIkc/I4YMlPuqXLwwIeqfm7ImdakKKIdq5eje3TtmRT169JDixkVT2W//w9u41KrEPqadQt3iw4pn1rTU159Tmyb16ezpkybtXjx/TrMS4qlckfxcPur26epD169dMduHJlBodYtBJVmqtdlRc2tAbN1rHqiA7l7csRaCKRw+kyMtTrbNMinfEhC0/bWhPDllvvnC4sQYawfKrlLiG2r4S1V6rbFEoi3qA1ilRczYmLtwyo3r16hEwU9lWVFhoZqApK9ZSbDA6L9skS8J/9cqoyOG8vodWjWVN0uW2mBplaBCm3pVypr9yISA4lBl3RCGChYKS96WDatV4xvUrwuFDXW2ChR2c8M5TCwutWCmkGWwprjF82erJnnpwnlaeua/f/jgPgHARfNmCdWHzwRr+N+KJeT+sETkpjx6+ID3LcE5MWakkJiBAT3kNpWKFaZrVy5bbLd8cTKv+3OZ7+nO7VtC8ufNTJDl9/DxzL2FkloCKr78scNia5YqPcOVA7F39zabgMIyNzzMAFPKwiShl9SqhKWiTPZyAAXCVxAp69kXXvGHgsxveihSnWLY1+5apzpNZsuPBAJ8ISwZtpbcAnVg727VxwMLZK7cZBYQwGGcc2ZMER7emzdvZN/S0ocpbKGUUAV096TOVqDKDVBKmJYuErMKopro1sFDVjSWg3t372o2hXXx9/bQrIcKWO7q1/yJxo4Mp1PMaVX6bTu2bhGSoayUW6AAr3LJbdGwntm+B/bpzutV+P4r4Q9GErQkeQ73oyxZNZuBgmCEA2BFoqLM+0PWgBo2xPySh9AE4lI4+nn82PpuytYZSk1ZqFJ0SvJcqyIQVsBSoFVPEoJdYXHm85w4epj/qF7VcnJ/oYG9bB0u5RYogK0EyrF6BZO+b9/KonJFDQ52N8EPRinkyePHtJSFKywVm4HCuR1iTQCqX28n6uXvRD38ch5/X0fy8XTkvz96aJ+q35FhgRwaqX7fXk48HQYPzgXRFu2QXIdUFr0KAC3/XQFZ2b5tW1gVDQcUy+SdW2K+xfjoEdSgdmXZ3wsfFCj3he2+iFOvh4V69PChCqhWrk4m7zlnxlS5zvTJ4/VSsSzHJqCuXrlIsdFDKGbEIPmJi42kaXHR8jNjyhh+zobn9i11IHDDulRV3XEKWdERwTQk2F9+IEcrXmSLNnr7eecse99i2TO/DYfMyMHBfHcoUrCTbFSnGo1jy51UsMwpLcXuHWpfUktubi1U2qoVqn7NOfN+7dzlOpvXp2kNxebf2wSUzdI/oAbrVquVPT9pusXRIe6TNC1OaPTcZ2LL3ZFD++X68GWqliwiTxwsli0lN0C9ePGcmjjWkvusU7m0SQQdTnXNcj/KdY4dPmjLsITq/mOAevb0KVXO3tnAerRr4WZWQSeOGvyhyxfPCylwwugRBF/lLZssZenTtaM8cbVZKMEWa2srUHCQsXuVrCL6O8H8OuMCqyzFqlD31HHrUW8hBRhV+scAhfcO6tlVVnpJtlO5nXXTRGcApKlTbeH4F+pGhZsGHlNTFqmWH9HoNQZkDNSosBBV+OHpkyd05dJFWr92FcHpr/hDId5X6cJfUL/uvszVyDLLwumTx1Vj+tuBQnamr5cb9fBtyeNR/GEhhMEK3ydyaF/uX00YE0avjfKfcLir9L/w7/CQXirfaVBgFy5XrziUUrNbNqxTKRSBOmWBP9TUqRY/LxMp5/88w0MEOKYxZw3KMl9Nsho4exMtxkDhWAU7swrffcUfbBiUoYn2LRtT4pSJdPXKJatdnDx+VPX+hw+oN02i47NWz2YLtXJZMouCO5K7e0P6uWsg1ejaj+r4dpcfJx9fasrML1JZjM+yECn3be8o7+ywuwsZ6ExDQw0PcrCwy4sZMZDevFEn4+nxsvBtEA6QJtmruXrZu3zpAp+oo4K+BbIK6lUta7LcSWPFsir1Bb/s7Vv1smjpnYyBwkHtg/v36P69u/xRbjAgP3l2opB6jIESOZ4REqyoZDNQaAvrg4kv1SeK8o3MMHlK9B3Df48kOmWxdvSCyHt7dwfq5deGnZjn3S3lwf175yx7hT5nR0o5yx4OQetWKWPTcjdsQF8eFjD3JMSNV1mEQ/v/EJofLR9qV+ZWlVx3N2chuRfOnVW1mzRmlFA7WyrZDBQueuJunkuHDvSviHSbgOrXsz0/p7N0ODwpziX7YiduC9ueXSDy4jszMywue16/ufI8IJFy9fIlbs0Q36pc/BuzD5YnZfhgzIgwEdGagU04+K51q8uySxT8jM6cPKEpm4OqOIbyafOrZhtbK9gEFO7iITnOxdvbIkywWJYsFPKhkL5iLdsgbrIBqry62Im/l6A8wPX8rRHXGXZKpdmBLIATKQgKQs6aFUtpbeoyiw92gBJULrUqC+32tCwUxrfE6NAbyXAipX7NSvJ4kP+EpVTPIgwUYGrHYKqvAROAKtZvHIcCJ/bKIgIUYJOhYhc7bdluiyomIjRYVirOpW7euE4pC+byxDatbE70AevZspEDy2gM1uwSh8ZKKyWSySkCFDY8jtXLy7KRaiNykD04MGfJx7hmTxc/HNZ8WVZBCCjs7mCZ6nt3tGqZJH+qSNAUDtSN6+okLFGgJKiQApM4Tf+LnfuNTuXnJk5lB8FtKbBHFxGdsRjVBZ6vJBIKUGZxYgJjo4Zr9iECFIQYJ+IhG1WrIGqvBPyXSqU0M1HNycRHhdQg4w9eE6htGekyTB9Z8JmUjvmnw5ZT0aB4s0B5ezSgCRNdKH2rq2aSHYcq3oXnVeG2sJ5/1gcRY+VS9JtLHar4fUGhpDQoN358DE/JhRytgjq1KxSXJ9Gt7s+a/qEoUJjUju7NZNnYULzSSAEGAM0b1FVBhY2KrSUxfiJ18mhu8i5WgcJBsGSZPopYb9YBV8L0ZWgytWztSo29WpsFCs58QE925ao1g2RWAyGoJjOoPDlUY3WFSspWlL5WONBPBLIckLONUIF/x7bCcxDS93d5AhGF13KgRYHCAGAtkVcuvUfyrBma49q3Z6cqYo7NxXyBdpJgJB0iXx+ZpcbFIlC4DmUrTK0YTH4dmnGYzC15AAo/Rx1ueUShmmJw1HFbWC9LdYxlWCpNf9f2rTUnAhVmJUzm7QK6+QjVR6VN6WtVfUUOHmC1LXw6ZQpwTOQwq/XXsJsxUqATZ3UiH0Z8bIxqTOgP/p41C4cIPQ7OkQps6cDbLFCACSkqzt4+JGaZ5hNgwgVR3JRZtWIhb3/29HFZEa9fv+KAIsMA8alR4f0NUCWJWap4CSqdshCwXDSoXUVWqkiqb8bG9fxmCICqw3wPKFik4AaOEt4KbHm1FtVew3aNyvoIZ2gVRPelNjiqESmxURGqiDvaO1YrTwlxsTy4e/fObR6n279nFz89wNKNTM9tmy3/5R0ToLZuNlzSdO7IYIrUXubyhxpgwh0+wCQVXPb880xObOTRoweElBTpOAbBy1HhQRyqGaJQTTX4VNPjY3TZ/U0YPZJPAq4h3dK4cwcrobQaaIct+NlTpjdFlJOJbATpKpISEmQDnDt7xmTekeutzFSQ2nTxasV2oJavSME3GhockP0+X/C7fSIF1tO5RkUVwFKfeF/pnWEBvZm/dvH8OatiVUBlMgccRyYIDQjD5A6Y2qpgknpUBifxb+NgJaDC9XQOyUwxSwVHHcvfdAbn+xZcXrx04RxduXxRUxSWIdQ1fp49M1ytt1Rw/GSuHX5m7vIkrIKl+lrBXvweV6pKshMAbDogS6QA1LSVy6n/7378lg+ARnpwtdJF6df6v/DwyEEGqFb/6EsF1KkTh8m3XWN+FvdxWKpVJzx/6LxsywSYrouM22wd/EGNKJZcJwLVzoNuNHgQLpE60dqVS3Ld5/97QyxJsIAeTRvkKiSAP2qCD8E4JUdEbzJQbHvLcT514gjLKLAOVf4QCSYPtsbmHiZpgIAKGZvWoAJMoRwmduNmlR0mrcl9wvzUuLFRtGzRfK2quv7erFN++uRRA1Qs99rYUnGY3BvxZQ7XqvQqWP4sQbXzEIOJZSUApjSj6+169W+Xo48GLIYNAFVntvw1Y1B9EraCL38FsmHq4++pK0zSq2Atj44YwC1VQqLBp4JlQooLYFq3Zqk+b22XkmcasBrY5FC1b8Kgak7f9Z/McqAaEe7k6WmZjN+MQxVpgGrKNBcZpvQ1y/JMCXbB+mlA8+jl9KljHCrsrPIaJtlSsWj0aJZkhz4RwrDDpN+E57UkTaAwgDMMqpD+fixX2TQHO68GiCOOsaNC7TDllYLzSK4QUOg7L9JItN7p7+hTa0z231vXgDBQdkXaNSCiATtQIlqy1xHWgB0oYVXZK4powA6UiJbsdYQ18D+eDf7tU4DOfgAAAABJRU5ErkJggg=="/>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EE0OUU3QSIvPg0KCQk8dWljb2xvciBuYW1lPSJnbG93IiB2YWx1ZT0iMHhGRkZGRkYiLz4NCgkJPHVpY29sb3IgbmFtZT0idGV4dCIgdmFsdWU9IjB4MDAwMDAwIi8+DQoJCTx1aWNvbG9yIG5hbWU9ImxpZ2h0IiB2YWx1ZT0iMHg0RTVENjAiLz4NCgkJPHVpY29sb3IgbmFtZT0ic2hhZG93IiB2YWx1ZT0iMHgwMDAwMDAiLz4NCgkJPHVpY29sb3IgbmFtZT0iYmFja2dyb3VuZCIgdmFsdWU9IjB4OURCRkM5Ii8+DQoJPC9jb2xvcnM+DQoJPGxheW91dD4NCgkJPHVpc2hvdyBuYW1lPSJwcmVzZW50YXRpb250aXRsZSIgdmFsdWU9InRydWUiLz4NCgkJPHVpc2hvdyBuYW1lPSJwcmVzZW50ZXJwaG90byIgdmFsdWU9InRydWUiLz4NCgkJPHVpc2hvdyBuYW1lPSJwcmVzZW50ZXJuYW1lIiB2YWx1ZT0iZmFsc2UiLz4NCgkJPHVpc2hvdyBuYW1lPSJwcmVzZW50ZXJ0aXRsZSIgdmFsdWU9ImZhbHNlIi8+DQoJCTx1aXNob3cgbmFtZT0icHJlc2VudGVyZW1haWwiIHZhbHVlPSJmYWxzZSIvPg0KCQk8dWlzaG93IG5hbWU9InByZXNlbnRlcmJpbyIgdmFsdWU9ImZhbHNlIi8+DQoJCTx1aXNob3cgbmFtZT0iY29tcGFueWxvZ28iIHZhbHVlPSJmYWxzZSIvPg0KCQk8dWlzaG93IG5hbWU9InNpZGViYXIiIHZhbHVlPSJ0cnVlIi8+DQoJCTx1aXNob3cgbmFtZT0ib3V0bGluZSIgdmFsdWU9InRydWUiLz4NCgkJPHVpc2hvdyBuYW1lPSJ0aHVtYm5haWwiIHZhbHVlPSJmYWxzZSIvPg0KCQk8dWlzaG93IG5hbWU9Im5vdGVzIiB2YWx1ZT0iZmFsc2UiLz4NCgkJPHVpc2hvdyBuYW1lPSJzZWFyY2giIHZhbHVlPSJmYWxzZSIvPg0KCQk8dWlzaG93IG5hbWU9InF1aXoiIHZhbHVlPSJmYWxz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ZmFsc2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QmFja2dyb3VuZC5wbmc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DQoJCTx1aXRleHQgbmFtZT0iTVVURSIgdmFsdWU9IlNlc3NpeiIvPg0KCQk8dWl0ZXh0IG5hbWU9IkRPQ1dSQVBfVElUTEUiIHZhbHVlPSJQcmVzZW50ZXIgRG9zeWEgRWtpIi8+DQoJCTx1aXRleHQgbmFtZT0iRE9DV1JBUF9NU0ciIHZhbHVlPSJCaWxnaXNheWFyxLFtYSBLYXlkZXQiLz4NCgkJPHVpdGV4dCBuYW1lPSJET0NXUkFQX1BST01QVCIgdmFsdWU9IsSwbmRpcm1layBpw6dpbiBUxLFrbGF0xLFuIi8+DQoJPC9sYW5ndWFnZT4NCgk8bGFuZ3VhZ2UgaWQ9InJ1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Ii8+DQoJCTx1aXRleHQgbmFtZT0iU0NSVUJCQVJTVEFUVVNfUExBWUlORyIgdmFsdWU9ItCS0L7RgdC/0YDQvtC40LfQstC10LTQtdC90LjQtSIvPg0KCQk8dWl0ZXh0IG5hbWU9IlNDUlVCQkFSU1RBVFVTX05PQVVESU8iIHZhbHVlPSLQndC10YIg0LDRg9C00LjQviIvPg0KCQk8dWl0ZXh0IG5hbWU9IlNDUlVCQkFSU1RBVFVTX1ZJRFBMQVlJTkciIHZhbHVlPSLQktC+0YHQv9GA0L7QuNC30LLQtdC00LXQvdC40LUg0LLQuNC00LXQviIvPg0KCQk8dWl0ZXh0IG5hbWU9IlNDUlVCQkFSU1RBVFVTX0xPQURJTkciIHZhbHVlPSLQl9Cw0LPRgNGD0LfQutCwIi8+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0L/RgNC+0YHQsCIvPg0KCQk8IS0tIHN1YnN0aXR1dGlvbjogJW0gPT0gbWludXRlcyByZW1haW5pbmcgLS0+DQoJCTwhLS0gc3Vic3RpdHV0aW9uOiAlcyA9PSBzZWNvbmRzIHJlbWFpbmluZyAtLT4NCgkJPHVpdGV4dCBuYW1lPSJFTEFQU0VEIiB2YWx1ZT0i0J7RgdGC0LDQu9C+0YHRjCAlbSDQvNC40L0uICVzINGBIi8+DQoJCTx1aXRleHQgbmFtZT0iTk9URk9VTkQiIHZhbHVlPSLQndC40YfQtdCz0L4g0L3QtSDQvdCw0LnQtNC10L3QviIvPg0KCQk8dWl0ZXh0IG5hbWU9IkFUVEFDSE1FTlRTIiB2YWx1ZT0i0JLQu9C+0LbQtdC90LjRjyIvPg0KCQk8IS0tIHN1YnN0aXR1dGlvbjogJXAgPT0gY3VycmVudCBzcGVha2VyJ3MgdGl0bGUgLS0+DQoJCTx1aXRleHQgbmFtZT0iQklPV0lOX1RJVExFIiB2YWx1ZT0i0JHQuNC+0LPRgNCw0YTQuNGPOiAlcCIvPg0KCQk8dWl0ZXh0IG5hbWU9IkJJT0JUTl9USVRMRSIgdmFsdWU9ItCR0LjQvtCz0YDQsNGE0LjRjyIvPg0KCQk8dWl0ZXh0IG5hbWU9IkRJVklERVJCVE5fVElUTEUiIHZhbHVlPSJ8Ii8+DQoJCTx1aXRleHQgbmFtZT0iQ09OVEFDVEJUTl9USVRMRSIgdmFsdWU9ItCa0L7QvdGC0LDQutGCIi8+DQoJCTx1aXRleHQgbmFtZT0iVEFCX1FVSVoiIHZhbHVlPSLQntC/0YDQvtGBIi8+DQoJCTx1aXRleHQgbmFtZT0iVEFCX09VVExJTkUiIHZhbHVlPSLQodGF0LXQvNCwIi8+DQoJCTx1aXRleHQgbmFtZT0iVEFCX1RIVU1CIiB2YWx1ZT0i0JHQtdCz0YPQvdC+0LoiLz4NCgkJPHVpdGV4dCBuYW1lPSJUQUJfTk9URVMiIHZhbHVlPSLQl9Cw0LzQtdGC0LrQuCIvPg0KCQk8dWl0ZXh0IG5hbWU9IlRBQl9TRUFSQ0giIHZhbHVlPSLQn9C+0LjRgdC6Ii8+DQoJCTx1aXRleHQgbmFtZT0iU0xJREVfSEVBRElORyIgdmFsdWU9ItCX0LDQs9C+0LvQvtCy0L7QuiDRgdC70LDQudC00LAiLz4NCgkJPHVpdGV4dCBuYW1lPSJEVVJBVElPTl9IRUFESU5HIiB2YWx1ZT0i0JTQu9C40YIt0YHRgtGMIi8+DQoJCTx1aXRleHQgbmFtZT0iU0VBUkNIX0hFQURJTkciIHZhbHVlPSLQn9C+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
  <p:tag name="MMPROD_UIDATA" val="&lt;database version=&quot;7.0&quot;&gt;&lt;object type=&quot;1&quot; unique_id=&quot;10001&quot;&gt;&lt;property id=&quot;20141&quot; value=&quot;The Oak Tree Analogy&quot;/&gt;&lt;property id=&quot;20144&quot; value=&quot;1&quot;/&gt;&lt;property id=&quot;20146&quot; value=&quot;0&quot;/&gt;&lt;property id=&quot;20147&quot; value=&quot;0&quot;/&gt;&lt;property id=&quot;20148&quot; value=&quot;5&quot;/&gt;&lt;property id=&quot;20180&quot; value=&quot;0&quot;/&gt;&lt;property id=&quot;20181&quot; value=&quot;1&quot;/&gt;&lt;property id=&quot;20182&quot; value=&quot;0&quot;/&gt;&lt;property id=&quot;20183&quot; value=&quot;1&quot;/&gt;&lt;property id=&quot;20184&quot; value=&quot;7&quot;/&gt;&lt;property id=&quot;20193&quot; value=&quot;-1&quot;/&gt;&lt;property id=&quot;20224&quot; value=&quot;C:\Users\spmclaughlin\Desktop&quot;/&gt;&lt;property id=&quot;20250&quot; value=&quot;0&quot;/&gt;&lt;property id=&quot;20251&quot; value=&quot;1&quot;/&gt;&lt;property id=&quot;20259&quot; value=&quot;0&quot;/&gt;&lt;object type=&quot;8&quot; unique_id=&quot;10002&quot;&gt;&lt;/object&gt;&lt;object type=&quot;2&quot; unique_id=&quot;10003&quot;&gt;&lt;object type=&quot;3&quot; unique_id=&quot;20566&quot;&gt;&lt;property id=&quot;20148&quot; value=&quot;5&quot;/&gt;&lt;property id=&quot;20300&quot; value=&quot;Slide 1 - &amp;quot;Value-Added Network Workshop&amp;quot;&quot;/&gt;&lt;property id=&quot;20307&quot; value=&quot;423&quot;/&gt;&lt;/object&gt;&lt;object type=&quot;3&quot; unique_id=&quot;20567&quot;&gt;&lt;property id=&quot;20148&quot; value=&quot;5&quot;/&gt;&lt;property id=&quot;20300&quot; value=&quot;Slide 2 - &amp;quot;Agenda&amp;quot;&quot;/&gt;&lt;property id=&quot;20307&quot; value=&quot;424&quot;/&gt;&lt;/object&gt;&lt;object type=&quot;3&quot; unique_id=&quot;22867&quot;&gt;&lt;property id=&quot;20148&quot; value=&quot;5&quot;/&gt;&lt;property id=&quot;20300&quot; value=&quot;Slide 15 - &amp;quot;Oak Tree Analogy Expansion&amp;quot;&quot;/&gt;&lt;property id=&quot;20307&quot; value=&quot;465&quot;/&gt;&lt;/object&gt;&lt;object type=&quot;3&quot; unique_id=&quot;22873&quot;&gt;&lt;property id=&quot;20148&quot; value=&quot;5&quot;/&gt;&lt;property id=&quot;20300&quot; value=&quot;Slide 16 - &amp;quot;Oak Tree Additions&amp;quot;&quot;/&gt;&lt;property id=&quot;20307&quot; value=&quot;426&quot;/&gt;&lt;/object&gt;&lt;object type=&quot;3&quot; unique_id=&quot;22874&quot;&gt;&lt;property id=&quot;20148&quot; value=&quot;5&quot;/&gt;&lt;property id=&quot;20300&quot; value=&quot;Slide 17 - &amp;quot;1. What about tall or short trees?&amp;quot;&quot;/&gt;&lt;property id=&quot;20307&quot; value=&quot;427&quot;/&gt;&lt;/object&gt;&lt;object type=&quot;3&quot; unique_id=&quot;22875&quot;&gt;&lt;property id=&quot;20148&quot; value=&quot;5&quot;/&gt;&lt;property id=&quot;20300&quot; value=&quot;Slide 18&quot;/&gt;&lt;property id=&quot;20307&quot; value=&quot;428&quot;/&gt;&lt;/object&gt;&lt;object type=&quot;3&quot; unique_id=&quot;22876&quot;&gt;&lt;property id=&quot;20148&quot; value=&quot;5&quot;/&gt;&lt;property id=&quot;20300&quot; value=&quot;Slide 19&quot;/&gt;&lt;property id=&quot;20307&quot; value=&quot;429&quot;/&gt;&lt;/object&gt;&lt;object type=&quot;3&quot; unique_id=&quot;22877&quot;&gt;&lt;property id=&quot;20148&quot; value=&quot;5&quot;/&gt;&lt;property id=&quot;20300&quot; value=&quot;Slide 20&quot;/&gt;&lt;property id=&quot;20307&quot; value=&quot;430&quot;/&gt;&lt;/object&gt;&lt;object type=&quot;3&quot; unique_id=&quot;22878&quot;&gt;&lt;property id=&quot;20148&quot; value=&quot;5&quot;/&gt;&lt;property id=&quot;20300&quot; value=&quot;Slide 21&quot;/&gt;&lt;property id=&quot;20307&quot; value=&quot;431&quot;/&gt;&lt;/object&gt;&lt;object type=&quot;3&quot; unique_id=&quot;22879&quot;&gt;&lt;property id=&quot;20148&quot; value=&quot;5&quot;/&gt;&lt;property id=&quot;20300&quot; value=&quot;Slide 22 - &amp;quot;Analyzing test score gain &amp;#x0D;&amp;#x0A;to be fair to teachers&amp;quot;&quot;/&gt;&lt;property id=&quot;20307&quot; value=&quot;432&quot;/&gt;&lt;/object&gt;&lt;object type=&quot;3&quot; unique_id=&quot;22880&quot;&gt;&lt;property id=&quot;20148&quot; value=&quot;5&quot;/&gt;&lt;property id=&quot;20300&quot; value=&quot;Slide 23 - &amp;quot;If we sort 3rd grade scores high to low, what do we notice about the students’ gain from test to test?&amp;quot;&quot;/&gt;&lt;property id=&quot;20307&quot; value=&quot;433&quot;/&gt;&lt;/object&gt;&lt;object type=&quot;3&quot; unique_id=&quot;22881&quot;&gt;&lt;property id=&quot;20148&quot; value=&quot;5&quot;/&gt;&lt;property id=&quot;20300&quot; value=&quot;Slide 24 - &amp;quot;If we find a trend in score gain based on starting point, we control for it in the Value-Added model.&amp;quot;&quot;/&gt;&lt;property id=&quot;20307&quot; value=&quot;434&quot;/&gt;&lt;/object&gt;&lt;object type=&quot;3&quot; unique_id=&quot;22882&quot;&gt;&lt;property id=&quot;20148&quot; value=&quot;5&quot;/&gt;&lt;property id=&quot;20300&quot; value=&quot;Slide 25 - &amp;quot;What do we usually find in reality?&amp;quot;&quot;/&gt;&lt;property id=&quot;20307&quot; value=&quot;435&quot;/&gt;&lt;/object&gt;&lt;object type=&quot;3&quot; unique_id=&quot;22883&quot;&gt;&lt;property id=&quot;20148&quot; value=&quot;5&quot;/&gt;&lt;property id=&quot;20300&quot; value=&quot;Slide 26 - &amp;quot;Comparisons of gain at different schools&amp;#x0D;&amp;#x0A;before controlling for prior performance&amp;quot;&quot;/&gt;&lt;property id=&quot;20307&quot; value=&quot;436&quot;/&gt;&lt;/object&gt;&lt;object type=&quot;3&quot; unique_id=&quot;22884&quot;&gt;&lt;property id=&quot;20148&quot; value=&quot;5&quot;/&gt;&lt;property id=&quot;20300&quot; value=&quot;Slide 27&quot;/&gt;&lt;property id=&quot;20307&quot; value=&quot;437&quot;/&gt;&lt;/object&gt;&lt;object type=&quot;3&quot; unique_id=&quot;22885&quot;&gt;&lt;property id=&quot;20148&quot; value=&quot;5&quot;/&gt;&lt;property id=&quot;20300&quot; value=&quot;Slide 28 - &amp;quot;Checking for Understanding&amp;quot;&quot;/&gt;&lt;property id=&quot;20307&quot; value=&quot;438&quot;/&gt;&lt;/object&gt;&lt;object type=&quot;3&quot; unique_id=&quot;22886&quot;&gt;&lt;property id=&quot;20148&quot; value=&quot;5&quot;/&gt;&lt;property id=&quot;20300&quot; value=&quot;Slide 29 - &amp;quot;2. How does VARC choose what to control for?&amp;quot;&quot;/&gt;&lt;property id=&quot;20307&quot; value=&quot;439&quot;/&gt;&lt;/object&gt;&lt;object type=&quot;3&quot; unique_id=&quot;22887&quot;&gt;&lt;property id=&quot;20148&quot; value=&quot;5&quot;/&gt;&lt;property id=&quot;20300&quot; value=&quot;Slide 30&quot;/&gt;&lt;property id=&quot;20307&quot; value=&quot;440&quot;/&gt;&lt;/object&gt;&lt;object type=&quot;3&quot; unique_id=&quot;22888&quot;&gt;&lt;property id=&quot;20148&quot; value=&quot;5&quot;/&gt;&lt;property id=&quot;20300&quot; value=&quot;Slide 31 - &amp;quot;In order to be considered for inclusion in the Value-Added model, a characteristic must meet several requirements:&quot;/&gt;&lt;property id=&quot;20307&quot; value=&quot;441&quot;/&gt;&lt;/object&gt;&lt;object type=&quot;3&quot; unique_id=&quot;22889&quot;&gt;&lt;property id=&quot;20148&quot; value=&quot;5&quot;/&gt;&lt;property id=&quot;20300&quot; value=&quot;Slide 32 - &amp;quot;Check 1: Is this factor outside the gardener’s influence?  &amp;quot;&quot;/&gt;&lt;property id=&quot;20307&quot; value=&quot;442&quot;/&gt;&lt;/object&gt;&lt;object type=&quot;3&quot; unique_id=&quot;22890&quot;&gt;&lt;property id=&quot;20148&quot; value=&quot;5&quot;/&gt;&lt;property id=&quot;20300&quot; value=&quot;Slide 33 - &amp;quot;Check 2: Do we have reliable data?  &amp;quot;&quot;/&gt;&lt;property id=&quot;20307&quot; value=&quot;443&quot;/&gt;&lt;/object&gt;&lt;object type=&quot;3&quot; unique_id=&quot;22891&quot;&gt;&lt;property id=&quot;20148&quot; value=&quot;5&quot;/&gt;&lt;property id=&quot;20300&quot; value=&quot;Slide 34 - &amp;quot;Check 3: Can we approximate it with other data?  &amp;quot;&quot;/&gt;&lt;property id=&quot;20307&quot; value=&quot;444&quot;/&gt;&lt;/object&gt;&lt;object type=&quot;3&quot; unique_id=&quot;22892&quot;&gt;&lt;property id=&quot;20148&quot; value=&quot;5&quot;/&gt;&lt;property id=&quot;20300&quot; value=&quot;Slide 35&quot;/&gt;&lt;property id=&quot;20307&quot; value=&quot;445&quot;/&gt;&lt;/object&gt;&lt;object type=&quot;3&quot; unique_id=&quot;22893&quot;&gt;&lt;property id=&quot;20148&quot; value=&quot;5&quot;/&gt;&lt;property id=&quot;20300&quot; value=&quot;Slide 36&quot;/&gt;&lt;property id=&quot;20307&quot; value=&quot;446&quot;/&gt;&lt;/object&gt;&lt;object type=&quot;3&quot; unique_id=&quot;22894&quot;&gt;&lt;property id=&quot;20148&quot; value=&quot;5&quot;/&gt;&lt;property id=&quot;20300&quot; value=&quot;Slide 37&quot;/&gt;&lt;property id=&quot;20307&quot; value=&quot;447&quot;/&gt;&lt;/object&gt;&lt;object type=&quot;3&quot; unique_id=&quot;22895&quot;&gt;&lt;property id=&quot;20148&quot; value=&quot;5&quot;/&gt;&lt;property id=&quot;20300&quot; value=&quot;Slide 38 - &amp;quot;What happens in the education context?&amp;quot;&quot;/&gt;&lt;property id=&quot;20307&quot; value=&quot;448&quot;/&gt;&lt;/object&gt;&lt;object type=&quot;3&quot; unique_id=&quot;22896&quot;&gt;&lt;property id=&quot;20148&quot; value=&quot;5&quot;/&gt;&lt;property id=&quot;20300&quot; value=&quot;Slide 39 - &amp;quot;Check 1: Is this factor outside the school or teacher’s influence?  &amp;quot;&quot;/&gt;&lt;property id=&quot;20307&quot; value=&quot;449&quot;/&gt;&lt;/object&gt;&lt;object type=&quot;3&quot; unique_id=&quot;22897&quot;&gt;&lt;property id=&quot;20148&quot; value=&quot;5&quot;/&gt;&lt;property id=&quot;20300&quot; value=&quot;Slide 40 - &amp;quot;Check 2: Do we have reliable data? &amp;quot;&quot;/&gt;&lt;property id=&quot;20307&quot; value=&quot;450&quot;/&gt;&lt;/object&gt;&lt;object type=&quot;3&quot; unique_id=&quot;22898&quot;&gt;&lt;property id=&quot;20148&quot; value=&quot;5&quot;/&gt;&lt;property id=&quot;20300&quot; value=&quot;Slide 41 - &amp;quot;Check 3: Can we approximate it with other data? &amp;quot;&quot;/&gt;&lt;property id=&quot;20307&quot; value=&quot;451&quot;/&gt;&lt;/object&gt;&lt;object type=&quot;3&quot; unique_id=&quot;22899&quot;&gt;&lt;property id=&quot;20148&quot; value=&quot;5&quot;/&gt;&lt;property id=&quot;20300&quot; value=&quot;Slide 42 - &amp;quot;What about race/ethnicity?&amp;quot;&quot;/&gt;&lt;property id=&quot;20307&quot; value=&quot;452&quot;/&gt;&lt;/object&gt;&lt;object type=&quot;3&quot; unique_id=&quot;22900&quot;&gt;&lt;property id=&quot;20148&quot; value=&quot;5&quot;/&gt;&lt;property id=&quot;20300&quot; value=&quot;Slide 43 - &amp;quot;What about race/ethnicity?&amp;quot;&quot;/&gt;&lt;property id=&quot;20307&quot; value=&quot;453&quot;/&gt;&lt;/object&gt;&lt;object type=&quot;3&quot; unique_id=&quot;22901&quot;&gt;&lt;property id=&quot;20148&quot; value=&quot;5&quot;/&gt;&lt;property id=&quot;20300&quot; value=&quot;Slide 44 - &amp;quot;Checking for Understanding&amp;quot;&quot;/&gt;&lt;property id=&quot;20307&quot; value=&quot;454&quot;/&gt;&lt;/object&gt;&lt;object type=&quot;3&quot; unique_id=&quot;22902&quot;&gt;&lt;property id=&quot;20148&quot; value=&quot;5&quot;/&gt;&lt;property id=&quot;20300&quot; value=&quot;Slide 45 - &amp;quot;3. What if a gardener just gets lucky or unlucky? &amp;quot;&quot;/&gt;&lt;property id=&quot;20307&quot; value=&quot;455&quot;/&gt;&lt;/object&gt;&lt;object type=&quot;3&quot; unique_id=&quot;22903&quot;&gt;&lt;property id=&quot;20148&quot; value=&quot;5&quot;/&gt;&lt;property id=&quot;20300&quot; value=&quot;Slide 46&quot;/&gt;&lt;property id=&quot;20307&quot; value=&quot;456&quot;/&gt;&lt;/object&gt;&lt;object type=&quot;3&quot; unique_id=&quot;22904&quot;&gt;&lt;property id=&quot;20148&quot; value=&quot;5&quot;/&gt;&lt;property id=&quot;20300&quot; value=&quot;Slide 47&quot;/&gt;&lt;property id=&quot;20307&quot; value=&quot;457&quot;/&gt;&lt;/object&gt;&lt;object type=&quot;3&quot; unique_id=&quot;22905&quot;&gt;&lt;property id=&quot;20148&quot; value=&quot;5&quot;/&gt;&lt;property id=&quot;20300&quot; value=&quot;Slide 48 - &amp;quot;Gardeners are assigned to many trees&amp;quot;&quot;/&gt;&lt;property id=&quot;20307&quot; value=&quot;458&quot;/&gt;&lt;/object&gt;&lt;object type=&quot;3&quot; unique_id=&quot;22906&quot;&gt;&lt;property id=&quot;20148&quot; value=&quot;5&quot;/&gt;&lt;property id=&quot;20300&quot; value=&quot;Slide 49 - &amp;quot;How confident would you be about the effect of these gardeners?&amp;quot;&quot;/&gt;&lt;property id=&quot;20307&quot; value=&quot;459&quot;/&gt;&lt;/object&gt;&lt;object type=&quot;3&quot; unique_id=&quot;22907&quot;&gt;&lt;property id=&quot;20148&quot; value=&quot;5&quot;/&gt;&lt;property id=&quot;20300&quot; value=&quot;Slide 50 - &amp;quot;Reporting Value-Added&amp;quot;&quot;/&gt;&lt;property id=&quot;20307&quot; value=&quot;460&quot;/&gt;&lt;/object&gt;&lt;object type=&quot;3&quot; unique_id=&quot;22908&quot;&gt;&lt;property id=&quot;20148&quot; value=&quot;5&quot;/&gt;&lt;property id=&quot;20300&quot; value=&quot;Slide 51&quot;/&gt;&lt;property id=&quot;20307&quot; value=&quot;461&quot;/&gt;&lt;/object&gt;&lt;object type=&quot;3&quot; unique_id=&quot;22909&quot;&gt;&lt;property id=&quot;20148&quot; value=&quot;5&quot;/&gt;&lt;property id=&quot;20300&quot; value=&quot;Slide 52&quot;/&gt;&lt;property id=&quot;20307&quot; value=&quot;462&quot;/&gt;&lt;/object&gt;&lt;object type=&quot;3&quot; unique_id=&quot;22910&quot;&gt;&lt;property id=&quot;20148&quot; value=&quot;5&quot;/&gt;&lt;property id=&quot;20300&quot; value=&quot;Slide 53 - &amp;quot;Confidence Intervals&amp;quot;&quot;/&gt;&lt;property id=&quot;20307&quot; value=&quot;463&quot;/&gt;&lt;/object&gt;&lt;object type=&quot;3&quot; unique_id=&quot;22911&quot;&gt;&lt;property id=&quot;20148&quot; value=&quot;5&quot;/&gt;&lt;property id=&quot;20300&quot; value=&quot;Slide 54 - &amp;quot;Checking for Understanding&amp;quot;&quot;/&gt;&lt;property id=&quot;20307&quot; value=&quot;464&quot;/&gt;&lt;/object&gt;&lt;object type=&quot;3&quot; unique_id=&quot;22912&quot;&gt;&lt;property id=&quot;20148&quot; value=&quot;5&quot;/&gt;&lt;property id=&quot;20300&quot; value=&quot;Slide 55 - &amp;quot;Break&amp;quot;&quot;/&gt;&lt;property id=&quot;20307&quot; value=&quot;484&quot;/&gt;&lt;/object&gt;&lt;object type=&quot;3&quot; unique_id=&quot;22913&quot;&gt;&lt;property id=&quot;20148&quot; value=&quot;5&quot;/&gt;&lt;property id=&quot;20300&quot; value=&quot;Slide 56 - &amp;quot;Value-Added Estimate Color Coding&amp;quot;&quot;/&gt;&lt;property id=&quot;20307&quot; value=&quot;522&quot;/&gt;&lt;/object&gt;&lt;object type=&quot;3&quot; unique_id=&quot;22914&quot;&gt;&lt;property id=&quot;20148&quot; value=&quot;5&quot;/&gt;&lt;property id=&quot;20300&quot; value=&quot;Slide 57 - &amp;quot;Report Interpretation and &amp;#x0D;&amp;#x0A;Decision Making&amp;quot;&quot;/&gt;&lt;property id=&quot;20307&quot; value=&quot;486&quot;/&gt;&lt;/object&gt;&lt;object type=&quot;3&quot; unique_id=&quot;22915&quot;&gt;&lt;property id=&quot;20148&quot; value=&quot;5&quot;/&gt;&lt;property id=&quot;20300&quot; value=&quot;Slide 58 - &amp;quot;Report Interpretation and &amp;#x0D;&amp;#x0A;Decision Making&amp;quot;&quot;/&gt;&lt;property id=&quot;20307&quot; value=&quot;487&quot;/&gt;&lt;/object&gt;&lt;object type=&quot;3&quot; unique_id=&quot;22916&quot;&gt;&lt;property id=&quot;20148&quot; value=&quot;5&quot;/&gt;&lt;property id=&quot;20300&quot; value=&quot;Slide 59 - &amp;quot;Value-Added Color Coding&amp;quot;&quot;/&gt;&lt;property id=&quot;20307&quot; value=&quot;488&quot;/&gt;&lt;/object&gt;&lt;object type=&quot;3&quot; unique_id=&quot;22917&quot;&gt;&lt;property id=&quot;20148&quot; value=&quot;5&quot;/&gt;&lt;property id=&quot;20300&quot; value=&quot;Slide 60 - &amp;quot;Value-Added Color Coding&amp;quot;&quot;/&gt;&lt;property id=&quot;20307&quot; value=&quot;489&quot;/&gt;&lt;/object&gt;&lt;object type=&quot;3&quot; unique_id=&quot;22918&quot;&gt;&lt;property id=&quot;20148&quot; value=&quot;5&quot;/&gt;&lt;property id=&quot;20300&quot; value=&quot;Slide 61 - &amp;quot;Value-Added Color Coding&amp;quot;&quot;/&gt;&lt;property id=&quot;20307&quot; value=&quot;490&quot;/&gt;&lt;/object&gt;&lt;object type=&quot;3&quot; unique_id=&quot;22919&quot;&gt;&lt;property id=&quot;20148&quot; value=&quot;5&quot;/&gt;&lt;property id=&quot;20300&quot; value=&quot;Slide 62 - &amp;quot;Value-Added Color Coding&amp;quot;&quot;/&gt;&lt;property id=&quot;20307&quot; value=&quot;491&quot;/&gt;&lt;/object&gt;&lt;object type=&quot;3&quot; unique_id=&quot;22920&quot;&gt;&lt;property id=&quot;20148&quot; value=&quot;5&quot;/&gt;&lt;property id=&quot;20300&quot; value=&quot;Slide 63 - &amp;quot;Value-Added Color Coding&amp;quot;&quot;/&gt;&lt;property id=&quot;20307&quot; value=&quot;492&quot;/&gt;&lt;/object&gt;&lt;object type=&quot;3&quot; unique_id=&quot;22921&quot;&gt;&lt;property id=&quot;20148&quot; value=&quot;5&quot;/&gt;&lt;property id=&quot;20300&quot; value=&quot;Slide 64 - &amp;quot;Value-Added Color Coding&amp;quot;&quot;/&gt;&lt;property id=&quot;20307&quot; value=&quot;493&quot;/&gt;&lt;/object&gt;&lt;object type=&quot;3&quot; unique_id=&quot;22922&quot;&gt;&lt;property id=&quot;20148&quot; value=&quot;5&quot;/&gt;&lt;property id=&quot;20300&quot; value=&quot;Slide 65 - &amp;quot;Explain to your Neighbor&amp;quot;&quot;/&gt;&lt;property id=&quot;20307&quot; value=&quot;494&quot;/&gt;&lt;/object&gt;&lt;object type=&quot;3&quot; unique_id=&quot;22923&quot;&gt;&lt;property id=&quot;20148&quot; value=&quot;5&quot;/&gt;&lt;property id=&quot;20300&quot; value=&quot;Slide 89 - &amp;quot;Decision Making Examples&amp;quot;&quot;/&gt;&lt;property id=&quot;20307&quot; value=&quot;495&quot;/&gt;&lt;/object&gt;&lt;object type=&quot;3&quot; unique_id=&quot;22924&quot;&gt;&lt;property id=&quot;20148&quot; value=&quot;5&quot;/&gt;&lt;property id=&quot;20300&quot; value=&quot;Slide 90 - &amp;quot;1. Which grade-level teams should get additional help from a literacy coach?&amp;quot;&quot;/&gt;&lt;property id=&quot;20307&quot; value=&quot;496&quot;/&gt;&lt;/object&gt;&lt;object type=&quot;3&quot; unique_id=&quot;22925&quot;&gt;&lt;property id=&quot;20148&quot; value=&quot;5&quot;/&gt;&lt;property id=&quot;20300&quot; value=&quot;Slide 91 - &amp;quot;1. Which grade-level teams should get additional help from a literacy coach?&amp;quot;&quot;/&gt;&lt;property id=&quot;20307&quot; value=&quot;497&quot;/&gt;&lt;/object&gt;&lt;object type=&quot;3&quot; unique_id=&quot;22926&quot;&gt;&lt;property id=&quot;20148&quot; value=&quot;5&quot;/&gt;&lt;property id=&quot;20300&quot; value=&quot;Slide 92 - &amp;quot;2. How might we pair up teaching teams in mentor relationships?&amp;quot;&quot;/&gt;&lt;property id=&quot;20307&quot; value=&quot;498&quot;/&gt;&lt;/object&gt;&lt;object type=&quot;3&quot; unique_id=&quot;22927&quot;&gt;&lt;property id=&quot;20148&quot; value=&quot;5&quot;/&gt;&lt;property id=&quot;20300&quot; value=&quot;Slide 93 - &amp;quot;2. How might we pair up teaching teams in mentor relationships?&amp;quot;&quot;/&gt;&lt;property id=&quot;20307&quot; value=&quot;499&quot;/&gt;&lt;/object&gt;&lt;object type=&quot;3&quot; unique_id=&quot;22928&quot;&gt;&lt;property id=&quot;20148&quot; value=&quot;5&quot;/&gt;&lt;property id=&quot;20300&quot; value=&quot;Slide 94 - &amp;quot;3. When should I look outside my school for help at improving student learning?&amp;quot;&quot;/&gt;&lt;property id=&quot;20307&quot; value=&quot;500&quot;/&gt;&lt;/object&gt;&lt;object type=&quot;3&quot; unique_id=&quot;22929&quot;&gt;&lt;property id=&quot;20148&quot; value=&quot;5&quot;/&gt;&lt;property id=&quot;20300&quot; value=&quot;Slide 95 - &amp;quot;3. When should I look outside my school for help at improving student learning?&amp;quot;&quot;/&gt;&lt;property id=&quot;20307&quot; value=&quot;501&quot;/&gt;&lt;/object&gt;&lt;object type=&quot;3&quot; unique_id=&quot;22930&quot;&gt;&lt;property id=&quot;20148&quot; value=&quot;5&quot;/&gt;&lt;property id=&quot;20300&quot; value=&quot;Slide 96 - &amp;quot;4. How can I prioritize resources if my value-added results are unclear?&amp;quot;&quot;/&gt;&lt;property id=&quot;20307&quot; value=&quot;502&quot;/&gt;&lt;/object&gt;&lt;object type=&quot;3&quot; unique_id=&quot;22931&quot;&gt;&lt;property id=&quot;20148&quot; value=&quot;5&quot;/&gt;&lt;property id=&quot;20300&quot; value=&quot;Slide 97 - &amp;quot;4. How can I prioritize resources if my value-added results are unclear?&amp;quot;&quot;/&gt;&lt;property id=&quot;20307&quot; value=&quot;503&quot;/&gt;&lt;/object&gt;&lt;object type=&quot;3&quot; unique_id=&quot;22932&quot;&gt;&lt;property id=&quot;20148&quot; value=&quot;5&quot;/&gt;&lt;property id=&quot;20300&quot; value=&quot;Slide 98 - &amp;quot;4. How can I prioritize resources if my value-added results are unclear?&amp;quot;&quot;/&gt;&lt;property id=&quot;20307&quot; value=&quot;504&quot;/&gt;&lt;/object&gt;&lt;object type=&quot;3&quot; unique_id=&quot;22933&quot;&gt;&lt;property id=&quot;20148&quot; value=&quot;5&quot;/&gt;&lt;property id=&quot;20300&quot; value=&quot;Slide 99 - &amp;quot;4. How can I prioritize resources if my value-added results are unclear?&amp;quot;&quot;/&gt;&lt;property id=&quot;20307&quot; value=&quot;505&quot;/&gt;&lt;/object&gt;&lt;object type=&quot;3&quot; unique_id=&quot;22934&quot;&gt;&lt;property id=&quot;20148&quot; value=&quot;5&quot;/&gt;&lt;property id=&quot;20300&quot; value=&quot;Slide 100 - &amp;quot;5. How do I interpret gray results, and what can I learn from them?&amp;quot;&quot;/&gt;&lt;property id=&quot;20307&quot; value=&quot;506&quot;/&gt;&lt;/object&gt;&lt;object type=&quot;3&quot; unique_id=&quot;22935&quot;&gt;&lt;property id=&quot;20148&quot; value=&quot;5&quot;/&gt;&lt;property id=&quot;20300&quot; value=&quot;Slide 101 - &amp;quot;5. How do I interpret gray results, and what can I learn from them?&amp;quot;&quot;/&gt;&lt;property id=&quot;20307&quot; value=&quot;507&quot;/&gt;&lt;/object&gt;&lt;object type=&quot;3&quot; unique_id=&quot;22936&quot;&gt;&lt;property id=&quot;20148&quot; value=&quot;5&quot;/&gt;&lt;property id=&quot;20300&quot; value=&quot;Slide 102 - &amp;quot;5. How do I interpret gray results, and what can I learn from them?&amp;quot;&quot;/&gt;&lt;property id=&quot;20307&quot; value=&quot;508&quot;/&gt;&lt;/object&gt;&lt;object type=&quot;3&quot; unique_id=&quot;22937&quot;&gt;&lt;property id=&quot;20148&quot; value=&quot;5&quot;/&gt;&lt;property id=&quot;20300&quot; value=&quot;Slide 103 - &amp;quot;6. Should I recommend professional development or a change in curriculum to particular teams?&amp;quot;&quot;/&gt;&lt;property id=&quot;20307&quot; value=&quot;509&quot;/&gt;&lt;/object&gt;&lt;object type=&quot;3&quot; unique_id=&quot;22938&quot;&gt;&lt;property id=&quot;20148&quot; value=&quot;5&quot;/&gt;&lt;property id=&quot;20300&quot; value=&quot;Slide 104 - &amp;quot;6. Should I recommend professional development or a change in curriculum to particular teams?&amp;quot;&quot;/&gt;&lt;property id=&quot;20307&quot; value=&quot;510&quot;/&gt;&lt;/object&gt;&lt;object type=&quot;3&quot; unique_id=&quot;22939&quot;&gt;&lt;property id=&quot;20148&quot; value=&quot;5&quot;/&gt;&lt;property id=&quot;20300&quot; value=&quot;Slide 105 - &amp;quot;7. Is Value-Added telling me a particular team is ineffective at teaching?&amp;quot;&quot;/&gt;&lt;property id=&quot;20307&quot; value=&quot;511&quot;/&gt;&lt;/object&gt;&lt;object type=&quot;3&quot; unique_id=&quot;22940&quot;&gt;&lt;property id=&quot;20148&quot; value=&quot;5&quot;/&gt;&lt;property id=&quot;20300&quot; value=&quot;Slide 106 - &amp;quot;7. Is Value-Added telling me a particular team is ineffective at teaching?&amp;quot;&quot;/&gt;&lt;property id=&quot;20307&quot; value=&quot;512&quot;/&gt;&lt;/object&gt;&lt;object type=&quot;3&quot; unique_id=&quot;22941&quot;&gt;&lt;property id=&quot;20148&quot; value=&quot;5&quot;/&gt;&lt;property id=&quot;20300&quot; value=&quot;Slide 107 - &amp;quot;District Decision Making Examples&amp;quot;&quot;/&gt;&lt;property id=&quot;20307&quot; value=&quot;513&quot;/&gt;&lt;/object&gt;&lt;object type=&quot;3&quot; unique_id=&quot;22944&quot;&gt;&lt;property id=&quot;20148&quot; value=&quot;5&quot;/&gt;&lt;property id=&quot;20300&quot; value=&quot;Slide 108 - &amp;quot;1. Are there particular schools or groups of schools that require more support?&amp;quot;&quot;/&gt;&lt;property id=&quot;20307&quot; value=&quot;516&quot;/&gt;&lt;/object&gt;&lt;object type=&quot;3&quot; unique_id=&quot;22945&quot;&gt;&lt;property id=&quot;20148&quot; value=&quot;5&quot;/&gt;&lt;property id=&quot;20300&quot; value=&quot;Slide 109 - &amp;quot;1. Are there particular schools or groups of schools that require more support?&amp;quot;&quot;/&gt;&lt;property id=&quot;20307&quot; value=&quot;517&quot;/&gt;&lt;/object&gt;&lt;object type=&quot;3&quot; unique_id=&quot;22946&quot;&gt;&lt;property id=&quot;20148&quot; value=&quot;5&quot;/&gt;&lt;property id=&quot;20300&quot; value=&quot;Slide 110 - &amp;quot;1. Are there particular schools or groups of schools that require more support?&amp;quot;&quot;/&gt;&lt;property id=&quot;20307&quot; value=&quot;518&quot;/&gt;&lt;/object&gt;&lt;object type=&quot;3&quot; unique_id=&quot;22947&quot;&gt;&lt;property id=&quot;20148&quot; value=&quot;5&quot;/&gt;&lt;property id=&quot;20300&quot; value=&quot;Slide 111 - &amp;quot;1. Are there particular schools or groups of schools that require more support?&amp;quot;&quot;/&gt;&lt;property id=&quot;20307&quot; value=&quot;519&quot;/&gt;&lt;/object&gt;&lt;object type=&quot;3&quot; unique_id=&quot;22948&quot;&gt;&lt;property id=&quot;20148&quot; value=&quot;5&quot;/&gt;&lt;property id=&quot;20300&quot; value=&quot;Slide 112 - &amp;quot;2. Is there an overall weakness or strength in our teachers for a particular subjects?&amp;quot;&quot;/&gt;&lt;property id=&quot;20307&quot; value=&quot;520&quot;/&gt;&lt;/object&gt;&lt;object type=&quot;3&quot; unique_id=&quot;22949&quot;&gt;&lt;property id=&quot;20148&quot; value=&quot;5&quot;/&gt;&lt;property id=&quot;20300&quot; value=&quot;Slide 113 - &amp;quot;2. Is there an overall weakness or strength in our teachers for a particular subjects?&amp;quot;&quot;/&gt;&lt;property id=&quot;20307&quot; value=&quot;521&quot;/&gt;&lt;/object&gt;&lt;object type=&quot;3&quot; unique_id=&quot;27463&quot;&gt;&lt;property id=&quot;20148&quot; value=&quot;5&quot;/&gt;&lt;property id=&quot;20300&quot; value=&quot;Slide 4 - &amp;quot;VARC Introduction Review&amp;quot;&quot;/&gt;&lt;property id=&quot;20307&quot; value=&quot;544&quot;/&gt;&lt;/object&gt;&lt;object type=&quot;3&quot; unique_id=&quot;27464&quot;&gt;&lt;property id=&quot;20148&quot; value=&quot;5&quot;/&gt;&lt;property id=&quot;20300&quot; value=&quot;Slide 5 - &amp;quot;Districts and States Working with VARC&amp;quot;&quot;/&gt;&lt;property id=&quot;20307&quot; value=&quot;540&quot;/&gt;&lt;/object&gt;&lt;object type=&quot;3&quot; unique_id=&quot;27465&quot;&gt;&lt;property id=&quot;20148&quot; value=&quot;5&quot;/&gt;&lt;property id=&quot;20300&quot; value=&quot;Slide 6 - &amp;quot;Achievement and Value-Added&amp;quot;&quot;/&gt;&lt;property id=&quot;20307&quot; value=&quot;541&quot;/&gt;&lt;/object&gt;&lt;object type=&quot;3&quot; unique_id=&quot;27466&quot;&gt;&lt;property id=&quot;20148&quot; value=&quot;5&quot;/&gt;&lt;property id=&quot;20300&quot; value=&quot;Slide 7 - &amp;quot;The Power of Two&amp;quot;&quot;/&gt;&lt;property id=&quot;20307&quot; value=&quot;542&quot;/&gt;&lt;/object&gt;&lt;object type=&quot;3&quot; unique_id=&quot;27467&quot;&gt;&lt;property id=&quot;20148&quot; value=&quot;5&quot;/&gt;&lt;property id=&quot;20300&quot; value=&quot;Slide 8 - &amp;quot;Value-Added Model Description&amp;quot;&quot;/&gt;&lt;property id=&quot;20307&quot; value=&quot;543&quot;/&gt;&lt;/object&gt;&lt;object type=&quot;3&quot; unique_id=&quot;27468&quot;&gt;&lt;property id=&quot;20148&quot; value=&quot;5&quot;/&gt;&lt;property id=&quot;20300&quot; value=&quot;Slide 9 - &amp;quot;The Oak Tree Analogy Review&amp;quot;&quot;/&gt;&lt;property id=&quot;20307&quot; value=&quot;545&quot;/&gt;&lt;/object&gt;&lt;object type=&quot;3&quot; unique_id=&quot;27469&quot;&gt;&lt;property id=&quot;20148&quot; value=&quot;5&quot;/&gt;&lt;property id=&quot;20300&quot; value=&quot;Slide 10 - &amp;quot;Method 1: Measure the Height of the Trees Today (One Year After the Gardeners Began)&amp;quot;&quot;/&gt;&lt;property id=&quot;20307&quot; value=&quot;546&quot;/&gt;&lt;/object&gt;&lt;object type=&quot;3&quot; unique_id=&quot;27470&quot;&gt;&lt;property id=&quot;20148&quot; value=&quot;5&quot;/&gt;&lt;property id=&quot;20300&quot; value=&quot;Slide 11 - &amp;quot;Method 2: Compare Starting Height to Ending Height&amp;quot;&quot;/&gt;&lt;property id=&quot;20307&quot; value=&quot;547&quot;/&gt;&lt;/object&gt;&lt;object type=&quot;3&quot; unique_id=&quot;27471&quot;&gt;&lt;property id=&quot;20148&quot; value=&quot;5&quot;/&gt;&lt;property id=&quot;20300&quot; value=&quot;Slide 12 - &amp;quot;Controlling for Non-Gardener Factors&amp;quot;&quot;/&gt;&lt;property id=&quot;20307&quot; value=&quot;548&quot;/&gt;&lt;/object&gt;&lt;object type=&quot;3&quot; unique_id=&quot;27472&quot;&gt;&lt;property id=&quot;20148&quot; value=&quot;5&quot;/&gt;&lt;property id=&quot;20300&quot; value=&quot;Slide 13 - &amp;quot;Method 3: Compare the Predicted Height to the Actual Height&amp;quot;&quot;/&gt;&lt;property id=&quot;20307&quot; value=&quot;549&quot;/&gt;&lt;/object&gt;&lt;object type=&quot;3&quot; unique_id=&quot;28269&quot;&gt;&lt;property id=&quot;20148&quot; value=&quot;5&quot;/&gt;&lt;property id=&quot;20300&quot; value=&quot;Slide 14 - &amp;quot;Another Visual Representation&amp;quot;&quot;/&gt;&lt;property id=&quot;20307&quot; value=&quot;550&quot;/&gt;&lt;/object&gt;&lt;object type=&quot;3&quot; unique_id=&quot;30124&quot;&gt;&lt;property id=&quot;20148&quot; value=&quot;5&quot;/&gt;&lt;property id=&quot;20300&quot; value=&quot;Slide 66 - &amp;quot;Sample Report Review&amp;quot;&quot;/&gt;&lt;property id=&quot;20307&quot; value=&quot;552&quot;/&gt;&lt;/object&gt;&lt;object type=&quot;3&quot; unique_id=&quot;30125&quot;&gt;&lt;property id=&quot;20148&quot; value=&quot;5&quot;/&gt;&lt;property id=&quot;20300&quot; value=&quot;Slide 67 - &amp;quot;Page 1&amp;quot;&quot;/&gt;&lt;property id=&quot;20307&quot; value=&quot;553&quot;/&gt;&lt;/object&gt;&lt;object type=&quot;3&quot; unique_id=&quot;30126&quot;&gt;&lt;property id=&quot;20148&quot; value=&quot;5&quot;/&gt;&lt;property id=&quot;20300&quot; value=&quot;Slide 68 - &amp;quot;Page 2&amp;quot;&quot;/&gt;&lt;property id=&quot;20307&quot; value=&quot;554&quot;/&gt;&lt;/object&gt;&lt;object type=&quot;3&quot; unique_id=&quot;30127&quot;&gt;&lt;property id=&quot;20148&quot; value=&quot;5&quot;/&gt;&lt;property id=&quot;20300&quot; value=&quot;Slide 69 - &amp;quot;Page 2 Top&amp;#x0D;&amp;#x0A;School-Level Value-Added&amp;quot;&quot;/&gt;&lt;property id=&quot;20307&quot; value=&quot;555&quot;/&gt;&lt;/object&gt;&lt;object type=&quot;3&quot; unique_id=&quot;30128&quot;&gt;&lt;property id=&quot;20148&quot; value=&quot;5&quot;/&gt;&lt;property id=&quot;20300&quot; value=&quot;Slide 70 - &amp;quot;Page 2 Bottom&amp;#x0D;&amp;#x0A;Grade-Level Value-Added&amp;quot;&quot;/&gt;&lt;property id=&quot;20307&quot; value=&quot;556&quot;/&gt;&lt;/object&gt;&lt;object type=&quot;3&quot; unique_id=&quot;30129&quot;&gt;&lt;property id=&quot;20148&quot; value=&quot;5&quot;/&gt;&lt;property id=&quot;20300&quot; value=&quot;Slide 79 - &amp;quot;Page 3&amp;quot;&quot;/&gt;&lt;property id=&quot;20307&quot; value=&quot;557&quot;/&gt;&lt;/object&gt;&lt;object type=&quot;3&quot; unique_id=&quot;30130&quot;&gt;&lt;property id=&quot;20148&quot; value=&quot;5&quot;/&gt;&lt;property id=&quot;20300&quot; value=&quot;Slide 80 - &amp;quot;Page 3 Scatter Plots&amp;quot;&quot;/&gt;&lt;property id=&quot;20307&quot; value=&quot;558&quot;/&gt;&lt;/object&gt;&lt;object type=&quot;3&quot; unique_id=&quot;30131&quot;&gt;&lt;property id=&quot;20148&quot; value=&quot;5&quot;/&gt;&lt;property id=&quot;20300&quot; value=&quot;Slide 83 - &amp;quot;Page 4 (or 4 &amp;amp; 5 for large grade span schools)&amp;quot;&quot;/&gt;&lt;property id=&quot;20307&quot; value=&quot;559&quot;/&gt;&lt;/object&gt;&lt;object type=&quot;3&quot; unique_id=&quot;30132&quot;&gt;&lt;property id=&quot;20148&quot; value=&quot;5&quot;/&gt;&lt;property id=&quot;20300&quot; value=&quot;Slide 84 - &amp;quot;Page 4 Example (Grade 4)&amp;quot;&quot;/&gt;&lt;property id=&quot;20307&quot; value=&quot;560&quot;/&gt;&lt;/object&gt;&lt;object type=&quot;3&quot; unique_id=&quot;30133&quot;&gt;&lt;property id=&quot;20148&quot; value=&quot;5&quot;/&gt;&lt;property id=&quot;20300&quot; value=&quot;Slide 85 - &amp;quot;Last Page&amp;quot;&quot;/&gt;&lt;property id=&quot;20307&quot; value=&quot;561&quot;/&gt;&lt;/object&gt;&lt;object type=&quot;3&quot; unique_id=&quot;30134&quot;&gt;&lt;property id=&quot;20148&quot; value=&quot;5&quot;/&gt;&lt;property id=&quot;20300&quot; value=&quot;Slide 86 - &amp;quot;Translating past report to new color coding&amp;quot;&quot;/&gt;&lt;property id=&quot;20307&quot; value=&quot;563&quot;/&gt;&lt;/object&gt;&lt;object type=&quot;3&quot; unique_id=&quot;30135&quot;&gt;&lt;property id=&quot;20148&quot; value=&quot;5&quot;/&gt;&lt;property id=&quot;20300&quot; value=&quot;Slide 87 - &amp;quot;Translating past report to new color coding&amp;quot;&quot;/&gt;&lt;property id=&quot;20307&quot; value=&quot;564&quot;/&gt;&lt;/object&gt;&lt;object type=&quot;3&quot; unique_id=&quot;30136&quot;&gt;&lt;property id=&quot;20148&quot; value=&quot;5&quot;/&gt;&lt;property id=&quot;20300&quot; value=&quot;Slide 88 - &amp;quot;Value-Added Decision Making Examples&amp;quot;&quot;/&gt;&lt;property id=&quot;20307&quot; value=&quot;562&quot;/&gt;&lt;/object&gt;&lt;object type=&quot;3&quot; unique_id=&quot;31287&quot;&gt;&lt;property id=&quot;20148&quot; value=&quot;5&quot;/&gt;&lt;property id=&quot;20300&quot; value=&quot;Slide 71 - &amp;quot;WKCE Pre-Test and Post-Test&amp;quot;&quot;/&gt;&lt;property id=&quot;20307&quot; value=&quot;565&quot;/&gt;&lt;/object&gt;&lt;object type=&quot;3&quot; unique_id=&quot;31288&quot;&gt;&lt;property id=&quot;20148&quot; value=&quot;5&quot;/&gt;&lt;property id=&quot;20300&quot; value=&quot;Slide 72 - &amp;quot;Page 2 Bottom&amp;#x0D;&amp;#x0A;Grade-Level Value-Added&amp;quot;&quot;/&gt;&lt;property id=&quot;20307&quot; value=&quot;566&quot;/&gt;&lt;/object&gt;&lt;object type=&quot;3&quot; unique_id=&quot;31289&quot;&gt;&lt;property id=&quot;20148&quot; value=&quot;5&quot;/&gt;&lt;property id=&quot;20300&quot; value=&quot;Slide 73 - &amp;quot;What Does “Up to 3 Year Average” Mean for the 3rd Grade?&amp;quot;&quot;/&gt;&lt;property id=&quot;20307&quot; value=&quot;567&quot;/&gt;&lt;/object&gt;&lt;object type=&quot;3&quot; unique_id=&quot;31290&quot;&gt;&lt;property id=&quot;20148&quot; value=&quot;5&quot;/&gt;&lt;property id=&quot;20300&quot; value=&quot;Slide 75 - &amp;quot;Page 2 Bottom&amp;#x0D;&amp;#x0A;Grade-Level Value-Added&amp;quot;&quot;/&gt;&lt;property id=&quot;20307&quot; value=&quot;568&quot;/&gt;&lt;/object&gt;&lt;object type=&quot;3&quot; unique_id=&quot;31291&quot;&gt;&lt;property id=&quot;20148&quot; value=&quot;5&quot;/&gt;&lt;property id=&quot;20300&quot; value=&quot;Slide 76 - &amp;quot;Value-Added, Not Achievement&amp;quot;&quot;/&gt;&lt;property id=&quot;20307&quot; value=&quot;569&quot;/&gt;&lt;/object&gt;&lt;object type=&quot;3&quot; unique_id=&quot;31292&quot;&gt;&lt;property id=&quot;20148&quot; value=&quot;5&quot;/&gt;&lt;property id=&quot;20300&quot; value=&quot;Slide 77 - &amp;quot;Page 2 Bottom&amp;#x0D;&amp;#x0A;Grade-Level Value-Added&amp;quot;&quot;/&gt;&lt;property id=&quot;20307&quot; value=&quot;570&quot;/&gt;&lt;/object&gt;&lt;object type=&quot;3&quot; unique_id=&quot;32037&quot;&gt;&lt;property id=&quot;20148&quot; value=&quot;5&quot;/&gt;&lt;property id=&quot;20300&quot; value=&quot;Slide 74 - &amp;quot;Up to 3 Year Average&amp;quot;&quot;/&gt;&lt;property id=&quot;20307&quot; value=&quot;574&quot;/&gt;&lt;/object&gt;&lt;object type=&quot;3&quot; unique_id=&quot;32038&quot;&gt;&lt;property id=&quot;20148&quot; value=&quot;5&quot;/&gt;&lt;property id=&quot;20300&quot; value=&quot;Slide 78 - &amp;quot;Mobile Students&amp;quot;&quot;/&gt;&lt;property id=&quot;20307&quot; value=&quot;573&quot;/&gt;&lt;/object&gt;&lt;object type=&quot;3&quot; unique_id=&quot;32039&quot;&gt;&lt;property id=&quot;20148&quot; value=&quot;5&quot;/&gt;&lt;property id=&quot;20300&quot; value=&quot;Slide 81 - &amp;quot;How to Read the Scatter Plots&amp;quot;&quot;/&gt;&lt;property id=&quot;20307&quot; value=&quot;575&quot;/&gt;&lt;/object&gt;&lt;object type=&quot;3&quot; unique_id=&quot;32040&quot;&gt;&lt;property id=&quot;20148&quot; value=&quot;5&quot;/&gt;&lt;property id=&quot;20300&quot; value=&quot;Slide 82 - &amp;quot;How to Read the Scatter Plots&amp;quot;&quot;/&gt;&lt;property id=&quot;20307&quot; value=&quot;576&quot;/&gt;&lt;/object&gt;&lt;object type=&quot;3&quot; unique_id=&quot;32041&quot;&gt;&lt;property id=&quot;20148&quot; value=&quot;5&quot;/&gt;&lt;property id=&quot;20300&quot; value=&quot;Slide 115 - &amp;quot;VARC Resources&amp;quot;&quot;/&gt;&lt;property id=&quot;20307&quot; value=&quot;572&quot;/&gt;&lt;/object&gt;&lt;object type=&quot;3&quot; unique_id=&quot;32287&quot;&gt;&lt;property id=&quot;20148&quot; value=&quot;5&quot;/&gt;&lt;property id=&quot;20300&quot; value=&quot;Slide 3 - &amp;quot;Feedback Survey (for 9:00-11:00 session)&amp;quot;&quot;/&gt;&lt;property id=&quot;20307&quot; value=&quot;577&quot;/&gt;&lt;/object&gt;&lt;object type=&quot;3&quot; unique_id=&quot;32288&quot;&gt;&lt;property id=&quot;20148&quot; value=&quot;5&quot;/&gt;&lt;property id=&quot;20300&quot; value=&quot;Slide 114 - &amp;quot;Feedback Survey (for 9:00-11:00 session)&amp;quot;&quot;/&gt;&lt;property id=&quot;20307&quot; value=&quot;578&quot;/&gt;&lt;/object&gt;&lt;/object&gt;&lt;object type=&quot;4&quot; unique_id=&quot;10327&quot;&gt;&lt;object type=&quot;5&quot; unique_id=&quot;10328&quot;&gt;&lt;property id=&quot;20149&quot; value=&quot;Value-Added Research Center&quot;/&gt;&lt;property id=&quot;20151&quot; value=&quot;VARC LOGO 4 small no corners.png&quot;/&gt;&lt;property id=&quot;20159&quot; value=&quot;VARC LOGO 4 small no corners.png&quot;/&gt;&lt;/object&gt;&lt;/object&gt;&lt;object type=&quot;10&quot; unique_id=&quot;10461&quot;&gt;&lt;object type=&quot;11&quot; unique_id=&quot;10462&quot;&gt;&lt;property id=&quot;20180&quot; value=&quot;0&quot;/&gt;&lt;property id=&quot;20181&quot; value=&quot;1&quot;/&gt;&lt;property id=&quot;20182&quot; value=&quot;0&quot;/&gt;&lt;property id=&quot;20183&quot; value=&quot;1&quot;/&gt;&lt;/object&gt;&lt;object type=&quot;12&quot; unique_id=&quot;10463&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CFCB6108-BD2C-4A13-BB23-9039654FE202}&quot;/&gt;&lt;filename val=&quot;C:\Users\spmclaughlin\Desktop\Oak Tree Narration - Lisa\data\asimages\{CFCB6108-BD2C-4A13-BB23-9039654FE202}.png&quot;/&gt;&lt;hasEffects val=&quot;0&quot;/&gt;&lt;left val=&quot;8.28&quot;/&gt;&lt;top val=&quot;283.56&quot;/&gt;&lt;width val=&quot;703.8&quot;/&gt;&lt;height val=&quot;262.8&quot;/&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6903E71-FE31-4B69-8186-1F63B5BDC9B4}&quot;/&gt;&lt;filename val=&quot;C:\Users\spmclaughlin\Desktop\Oak Tree Narration - Lisa\data\asimages\{C6903E71-FE31-4B69-8186-1F63B5BDC9B4}.png&quot;/&gt;&lt;hasEffects val=&quot;0&quot;/&gt;&lt;left val=&quot;3&quot;/&gt;&lt;top val=&quot;9&quot;/&gt;&lt;width val=&quot;577.08&quot;/&gt;&lt;height val=&quot;136.08&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07DE76F-E48C-4AC2-B959-6E305D3CE7DA}&quot;/&gt;&lt;filename val=&quot;C:\Users\spmclaughlin\Desktop\Oak Tree Narration - Lisa\data\asimages\{507DE76F-E48C-4AC2-B959-6E305D3CE7DA}.png&quot;/&gt;&lt;hasEffects val=&quot;0&quot;/&gt;&lt;left val=&quot;62.28&quot;/&gt;&lt;top val=&quot;87&quot;/&gt;&lt;width val=&quot;598.8&quot;/&gt;&lt;height val=&quot;127.08&quot;/&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435ED6A-210A-49E7-A435-0181EAA66A52}&quot;/&gt;&lt;filename val=&quot;C:\Users\spmclaughlin\Desktop\Oak Tree Narration - Lisa\data\asimages\{F435ED6A-210A-49E7-A435-0181EAA66A52}.png&quot;/&gt;&lt;hasEffects val=&quot;0&quot;/&gt;&lt;left val=&quot;62.28&quot;/&gt;&lt;top val=&quot;222&quot;/&gt;&lt;width val=&quot;598.8&quot;/&gt;&lt;height val=&quot;127.08&quot;/&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494EDFE-6DC5-4C60-A76A-4C07AC9522FC}&quot;/&gt;&lt;filename val=&quot;C:\Users\spmclaughlin\Desktop\Oak Tree Narration - Lisa\data\asimages\{A494EDFE-6DC5-4C60-A76A-4C07AC9522FC}.png&quot;/&gt;&lt;hasEffects val=&quot;0&quot;/&gt;&lt;left val=&quot;62.28&quot;/&gt;&lt;top val=&quot;357&quot;/&gt;&lt;width val=&quot;598.8&quot;/&gt;&lt;height val=&quot;127.08&quot;/&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E10A3B7-9DB6-4195-97B5-77905C70E8D7}&quot;/&gt;&lt;filename val=&quot;C:\Users\spmclaughlin\Desktop\Oak Tree Narration - Lisa\data\asimages\{8E10A3B7-9DB6-4195-97B5-77905C70E8D7}.png&quot;/&gt;&lt;hasEffects val=&quot;0&quot;/&gt;&lt;left val=&quot;8.28&quot;/&gt;&lt;top val=&quot;27&quot;/&gt;&lt;width val=&quot;703.8&quot;/&gt;&lt;height val=&quot;157.08&quot;/&gt;&lt;/ThreeDShapeInfo&gt;"/>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NBo8A56DeEaJVym9mM.uPA"/>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836B01-7292-44F9-99A9-7295D8316A06}&quot;/&gt;&lt;filename val=&quot;C:\Users\spmclaughlin\Desktop\Oak Tree Narration - Lisa\data\asimages\{21836B01-7292-44F9-99A9-7295D8316A06}.png&quot;/&gt;&lt;hasEffects val=&quot;0&quot;/&gt;&lt;left val=&quot;8.28&quot;/&gt;&lt;top val=&quot;165&quot;/&gt;&lt;width val=&quot;703.8&quot;/&gt;&lt;height val=&quot;88.08&quot;/&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9A1A5F-6ED4-4017-AD7E-370ABB6719ED}&quot;/&gt;&lt;filename val=&quot;C:\Users\spmclaughlin\Desktop\Oak Tree Narration - Lisa\data\asimages\{EB9A1A5F-6ED4-4017-AD7E-370ABB6719ED}.png&quot;/&gt;&lt;hasEffects val=&quot;0&quot;/&gt;&lt;left val=&quot;8.28&quot;/&gt;&lt;top val=&quot;233.28&quot;/&gt;&lt;width val=&quot;703.8&quot;/&gt;&lt;height val=&quot;70.08&quot;/&gt;&lt;/ThreeDShapeInfo&gt;"/>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7372</TotalTime>
  <Words>16894</Words>
  <Application>Microsoft Office PowerPoint</Application>
  <PresentationFormat>On-screen Show (4:3)</PresentationFormat>
  <Paragraphs>2620</Paragraphs>
  <Slides>129</Slides>
  <Notes>82</Notes>
  <HiddenSlides>0</HiddenSlides>
  <MMClips>0</MMClips>
  <ScaleCrop>false</ScaleCrop>
  <HeadingPairs>
    <vt:vector size="4" baseType="variant">
      <vt:variant>
        <vt:lpstr>Theme</vt:lpstr>
      </vt:variant>
      <vt:variant>
        <vt:i4>1</vt:i4>
      </vt:variant>
      <vt:variant>
        <vt:lpstr>Slide Titles</vt:lpstr>
      </vt:variant>
      <vt:variant>
        <vt:i4>129</vt:i4>
      </vt:variant>
    </vt:vector>
  </HeadingPairs>
  <TitlesOfParts>
    <vt:vector size="130" baseType="lpstr">
      <vt:lpstr>Median</vt:lpstr>
      <vt:lpstr>Value-Added Network Workshop</vt:lpstr>
      <vt:lpstr>Agenda</vt:lpstr>
      <vt:lpstr>Feedback Survey (for 8:30-10:30 session)</vt:lpstr>
      <vt:lpstr>VARC Introduction Review</vt:lpstr>
      <vt:lpstr>Our Website: http://varc.wceruw.org/</vt:lpstr>
      <vt:lpstr>Our Website: http://varc.wceruw.org/</vt:lpstr>
      <vt:lpstr>Our Website: http://varc.wceruw.org/</vt:lpstr>
      <vt:lpstr>Districts and States Working with VARC</vt:lpstr>
      <vt:lpstr>Achievement and Value-Added</vt:lpstr>
      <vt:lpstr>The Power of Two</vt:lpstr>
      <vt:lpstr>VARC Design Process:  Continuous Improvement</vt:lpstr>
      <vt:lpstr>The Oak Tree Analogy</vt:lpstr>
      <vt:lpstr>The Oak Tree Analogy</vt:lpstr>
      <vt:lpstr>Explaining Value-Added by Evaluating Gardener Performance</vt:lpstr>
      <vt:lpstr>Method 1: Measure the Height of the Trees Today (One Year After the Gardeners Began)</vt:lpstr>
      <vt:lpstr>Pause and Reflect</vt:lpstr>
      <vt:lpstr>This Achievement Result is not the Whole Story</vt:lpstr>
      <vt:lpstr>Method 2: Compare Starting Height to Ending Height</vt:lpstr>
      <vt:lpstr>What About Factors Outside the Gardener’s Influence?</vt:lpstr>
      <vt:lpstr>PowerPoint Presentation</vt:lpstr>
      <vt:lpstr>How Much Did These External Factors Affect Growth?</vt:lpstr>
      <vt:lpstr>PowerPoint Presentation</vt:lpstr>
      <vt:lpstr>Calculating Our Prediction Adjustments Based on Real Data</vt:lpstr>
      <vt:lpstr>Make Initial Prediction for the Trees Based on Starting Height</vt:lpstr>
      <vt:lpstr>Based on Real Data, Customize Predictions based on Rainfall</vt:lpstr>
      <vt:lpstr>Adjusting for Soil Richness</vt:lpstr>
      <vt:lpstr>Adjusting for Temperature</vt:lpstr>
      <vt:lpstr>Our Gardeners are Now on a Level Playing Field</vt:lpstr>
      <vt:lpstr>Compare the Predicted Height to the Actual Height</vt:lpstr>
      <vt:lpstr>Method 3: Compare the Predicted Height to the Actual Height</vt:lpstr>
      <vt:lpstr>Value-Added Basics – Linking the Oak Tree Analogy to Education</vt:lpstr>
      <vt:lpstr>PowerPoint Presentation</vt:lpstr>
      <vt:lpstr>Another Visual Representation</vt:lpstr>
      <vt:lpstr>Oak Tree Analogy Expansion  (preview of optional resource materials for frequently asked questions)</vt:lpstr>
      <vt:lpstr>1. What about tall or short trees?</vt:lpstr>
      <vt:lpstr>PowerPoint Presentation</vt:lpstr>
      <vt:lpstr>PowerPoint Presentation</vt:lpstr>
      <vt:lpstr>PowerPoint Presentation</vt:lpstr>
      <vt:lpstr>PowerPoint Presentation</vt:lpstr>
      <vt:lpstr>Analyzing test score gain  to be fair to teachers</vt:lpstr>
      <vt:lpstr>If we sort 3rd grade scores high to low, what do we notice about the students’ gain from test to test?</vt:lpstr>
      <vt:lpstr>If we find a trend in score gain based on starting point, we control for it in the Value-Added model.</vt:lpstr>
      <vt:lpstr>What do we usually find in reality?</vt:lpstr>
      <vt:lpstr>Comparisons of gain at different schools before controlling for prior performance</vt:lpstr>
      <vt:lpstr>PowerPoint Presentation</vt:lpstr>
      <vt:lpstr>Checking for Understanding</vt:lpstr>
      <vt:lpstr>2. How does VARC choose what to control for?</vt:lpstr>
      <vt:lpstr>PowerPoint Presentation</vt:lpstr>
      <vt:lpstr>In order to be considered for inclusion in the Value-Added model, a characteristic must meet several requirements:</vt:lpstr>
      <vt:lpstr>Check 1: Is this factor outside the gardener’s influence?  </vt:lpstr>
      <vt:lpstr>Check 2: Do we have reliable data?  </vt:lpstr>
      <vt:lpstr>Check 3: Can we approximate it with other data?  </vt:lpstr>
      <vt:lpstr>PowerPoint Presentation</vt:lpstr>
      <vt:lpstr>PowerPoint Presentation</vt:lpstr>
      <vt:lpstr>PowerPoint Presentation</vt:lpstr>
      <vt:lpstr>What happens in the education context?</vt:lpstr>
      <vt:lpstr>Check 1: Is this factor outside the school or teacher’s influence?  </vt:lpstr>
      <vt:lpstr>Check 2: Do we have reliable data? </vt:lpstr>
      <vt:lpstr>Check 3: Can we approximate it with other data? </vt:lpstr>
      <vt:lpstr>What about race/ethnicity?</vt:lpstr>
      <vt:lpstr>What about race/ethnicity?</vt:lpstr>
      <vt:lpstr>Checking for Understanding</vt:lpstr>
      <vt:lpstr>3. What if a gardener just gets lucky or unlucky? </vt:lpstr>
      <vt:lpstr>PowerPoint Presentation</vt:lpstr>
      <vt:lpstr>PowerPoint Presentation</vt:lpstr>
      <vt:lpstr>Gardeners are assigned to many trees</vt:lpstr>
      <vt:lpstr>How confident would you be about the effect of these gardeners?</vt:lpstr>
      <vt:lpstr>Reporting Value-Added</vt:lpstr>
      <vt:lpstr>PowerPoint Presentation</vt:lpstr>
      <vt:lpstr>PowerPoint Presentation</vt:lpstr>
      <vt:lpstr>Confidence Intervals</vt:lpstr>
      <vt:lpstr>Checking for Understanding</vt:lpstr>
      <vt:lpstr>4. Are Some Gardeners More Likely to Get Lucky or Unlucky?</vt:lpstr>
      <vt:lpstr>The Previous “Unlucky Gardener” Example</vt:lpstr>
      <vt:lpstr>Can We Improve Our Estimates?</vt:lpstr>
      <vt:lpstr>Gardener Effectiveness</vt:lpstr>
      <vt:lpstr>A Bell Curve of Effectiveness</vt:lpstr>
      <vt:lpstr>A Bell Curve of Effectiveness</vt:lpstr>
      <vt:lpstr>The Effect of Estimation Error Increases with Fewer Data Points</vt:lpstr>
      <vt:lpstr>Why Use Statistical Shrinkage Estimation in the Education Context?</vt:lpstr>
      <vt:lpstr>The Effect of Statistical Shrinkage on a Value-Added Report</vt:lpstr>
      <vt:lpstr>The Estimates on Your Report Already Include Statistical Shrinkage</vt:lpstr>
      <vt:lpstr>Checking for Understanding</vt:lpstr>
      <vt:lpstr>Value-Added Estimate Color Coding</vt:lpstr>
      <vt:lpstr>Value-Added Color Coding</vt:lpstr>
      <vt:lpstr>Value-Added Color Coding</vt:lpstr>
      <vt:lpstr>Value-Added Color Coding</vt:lpstr>
      <vt:lpstr>Value-Added Color Coding</vt:lpstr>
      <vt:lpstr>Value-Added Color Coding</vt:lpstr>
      <vt:lpstr>Value-Added Color Coding</vt:lpstr>
      <vt:lpstr>Value-Added Color Coding</vt:lpstr>
      <vt:lpstr>Reporting Value-Added</vt:lpstr>
      <vt:lpstr>Explain to your Neighbor</vt:lpstr>
      <vt:lpstr>Break (if time allows based on number of questions)</vt:lpstr>
      <vt:lpstr>Sample Report Review</vt:lpstr>
      <vt:lpstr>Page 1 - Introduction</vt:lpstr>
      <vt:lpstr>Page 2 – School-Level Value-Added and Grade-Level Value-Added Results</vt:lpstr>
      <vt:lpstr>Page 2 Top School-Level Value-Added</vt:lpstr>
      <vt:lpstr>Page 2 Bottom Grade-Level Value-Added</vt:lpstr>
      <vt:lpstr>Value-Added on the WKCE</vt:lpstr>
      <vt:lpstr>Page 2 Bottom Grade-Level Value-Added</vt:lpstr>
      <vt:lpstr>What Does “Up-To-3-Year Average” Mean for the 3rd Grade?</vt:lpstr>
      <vt:lpstr>What Does “Up-To-3-Year Average” Mean?</vt:lpstr>
      <vt:lpstr>What Does “Up-To-3-Year Average” Mean?</vt:lpstr>
      <vt:lpstr>Page 2 Bottom Grade-Level Value-Added</vt:lpstr>
      <vt:lpstr>Value-Added, Not Achievement</vt:lpstr>
      <vt:lpstr>Page 2 Bottom Grade-Level Value-Added</vt:lpstr>
      <vt:lpstr>Mobile Students</vt:lpstr>
      <vt:lpstr>Reasons Students are Dropped</vt:lpstr>
      <vt:lpstr>Pages 3 &amp; 4 – Student Group Results (a.k.a. “Differential Effects”)</vt:lpstr>
      <vt:lpstr>Student Group Results</vt:lpstr>
      <vt:lpstr>Overall Results  (Constant Effects)</vt:lpstr>
      <vt:lpstr>Step 1: Reduce Sample to Just Females</vt:lpstr>
      <vt:lpstr>Step 2: Student Group Results  (Differential Effects): Gender = Female</vt:lpstr>
      <vt:lpstr>Scenario 1</vt:lpstr>
      <vt:lpstr>Scenario 2</vt:lpstr>
      <vt:lpstr>Scenario 3</vt:lpstr>
      <vt:lpstr>Example Student Group Interpretation</vt:lpstr>
      <vt:lpstr>Student Group Interpretation What Would You Do?</vt:lpstr>
      <vt:lpstr>Page 5 – School-Level Scatter Plots</vt:lpstr>
      <vt:lpstr>Overall Scatter Plots (Include new NAEP aligned proficiency cut scores)</vt:lpstr>
      <vt:lpstr>How to Read the Scatter Plots</vt:lpstr>
      <vt:lpstr>How to Read the Scatter Plots</vt:lpstr>
      <vt:lpstr>Page 6 (and 7 for some schools) – Grade-Level Scatter Plots</vt:lpstr>
      <vt:lpstr>Grade-Level Scatter Plots</vt:lpstr>
      <vt:lpstr>Last Section – Additional Information  (1 of 2)</vt:lpstr>
      <vt:lpstr>Last Section – Additional Information  (2 of 2)</vt:lpstr>
      <vt:lpstr>Feedback Survey (for 8:30-10:30 session)</vt:lpstr>
      <vt:lpstr>VARC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Value-Added?</dc:title>
  <dc:creator>Rikaela Greane</dc:creator>
  <cp:lastModifiedBy>Sean McLaughlin</cp:lastModifiedBy>
  <cp:revision>170</cp:revision>
  <dcterms:created xsi:type="dcterms:W3CDTF">2011-07-11T18:31:50Z</dcterms:created>
  <dcterms:modified xsi:type="dcterms:W3CDTF">2013-05-16T19:35:53Z</dcterms:modified>
</cp:coreProperties>
</file>